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4.xml" ContentType="application/vnd.openxmlformats-officedocument.presentationml.tags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0" r:id="rId2"/>
    <p:sldMasterId id="2147483682" r:id="rId3"/>
    <p:sldMasterId id="2147483704" r:id="rId4"/>
    <p:sldMasterId id="2147483725" r:id="rId5"/>
    <p:sldMasterId id="2147483740" r:id="rId6"/>
  </p:sldMasterIdLst>
  <p:notesMasterIdLst>
    <p:notesMasterId r:id="rId56"/>
  </p:notesMasterIdLst>
  <p:sldIdLst>
    <p:sldId id="2147471954" r:id="rId7"/>
    <p:sldId id="2147471551" r:id="rId8"/>
    <p:sldId id="2147471552" r:id="rId9"/>
    <p:sldId id="2147471553" r:id="rId10"/>
    <p:sldId id="2147471554" r:id="rId11"/>
    <p:sldId id="2147375352" r:id="rId12"/>
    <p:sldId id="2147471556" r:id="rId13"/>
    <p:sldId id="2147471557" r:id="rId14"/>
    <p:sldId id="2147471560" r:id="rId15"/>
    <p:sldId id="2147471561" r:id="rId16"/>
    <p:sldId id="2147471562" r:id="rId17"/>
    <p:sldId id="2147471563" r:id="rId18"/>
    <p:sldId id="2147471564" r:id="rId19"/>
    <p:sldId id="2147471565" r:id="rId20"/>
    <p:sldId id="2147471566" r:id="rId21"/>
    <p:sldId id="2147471567" r:id="rId22"/>
    <p:sldId id="2147471568" r:id="rId23"/>
    <p:sldId id="2147471569" r:id="rId24"/>
    <p:sldId id="2147471570" r:id="rId25"/>
    <p:sldId id="2147471574" r:id="rId26"/>
    <p:sldId id="2147471575" r:id="rId27"/>
    <p:sldId id="2147470642" r:id="rId28"/>
    <p:sldId id="2147470902" r:id="rId29"/>
    <p:sldId id="2147471972" r:id="rId30"/>
    <p:sldId id="2147471974" r:id="rId31"/>
    <p:sldId id="2147471967" r:id="rId32"/>
    <p:sldId id="2147471902" r:id="rId33"/>
    <p:sldId id="2147471903" r:id="rId34"/>
    <p:sldId id="2147471904" r:id="rId35"/>
    <p:sldId id="2147471949" r:id="rId36"/>
    <p:sldId id="2147471950" r:id="rId37"/>
    <p:sldId id="2147471951" r:id="rId38"/>
    <p:sldId id="2147471952" r:id="rId39"/>
    <p:sldId id="2147470705" r:id="rId40"/>
    <p:sldId id="2147471955" r:id="rId41"/>
    <p:sldId id="2147471956" r:id="rId42"/>
    <p:sldId id="2147471957" r:id="rId43"/>
    <p:sldId id="2147471958" r:id="rId44"/>
    <p:sldId id="2147471981" r:id="rId45"/>
    <p:sldId id="2147471980" r:id="rId46"/>
    <p:sldId id="2147471982" r:id="rId47"/>
    <p:sldId id="2147471963" r:id="rId48"/>
    <p:sldId id="2147471964" r:id="rId49"/>
    <p:sldId id="2146846553" r:id="rId50"/>
    <p:sldId id="2147472032" r:id="rId51"/>
    <p:sldId id="2147472046" r:id="rId52"/>
    <p:sldId id="2147472033" r:id="rId53"/>
    <p:sldId id="2147472042" r:id="rId54"/>
    <p:sldId id="2147471983" r:id="rId55"/>
  </p:sldIdLst>
  <p:sldSz cx="12192000" cy="6858000"/>
  <p:notesSz cx="6858000" cy="9144000"/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27CF724-3CEC-4FA3-9701-8309758E4D4A}">
          <p14:sldIdLst>
            <p14:sldId id="2147471954"/>
          </p14:sldIdLst>
        </p14:section>
        <p14:section name="Базовая инфо по COVID-19" id="{0B0B2A74-EC4E-4090-AFA3-AC801BC5CF93}">
          <p14:sldIdLst>
            <p14:sldId id="2147471551"/>
            <p14:sldId id="2147471552"/>
            <p14:sldId id="2147471553"/>
            <p14:sldId id="2147471554"/>
          </p14:sldIdLst>
        </p14:section>
        <p14:section name="Бремя COVID-19 для разных групп пациентов" id="{94811AF0-7F1D-4820-8EE0-9A8AFCEEADF0}">
          <p14:sldIdLst>
            <p14:sldId id="2147375352"/>
            <p14:sldId id="2147471556"/>
            <p14:sldId id="2147471557"/>
            <p14:sldId id="2147471560"/>
            <p14:sldId id="2147471561"/>
            <p14:sldId id="2147471562"/>
            <p14:sldId id="2147471563"/>
            <p14:sldId id="2147471564"/>
            <p14:sldId id="2147471565"/>
            <p14:sldId id="2147471566"/>
            <p14:sldId id="2147471567"/>
            <p14:sldId id="2147471568"/>
            <p14:sldId id="2147471569"/>
            <p14:sldId id="2147471570"/>
            <p14:sldId id="2147471574"/>
            <p14:sldId id="2147471575"/>
            <p14:sldId id="2147470642"/>
            <p14:sldId id="2147470902"/>
          </p14:sldIdLst>
        </p14:section>
        <p14:section name="Молекула" id="{9ACF7512-6DE8-48C4-B599-ED9029609EEA}">
          <p14:sldIdLst>
            <p14:sldId id="2147471972"/>
            <p14:sldId id="2147471974"/>
          </p14:sldIdLst>
        </p14:section>
        <p14:section name="Показания" id="{1B490DC1-0B19-4752-ACEC-D57BF7F46727}">
          <p14:sldIdLst>
            <p14:sldId id="2147471967"/>
          </p14:sldIdLst>
        </p14:section>
        <p14:section name="Профилактика. PROVENT" id="{F711F3AC-D2E9-4FF5-AD4C-926750E53984}">
          <p14:sldIdLst>
            <p14:sldId id="2147471902"/>
            <p14:sldId id="2147471903"/>
            <p14:sldId id="2147471904"/>
            <p14:sldId id="2147471949"/>
            <p14:sldId id="2147471950"/>
            <p14:sldId id="2147471951"/>
            <p14:sldId id="2147471952"/>
          </p14:sldIdLst>
        </p14:section>
        <p14:section name="Лечение. TACKLE" id="{1A980E00-A430-4AF1-88FD-1FF8333371D1}">
          <p14:sldIdLst>
            <p14:sldId id="2147470705"/>
            <p14:sldId id="2147471955"/>
            <p14:sldId id="2147471956"/>
            <p14:sldId id="2147471957"/>
          </p14:sldIdLst>
        </p14:section>
        <p14:section name="Штамм омикрон" id="{06509CED-29DD-4F8A-B1B1-19FE3AFDD6BF}">
          <p14:sldIdLst>
            <p14:sldId id="2147471958"/>
          </p14:sldIdLst>
        </p14:section>
        <p14:section name="Информация из ВМР" id="{26EEAFD7-5A44-4D06-BD44-1BBB8E496B59}">
          <p14:sldIdLst>
            <p14:sldId id="2147471981"/>
            <p14:sldId id="2147471980"/>
          </p14:sldIdLst>
        </p14:section>
        <p14:section name="Способ применения" id="{8C713DA2-34AA-417C-A9D8-5204ECFC5773}">
          <p14:sldIdLst>
            <p14:sldId id="2147471982"/>
            <p14:sldId id="2147471963"/>
            <p14:sldId id="2147471964"/>
            <p14:sldId id="2146846553"/>
            <p14:sldId id="2147472032"/>
            <p14:sldId id="2147472046"/>
            <p14:sldId id="2147472033"/>
            <p14:sldId id="2147472042"/>
          </p14:sldIdLst>
        </p14:section>
        <p14:section name="Опыт применения" id="{340F0E93-C5FA-4E10-A0A7-470F541B6B7F}">
          <p14:sldIdLst>
            <p14:sldId id="21474719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60" autoAdjust="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ags" Target="tags/tag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kachenko, Sofia" userId="3910e013-04d4-4965-81ce-893a6ead2272" providerId="ADAL" clId="{67061FB6-EDD3-4BA9-BB4F-86D15BC4A2D4}"/>
    <pc:docChg chg="undo custSel delSld modSld sldOrd modSection">
      <pc:chgData name="Tkachenko, Sofia" userId="3910e013-04d4-4965-81ce-893a6ead2272" providerId="ADAL" clId="{67061FB6-EDD3-4BA9-BB4F-86D15BC4A2D4}" dt="2022-11-23T07:23:21.503" v="641" actId="20577"/>
      <pc:docMkLst>
        <pc:docMk/>
      </pc:docMkLst>
      <pc:sldChg chg="modSp mod">
        <pc:chgData name="Tkachenko, Sofia" userId="3910e013-04d4-4965-81ce-893a6ead2272" providerId="ADAL" clId="{67061FB6-EDD3-4BA9-BB4F-86D15BC4A2D4}" dt="2022-11-23T07:23:21.503" v="641" actId="20577"/>
        <pc:sldMkLst>
          <pc:docMk/>
          <pc:sldMk cId="386609417" sldId="256"/>
        </pc:sldMkLst>
        <pc:spChg chg="mod">
          <ac:chgData name="Tkachenko, Sofia" userId="3910e013-04d4-4965-81ce-893a6ead2272" providerId="ADAL" clId="{67061FB6-EDD3-4BA9-BB4F-86D15BC4A2D4}" dt="2022-11-23T07:23:21.503" v="641" actId="20577"/>
          <ac:spMkLst>
            <pc:docMk/>
            <pc:sldMk cId="386609417" sldId="256"/>
            <ac:spMk id="5" creationId="{EE60219E-4720-40DD-8C6F-1621DB923C2E}"/>
          </ac:spMkLst>
        </pc:spChg>
      </pc:sldChg>
      <pc:sldChg chg="addSp delSp modSp mod">
        <pc:chgData name="Tkachenko, Sofia" userId="3910e013-04d4-4965-81ce-893a6ead2272" providerId="ADAL" clId="{67061FB6-EDD3-4BA9-BB4F-86D15BC4A2D4}" dt="2022-11-22T21:14:40.416" v="586" actId="27918"/>
        <pc:sldMkLst>
          <pc:docMk/>
          <pc:sldMk cId="595608844" sldId="2147470705"/>
        </pc:sldMkLst>
        <pc:spChg chg="mod">
          <ac:chgData name="Tkachenko, Sofia" userId="3910e013-04d4-4965-81ce-893a6ead2272" providerId="ADAL" clId="{67061FB6-EDD3-4BA9-BB4F-86D15BC4A2D4}" dt="2022-11-22T20:30:28.185" v="389" actId="20577"/>
          <ac:spMkLst>
            <pc:docMk/>
            <pc:sldMk cId="595608844" sldId="2147470705"/>
            <ac:spMk id="2" creationId="{AE0A41FE-1004-4F3B-AC44-73B904479D37}"/>
          </ac:spMkLst>
        </pc:spChg>
        <pc:spChg chg="del mod">
          <ac:chgData name="Tkachenko, Sofia" userId="3910e013-04d4-4965-81ce-893a6ead2272" providerId="ADAL" clId="{67061FB6-EDD3-4BA9-BB4F-86D15BC4A2D4}" dt="2022-11-22T20:47:51.649" v="475" actId="478"/>
          <ac:spMkLst>
            <pc:docMk/>
            <pc:sldMk cId="595608844" sldId="2147470705"/>
            <ac:spMk id="16" creationId="{F9A53CD7-4266-4E0D-9C22-299A16380580}"/>
          </ac:spMkLst>
        </pc:spChg>
        <pc:spChg chg="del">
          <ac:chgData name="Tkachenko, Sofia" userId="3910e013-04d4-4965-81ce-893a6ead2272" providerId="ADAL" clId="{67061FB6-EDD3-4BA9-BB4F-86D15BC4A2D4}" dt="2022-11-22T20:47:44.975" v="473" actId="478"/>
          <ac:spMkLst>
            <pc:docMk/>
            <pc:sldMk cId="595608844" sldId="2147470705"/>
            <ac:spMk id="22" creationId="{8F183BE7-CB6E-4715-B260-9A21AD244220}"/>
          </ac:spMkLst>
        </pc:spChg>
        <pc:spChg chg="add mod">
          <ac:chgData name="Tkachenko, Sofia" userId="3910e013-04d4-4965-81ce-893a6ead2272" providerId="ADAL" clId="{67061FB6-EDD3-4BA9-BB4F-86D15BC4A2D4}" dt="2022-11-22T20:57:30.610" v="579" actId="20577"/>
          <ac:spMkLst>
            <pc:docMk/>
            <pc:sldMk cId="595608844" sldId="2147470705"/>
            <ac:spMk id="25" creationId="{8F25017D-B3CC-477D-9A00-E6E75E335C33}"/>
          </ac:spMkLst>
        </pc:spChg>
        <pc:spChg chg="add mod">
          <ac:chgData name="Tkachenko, Sofia" userId="3910e013-04d4-4965-81ce-893a6ead2272" providerId="ADAL" clId="{67061FB6-EDD3-4BA9-BB4F-86D15BC4A2D4}" dt="2022-11-22T20:48:14.397" v="477"/>
          <ac:spMkLst>
            <pc:docMk/>
            <pc:sldMk cId="595608844" sldId="2147470705"/>
            <ac:spMk id="26" creationId="{93D6FCEC-D9FD-4D3D-BFD0-EBC4DB3763EC}"/>
          </ac:spMkLst>
        </pc:spChg>
        <pc:spChg chg="del mod">
          <ac:chgData name="Tkachenko, Sofia" userId="3910e013-04d4-4965-81ce-893a6ead2272" providerId="ADAL" clId="{67061FB6-EDD3-4BA9-BB4F-86D15BC4A2D4}" dt="2022-11-22T20:32:28.045" v="395" actId="478"/>
          <ac:spMkLst>
            <pc:docMk/>
            <pc:sldMk cId="595608844" sldId="2147470705"/>
            <ac:spMk id="27" creationId="{7CA3FC38-2A4A-4701-9261-2F44183249FB}"/>
          </ac:spMkLst>
        </pc:spChg>
        <pc:spChg chg="add mod">
          <ac:chgData name="Tkachenko, Sofia" userId="3910e013-04d4-4965-81ce-893a6ead2272" providerId="ADAL" clId="{67061FB6-EDD3-4BA9-BB4F-86D15BC4A2D4}" dt="2022-11-22T20:49:02.968" v="484" actId="20577"/>
          <ac:spMkLst>
            <pc:docMk/>
            <pc:sldMk cId="595608844" sldId="2147470705"/>
            <ac:spMk id="29" creationId="{1C8F0A63-3E04-44F6-B70E-6EA86A9CF082}"/>
          </ac:spMkLst>
        </pc:spChg>
        <pc:spChg chg="mod">
          <ac:chgData name="Tkachenko, Sofia" userId="3910e013-04d4-4965-81ce-893a6ead2272" providerId="ADAL" clId="{67061FB6-EDD3-4BA9-BB4F-86D15BC4A2D4}" dt="2022-11-22T20:32:21.282" v="394" actId="404"/>
          <ac:spMkLst>
            <pc:docMk/>
            <pc:sldMk cId="595608844" sldId="2147470705"/>
            <ac:spMk id="31" creationId="{ABE1227C-03C1-4CDD-B222-48CB941D5B35}"/>
          </ac:spMkLst>
        </pc:spChg>
        <pc:grpChg chg="add del">
          <ac:chgData name="Tkachenko, Sofia" userId="3910e013-04d4-4965-81ce-893a6ead2272" providerId="ADAL" clId="{67061FB6-EDD3-4BA9-BB4F-86D15BC4A2D4}" dt="2022-11-22T20:32:32.402" v="397" actId="478"/>
          <ac:grpSpMkLst>
            <pc:docMk/>
            <pc:sldMk cId="595608844" sldId="2147470705"/>
            <ac:grpSpMk id="8" creationId="{A2EB5EF0-D83F-46A0-9AD6-36D83FD0F0BA}"/>
          </ac:grpSpMkLst>
        </pc:grpChg>
        <pc:grpChg chg="del">
          <ac:chgData name="Tkachenko, Sofia" userId="3910e013-04d4-4965-81ce-893a6ead2272" providerId="ADAL" clId="{67061FB6-EDD3-4BA9-BB4F-86D15BC4A2D4}" dt="2022-11-22T20:47:53.277" v="476" actId="478"/>
          <ac:grpSpMkLst>
            <pc:docMk/>
            <pc:sldMk cId="595608844" sldId="2147470705"/>
            <ac:grpSpMk id="13" creationId="{2801A361-2912-4117-82A3-94AE572725E2}"/>
          </ac:grpSpMkLst>
        </pc:grpChg>
        <pc:grpChg chg="add mod">
          <ac:chgData name="Tkachenko, Sofia" userId="3910e013-04d4-4965-81ce-893a6ead2272" providerId="ADAL" clId="{67061FB6-EDD3-4BA9-BB4F-86D15BC4A2D4}" dt="2022-11-22T20:48:59.371" v="480"/>
          <ac:grpSpMkLst>
            <pc:docMk/>
            <pc:sldMk cId="595608844" sldId="2147470705"/>
            <ac:grpSpMk id="30" creationId="{299C9D0D-5030-44D1-AFE8-8693B77C1FF0}"/>
          </ac:grpSpMkLst>
        </pc:grpChg>
        <pc:graphicFrameChg chg="del mod">
          <ac:chgData name="Tkachenko, Sofia" userId="3910e013-04d4-4965-81ce-893a6ead2272" providerId="ADAL" clId="{67061FB6-EDD3-4BA9-BB4F-86D15BC4A2D4}" dt="2022-11-22T20:47:50.464" v="474" actId="478"/>
          <ac:graphicFrameMkLst>
            <pc:docMk/>
            <pc:sldMk cId="595608844" sldId="2147470705"/>
            <ac:graphicFrameMk id="15" creationId="{2279703B-F5FD-4C50-8AD3-6DF8EB8326C9}"/>
          </ac:graphicFrameMkLst>
        </pc:graphicFrameChg>
        <pc:graphicFrameChg chg="add mod">
          <ac:chgData name="Tkachenko, Sofia" userId="3910e013-04d4-4965-81ce-893a6ead2272" providerId="ADAL" clId="{67061FB6-EDD3-4BA9-BB4F-86D15BC4A2D4}" dt="2022-11-22T20:51:37.658" v="499" actId="20577"/>
          <ac:graphicFrameMkLst>
            <pc:docMk/>
            <pc:sldMk cId="595608844" sldId="2147470705"/>
            <ac:graphicFrameMk id="28" creationId="{65B6C174-24C4-4ECD-824C-69E90B22C9AC}"/>
          </ac:graphicFrameMkLst>
        </pc:graphicFrameChg>
        <pc:cxnChg chg="mod ord">
          <ac:chgData name="Tkachenko, Sofia" userId="3910e013-04d4-4965-81ce-893a6ead2272" providerId="ADAL" clId="{67061FB6-EDD3-4BA9-BB4F-86D15BC4A2D4}" dt="2022-11-22T20:48:28.701" v="478" actId="166"/>
          <ac:cxnSpMkLst>
            <pc:docMk/>
            <pc:sldMk cId="595608844" sldId="2147470705"/>
            <ac:cxnSpMk id="34" creationId="{809C54B5-7E43-4422-978F-4B48D82CA11A}"/>
          </ac:cxnSpMkLst>
        </pc:cxnChg>
        <pc:cxnChg chg="mod">
          <ac:chgData name="Tkachenko, Sofia" userId="3910e013-04d4-4965-81ce-893a6ead2272" providerId="ADAL" clId="{67061FB6-EDD3-4BA9-BB4F-86D15BC4A2D4}" dt="2022-11-22T20:48:59.371" v="480"/>
          <ac:cxnSpMkLst>
            <pc:docMk/>
            <pc:sldMk cId="595608844" sldId="2147470705"/>
            <ac:cxnSpMk id="35" creationId="{948B2BD6-C018-419B-ABB2-09D6526E27B6}"/>
          </ac:cxnSpMkLst>
        </pc:cxnChg>
        <pc:cxnChg chg="mod">
          <ac:chgData name="Tkachenko, Sofia" userId="3910e013-04d4-4965-81ce-893a6ead2272" providerId="ADAL" clId="{67061FB6-EDD3-4BA9-BB4F-86D15BC4A2D4}" dt="2022-11-22T20:48:59.371" v="480"/>
          <ac:cxnSpMkLst>
            <pc:docMk/>
            <pc:sldMk cId="595608844" sldId="2147470705"/>
            <ac:cxnSpMk id="36" creationId="{DF1F00D9-4648-4E6C-9A58-985C0676DB6E}"/>
          </ac:cxnSpMkLst>
        </pc:cxnChg>
      </pc:sldChg>
      <pc:sldChg chg="modSp mod">
        <pc:chgData name="Tkachenko, Sofia" userId="3910e013-04d4-4965-81ce-893a6ead2272" providerId="ADAL" clId="{67061FB6-EDD3-4BA9-BB4F-86D15BC4A2D4}" dt="2022-11-22T22:52:38.147" v="605" actId="20577"/>
        <pc:sldMkLst>
          <pc:docMk/>
          <pc:sldMk cId="577966022" sldId="2147470902"/>
        </pc:sldMkLst>
        <pc:spChg chg="mod">
          <ac:chgData name="Tkachenko, Sofia" userId="3910e013-04d4-4965-81ce-893a6ead2272" providerId="ADAL" clId="{67061FB6-EDD3-4BA9-BB4F-86D15BC4A2D4}" dt="2022-11-22T22:52:38.147" v="605" actId="20577"/>
          <ac:spMkLst>
            <pc:docMk/>
            <pc:sldMk cId="577966022" sldId="2147470902"/>
            <ac:spMk id="2" creationId="{347043EA-9AB4-434D-B57A-3A383F2A9668}"/>
          </ac:spMkLst>
        </pc:spChg>
      </pc:sldChg>
      <pc:sldChg chg="modSp mod">
        <pc:chgData name="Tkachenko, Sofia" userId="3910e013-04d4-4965-81ce-893a6ead2272" providerId="ADAL" clId="{67061FB6-EDD3-4BA9-BB4F-86D15BC4A2D4}" dt="2022-11-22T19:42:47.321" v="0" actId="947"/>
        <pc:sldMkLst>
          <pc:docMk/>
          <pc:sldMk cId="232580747" sldId="2147471567"/>
        </pc:sldMkLst>
        <pc:spChg chg="mod">
          <ac:chgData name="Tkachenko, Sofia" userId="3910e013-04d4-4965-81ce-893a6ead2272" providerId="ADAL" clId="{67061FB6-EDD3-4BA9-BB4F-86D15BC4A2D4}" dt="2022-11-22T19:42:47.321" v="0" actId="947"/>
          <ac:spMkLst>
            <pc:docMk/>
            <pc:sldMk cId="232580747" sldId="2147471567"/>
            <ac:spMk id="2" creationId="{18F1CC0A-09D4-409F-85C1-D2135AE00D7C}"/>
          </ac:spMkLst>
        </pc:spChg>
      </pc:sldChg>
      <pc:sldChg chg="modSp mod">
        <pc:chgData name="Tkachenko, Sofia" userId="3910e013-04d4-4965-81ce-893a6ead2272" providerId="ADAL" clId="{67061FB6-EDD3-4BA9-BB4F-86D15BC4A2D4}" dt="2022-11-22T22:11:33.444" v="603" actId="20577"/>
        <pc:sldMkLst>
          <pc:docMk/>
          <pc:sldMk cId="1045935052" sldId="2147471965"/>
        </pc:sldMkLst>
        <pc:spChg chg="mod">
          <ac:chgData name="Tkachenko, Sofia" userId="3910e013-04d4-4965-81ce-893a6ead2272" providerId="ADAL" clId="{67061FB6-EDD3-4BA9-BB4F-86D15BC4A2D4}" dt="2022-11-22T22:11:33.444" v="603" actId="20577"/>
          <ac:spMkLst>
            <pc:docMk/>
            <pc:sldMk cId="1045935052" sldId="2147471965"/>
            <ac:spMk id="3" creationId="{6EB941FD-A811-4AD8-BE5A-1835557A0657}"/>
          </ac:spMkLst>
        </pc:spChg>
      </pc:sldChg>
      <pc:sldChg chg="ord">
        <pc:chgData name="Tkachenko, Sofia" userId="3910e013-04d4-4965-81ce-893a6ead2272" providerId="ADAL" clId="{67061FB6-EDD3-4BA9-BB4F-86D15BC4A2D4}" dt="2022-11-22T22:55:39.971" v="607"/>
        <pc:sldMkLst>
          <pc:docMk/>
          <pc:sldMk cId="3302420227" sldId="2147471971"/>
        </pc:sldMkLst>
      </pc:sldChg>
      <pc:sldChg chg="del">
        <pc:chgData name="Tkachenko, Sofia" userId="3910e013-04d4-4965-81ce-893a6ead2272" providerId="ADAL" clId="{67061FB6-EDD3-4BA9-BB4F-86D15BC4A2D4}" dt="2022-11-22T20:40:29.201" v="447" actId="47"/>
        <pc:sldMkLst>
          <pc:docMk/>
          <pc:sldMk cId="2793150693" sldId="2147471973"/>
        </pc:sldMkLst>
      </pc:sldChg>
      <pc:sldChg chg="addSp delSp modSp mod">
        <pc:chgData name="Tkachenko, Sofia" userId="3910e013-04d4-4965-81ce-893a6ead2272" providerId="ADAL" clId="{67061FB6-EDD3-4BA9-BB4F-86D15BC4A2D4}" dt="2022-11-22T20:16:37.753" v="361" actId="1076"/>
        <pc:sldMkLst>
          <pc:docMk/>
          <pc:sldMk cId="3248896296" sldId="2147471975"/>
        </pc:sldMkLst>
        <pc:spChg chg="del">
          <ac:chgData name="Tkachenko, Sofia" userId="3910e013-04d4-4965-81ce-893a6ead2272" providerId="ADAL" clId="{67061FB6-EDD3-4BA9-BB4F-86D15BC4A2D4}" dt="2022-11-22T20:02:27.008" v="1" actId="478"/>
          <ac:spMkLst>
            <pc:docMk/>
            <pc:sldMk cId="3248896296" sldId="2147471975"/>
            <ac:spMk id="3" creationId="{60F88AEB-61E9-4266-8E2D-E554EF70C61D}"/>
          </ac:spMkLst>
        </pc:spChg>
        <pc:spChg chg="add mod">
          <ac:chgData name="Tkachenko, Sofia" userId="3910e013-04d4-4965-81ce-893a6ead2272" providerId="ADAL" clId="{67061FB6-EDD3-4BA9-BB4F-86D15BC4A2D4}" dt="2022-11-22T20:07:00.965" v="64" actId="1076"/>
          <ac:spMkLst>
            <pc:docMk/>
            <pc:sldMk cId="3248896296" sldId="2147471975"/>
            <ac:spMk id="12" creationId="{2F2B6EFF-40A4-4CF6-894C-6C8EFA120CF4}"/>
          </ac:spMkLst>
        </pc:spChg>
        <pc:spChg chg="add mod">
          <ac:chgData name="Tkachenko, Sofia" userId="3910e013-04d4-4965-81ce-893a6ead2272" providerId="ADAL" clId="{67061FB6-EDD3-4BA9-BB4F-86D15BC4A2D4}" dt="2022-11-22T20:08:12.354" v="65"/>
          <ac:spMkLst>
            <pc:docMk/>
            <pc:sldMk cId="3248896296" sldId="2147471975"/>
            <ac:spMk id="13" creationId="{E7EA955A-9D74-41F9-AE10-C08845FBA34B}"/>
          </ac:spMkLst>
        </pc:spChg>
        <pc:spChg chg="add del mod">
          <ac:chgData name="Tkachenko, Sofia" userId="3910e013-04d4-4965-81ce-893a6ead2272" providerId="ADAL" clId="{67061FB6-EDD3-4BA9-BB4F-86D15BC4A2D4}" dt="2022-11-22T20:10:03.342" v="233" actId="478"/>
          <ac:spMkLst>
            <pc:docMk/>
            <pc:sldMk cId="3248896296" sldId="2147471975"/>
            <ac:spMk id="14" creationId="{E9F68460-17C9-49AA-8945-525A0161F489}"/>
          </ac:spMkLst>
        </pc:spChg>
        <pc:spChg chg="add del mod">
          <ac:chgData name="Tkachenko, Sofia" userId="3910e013-04d4-4965-81ce-893a6ead2272" providerId="ADAL" clId="{67061FB6-EDD3-4BA9-BB4F-86D15BC4A2D4}" dt="2022-11-22T20:10:05.494" v="234" actId="478"/>
          <ac:spMkLst>
            <pc:docMk/>
            <pc:sldMk cId="3248896296" sldId="2147471975"/>
            <ac:spMk id="15" creationId="{A4D80066-5836-4B72-8D99-EABFE92BFFC9}"/>
          </ac:spMkLst>
        </pc:spChg>
        <pc:spChg chg="add mod">
          <ac:chgData name="Tkachenko, Sofia" userId="3910e013-04d4-4965-81ce-893a6ead2272" providerId="ADAL" clId="{67061FB6-EDD3-4BA9-BB4F-86D15BC4A2D4}" dt="2022-11-22T20:15:50.063" v="360" actId="1076"/>
          <ac:spMkLst>
            <pc:docMk/>
            <pc:sldMk cId="3248896296" sldId="2147471975"/>
            <ac:spMk id="17" creationId="{96ED303C-B051-4E39-9928-C26927E5CFD0}"/>
          </ac:spMkLst>
        </pc:spChg>
        <pc:spChg chg="add del mod">
          <ac:chgData name="Tkachenko, Sofia" userId="3910e013-04d4-4965-81ce-893a6ead2272" providerId="ADAL" clId="{67061FB6-EDD3-4BA9-BB4F-86D15BC4A2D4}" dt="2022-11-22T20:15:05.459" v="353" actId="478"/>
          <ac:spMkLst>
            <pc:docMk/>
            <pc:sldMk cId="3248896296" sldId="2147471975"/>
            <ac:spMk id="18" creationId="{2540306A-23D1-49CE-8274-7D2F73D07A9B}"/>
          </ac:spMkLst>
        </pc:spChg>
        <pc:spChg chg="add mod">
          <ac:chgData name="Tkachenko, Sofia" userId="3910e013-04d4-4965-81ce-893a6ead2272" providerId="ADAL" clId="{67061FB6-EDD3-4BA9-BB4F-86D15BC4A2D4}" dt="2022-11-22T20:15:46.919" v="359" actId="1076"/>
          <ac:spMkLst>
            <pc:docMk/>
            <pc:sldMk cId="3248896296" sldId="2147471975"/>
            <ac:spMk id="19" creationId="{20ACE78B-248A-4276-BDD5-D61688E08A26}"/>
          </ac:spMkLst>
        </pc:spChg>
        <pc:spChg chg="mod">
          <ac:chgData name="Tkachenko, Sofia" userId="3910e013-04d4-4965-81ce-893a6ead2272" providerId="ADAL" clId="{67061FB6-EDD3-4BA9-BB4F-86D15BC4A2D4}" dt="2022-11-22T20:15:38.369" v="357"/>
          <ac:spMkLst>
            <pc:docMk/>
            <pc:sldMk cId="3248896296" sldId="2147471975"/>
            <ac:spMk id="21" creationId="{77169863-34CD-4452-B3C6-622386ABE15D}"/>
          </ac:spMkLst>
        </pc:spChg>
        <pc:spChg chg="mod">
          <ac:chgData name="Tkachenko, Sofia" userId="3910e013-04d4-4965-81ce-893a6ead2272" providerId="ADAL" clId="{67061FB6-EDD3-4BA9-BB4F-86D15BC4A2D4}" dt="2022-11-22T20:15:38.369" v="357"/>
          <ac:spMkLst>
            <pc:docMk/>
            <pc:sldMk cId="3248896296" sldId="2147471975"/>
            <ac:spMk id="24" creationId="{08BF79CA-FA80-418A-8F5A-3D10BD126F52}"/>
          </ac:spMkLst>
        </pc:spChg>
        <pc:spChg chg="add mod">
          <ac:chgData name="Tkachenko, Sofia" userId="3910e013-04d4-4965-81ce-893a6ead2272" providerId="ADAL" clId="{67061FB6-EDD3-4BA9-BB4F-86D15BC4A2D4}" dt="2022-11-22T20:15:46.919" v="359" actId="1076"/>
          <ac:spMkLst>
            <pc:docMk/>
            <pc:sldMk cId="3248896296" sldId="2147471975"/>
            <ac:spMk id="26" creationId="{0D63DA43-5A32-4B6E-B899-0BA285632217}"/>
          </ac:spMkLst>
        </pc:spChg>
        <pc:spChg chg="add mod">
          <ac:chgData name="Tkachenko, Sofia" userId="3910e013-04d4-4965-81ce-893a6ead2272" providerId="ADAL" clId="{67061FB6-EDD3-4BA9-BB4F-86D15BC4A2D4}" dt="2022-11-22T20:15:46.919" v="359" actId="1076"/>
          <ac:spMkLst>
            <pc:docMk/>
            <pc:sldMk cId="3248896296" sldId="2147471975"/>
            <ac:spMk id="27" creationId="{E35E68B4-8A8B-434A-A26A-676DDBA6F0D8}"/>
          </ac:spMkLst>
        </pc:spChg>
        <pc:spChg chg="add mod">
          <ac:chgData name="Tkachenko, Sofia" userId="3910e013-04d4-4965-81ce-893a6ead2272" providerId="ADAL" clId="{67061FB6-EDD3-4BA9-BB4F-86D15BC4A2D4}" dt="2022-11-22T20:15:46.919" v="359" actId="1076"/>
          <ac:spMkLst>
            <pc:docMk/>
            <pc:sldMk cId="3248896296" sldId="2147471975"/>
            <ac:spMk id="28" creationId="{8FE39C88-A44A-43D2-A3F3-9E8F422C553E}"/>
          </ac:spMkLst>
        </pc:spChg>
        <pc:grpChg chg="add mod">
          <ac:chgData name="Tkachenko, Sofia" userId="3910e013-04d4-4965-81ce-893a6ead2272" providerId="ADAL" clId="{67061FB6-EDD3-4BA9-BB4F-86D15BC4A2D4}" dt="2022-11-22T20:07:00.965" v="64" actId="1076"/>
          <ac:grpSpMkLst>
            <pc:docMk/>
            <pc:sldMk cId="3248896296" sldId="2147471975"/>
            <ac:grpSpMk id="11" creationId="{A6E4258E-8C13-4AFD-AA86-60742B04D14E}"/>
          </ac:grpSpMkLst>
        </pc:grpChg>
        <pc:grpChg chg="add mod">
          <ac:chgData name="Tkachenko, Sofia" userId="3910e013-04d4-4965-81ce-893a6ead2272" providerId="ADAL" clId="{67061FB6-EDD3-4BA9-BB4F-86D15BC4A2D4}" dt="2022-11-22T20:15:46.919" v="359" actId="1076"/>
          <ac:grpSpMkLst>
            <pc:docMk/>
            <pc:sldMk cId="3248896296" sldId="2147471975"/>
            <ac:grpSpMk id="20" creationId="{CA697EFB-88D5-4ABF-A252-A9F0DAD131D0}"/>
          </ac:grpSpMkLst>
        </pc:grpChg>
        <pc:grpChg chg="add mod">
          <ac:chgData name="Tkachenko, Sofia" userId="3910e013-04d4-4965-81ce-893a6ead2272" providerId="ADAL" clId="{67061FB6-EDD3-4BA9-BB4F-86D15BC4A2D4}" dt="2022-11-22T20:15:46.919" v="359" actId="1076"/>
          <ac:grpSpMkLst>
            <pc:docMk/>
            <pc:sldMk cId="3248896296" sldId="2147471975"/>
            <ac:grpSpMk id="23" creationId="{230ECBB5-8607-4515-8465-DC1705A4C3C4}"/>
          </ac:grpSpMkLst>
        </pc:grpChg>
        <pc:picChg chg="add mod modCrop">
          <ac:chgData name="Tkachenko, Sofia" userId="3910e013-04d4-4965-81ce-893a6ead2272" providerId="ADAL" clId="{67061FB6-EDD3-4BA9-BB4F-86D15BC4A2D4}" dt="2022-11-22T20:06:18.690" v="52" actId="164"/>
          <ac:picMkLst>
            <pc:docMk/>
            <pc:sldMk cId="3248896296" sldId="2147471975"/>
            <ac:picMk id="6" creationId="{490C4722-B963-46C4-9A72-AA15227C2884}"/>
          </ac:picMkLst>
        </pc:picChg>
        <pc:picChg chg="add mod modCrop">
          <ac:chgData name="Tkachenko, Sofia" userId="3910e013-04d4-4965-81ce-893a6ead2272" providerId="ADAL" clId="{67061FB6-EDD3-4BA9-BB4F-86D15BC4A2D4}" dt="2022-11-22T20:06:18.690" v="52" actId="164"/>
          <ac:picMkLst>
            <pc:docMk/>
            <pc:sldMk cId="3248896296" sldId="2147471975"/>
            <ac:picMk id="8" creationId="{16645399-13B5-4404-8D34-C197B7596C37}"/>
          </ac:picMkLst>
        </pc:picChg>
        <pc:picChg chg="add mod modCrop">
          <ac:chgData name="Tkachenko, Sofia" userId="3910e013-04d4-4965-81ce-893a6ead2272" providerId="ADAL" clId="{67061FB6-EDD3-4BA9-BB4F-86D15BC4A2D4}" dt="2022-11-22T20:06:18.690" v="52" actId="164"/>
          <ac:picMkLst>
            <pc:docMk/>
            <pc:sldMk cId="3248896296" sldId="2147471975"/>
            <ac:picMk id="10" creationId="{3E8658AE-3341-4D1E-A068-433E533A6793}"/>
          </ac:picMkLst>
        </pc:picChg>
        <pc:picChg chg="add mod">
          <ac:chgData name="Tkachenko, Sofia" userId="3910e013-04d4-4965-81ce-893a6ead2272" providerId="ADAL" clId="{67061FB6-EDD3-4BA9-BB4F-86D15BC4A2D4}" dt="2022-11-22T20:16:37.753" v="361" actId="1076"/>
          <ac:picMkLst>
            <pc:docMk/>
            <pc:sldMk cId="3248896296" sldId="2147471975"/>
            <ac:picMk id="16" creationId="{B71716FC-F3AC-4703-BF34-75EEE759FA7F}"/>
          </ac:picMkLst>
        </pc:picChg>
        <pc:picChg chg="mod">
          <ac:chgData name="Tkachenko, Sofia" userId="3910e013-04d4-4965-81ce-893a6ead2272" providerId="ADAL" clId="{67061FB6-EDD3-4BA9-BB4F-86D15BC4A2D4}" dt="2022-11-22T20:15:38.369" v="357"/>
          <ac:picMkLst>
            <pc:docMk/>
            <pc:sldMk cId="3248896296" sldId="2147471975"/>
            <ac:picMk id="22" creationId="{4767E18D-49DA-46C3-869A-B02EDDC896D1}"/>
          </ac:picMkLst>
        </pc:picChg>
        <pc:picChg chg="mod">
          <ac:chgData name="Tkachenko, Sofia" userId="3910e013-04d4-4965-81ce-893a6ead2272" providerId="ADAL" clId="{67061FB6-EDD3-4BA9-BB4F-86D15BC4A2D4}" dt="2022-11-22T20:15:38.369" v="357"/>
          <ac:picMkLst>
            <pc:docMk/>
            <pc:sldMk cId="3248896296" sldId="2147471975"/>
            <ac:picMk id="25" creationId="{FC568683-044B-4F34-890F-3AAF8B0ACD4D}"/>
          </ac:picMkLst>
        </pc:picChg>
      </pc:sldChg>
    </pc:docChg>
  </pc:docChgLst>
  <pc:docChgLst>
    <pc:chgData name="Polishchuk, Oksana" userId="8e521b91-cc66-4f1f-bf99-e40c1835a93a" providerId="ADAL" clId="{60397B98-DCA2-46E1-BF15-57B6DB9F6F2F}"/>
    <pc:docChg chg="delSld modSld modSection">
      <pc:chgData name="Polishchuk, Oksana" userId="8e521b91-cc66-4f1f-bf99-e40c1835a93a" providerId="ADAL" clId="{60397B98-DCA2-46E1-BF15-57B6DB9F6F2F}" dt="2022-11-27T12:30:07.436" v="181" actId="2696"/>
      <pc:docMkLst>
        <pc:docMk/>
      </pc:docMkLst>
      <pc:sldChg chg="modSp mod">
        <pc:chgData name="Polishchuk, Oksana" userId="8e521b91-cc66-4f1f-bf99-e40c1835a93a" providerId="ADAL" clId="{60397B98-DCA2-46E1-BF15-57B6DB9F6F2F}" dt="2022-11-27T12:27:26.361" v="176" actId="20577"/>
        <pc:sldMkLst>
          <pc:docMk/>
          <pc:sldMk cId="386609417" sldId="256"/>
        </pc:sldMkLst>
        <pc:spChg chg="mod">
          <ac:chgData name="Polishchuk, Oksana" userId="8e521b91-cc66-4f1f-bf99-e40c1835a93a" providerId="ADAL" clId="{60397B98-DCA2-46E1-BF15-57B6DB9F6F2F}" dt="2022-11-27T12:25:37.464" v="17" actId="255"/>
          <ac:spMkLst>
            <pc:docMk/>
            <pc:sldMk cId="386609417" sldId="256"/>
            <ac:spMk id="2" creationId="{F48EA4A1-565F-47B5-970E-5824A9C67F3E}"/>
          </ac:spMkLst>
        </pc:spChg>
        <pc:spChg chg="mod">
          <ac:chgData name="Polishchuk, Oksana" userId="8e521b91-cc66-4f1f-bf99-e40c1835a93a" providerId="ADAL" clId="{60397B98-DCA2-46E1-BF15-57B6DB9F6F2F}" dt="2022-11-27T12:27:26.361" v="176" actId="20577"/>
          <ac:spMkLst>
            <pc:docMk/>
            <pc:sldMk cId="386609417" sldId="256"/>
            <ac:spMk id="3" creationId="{3DC3A246-7309-44B6-8C14-C58DD4322874}"/>
          </ac:spMkLst>
        </pc:spChg>
      </pc:sldChg>
      <pc:sldChg chg="del">
        <pc:chgData name="Polishchuk, Oksana" userId="8e521b91-cc66-4f1f-bf99-e40c1835a93a" providerId="ADAL" clId="{60397B98-DCA2-46E1-BF15-57B6DB9F6F2F}" dt="2022-11-27T12:27:45.304" v="178" actId="2696"/>
        <pc:sldMkLst>
          <pc:docMk/>
          <pc:sldMk cId="793353868" sldId="257"/>
        </pc:sldMkLst>
      </pc:sldChg>
      <pc:sldChg chg="del">
        <pc:chgData name="Polishchuk, Oksana" userId="8e521b91-cc66-4f1f-bf99-e40c1835a93a" providerId="ADAL" clId="{60397B98-DCA2-46E1-BF15-57B6DB9F6F2F}" dt="2022-11-27T12:30:04.102" v="180" actId="2696"/>
        <pc:sldMkLst>
          <pc:docMk/>
          <pc:sldMk cId="3159658421" sldId="2147471558"/>
        </pc:sldMkLst>
      </pc:sldChg>
      <pc:sldChg chg="del">
        <pc:chgData name="Polishchuk, Oksana" userId="8e521b91-cc66-4f1f-bf99-e40c1835a93a" providerId="ADAL" clId="{60397B98-DCA2-46E1-BF15-57B6DB9F6F2F}" dt="2022-11-27T12:30:07.436" v="181" actId="2696"/>
        <pc:sldMkLst>
          <pc:docMk/>
          <pc:sldMk cId="1886133002" sldId="2147471559"/>
        </pc:sldMkLst>
      </pc:sldChg>
      <pc:sldChg chg="del">
        <pc:chgData name="Polishchuk, Oksana" userId="8e521b91-cc66-4f1f-bf99-e40c1835a93a" providerId="ADAL" clId="{60397B98-DCA2-46E1-BF15-57B6DB9F6F2F}" dt="2022-11-27T12:27:42.868" v="177" actId="2696"/>
        <pc:sldMkLst>
          <pc:docMk/>
          <pc:sldMk cId="1045935052" sldId="2147471965"/>
        </pc:sldMkLst>
      </pc:sldChg>
      <pc:sldChg chg="del">
        <pc:chgData name="Polishchuk, Oksana" userId="8e521b91-cc66-4f1f-bf99-e40c1835a93a" providerId="ADAL" clId="{60397B98-DCA2-46E1-BF15-57B6DB9F6F2F}" dt="2022-11-27T12:28:50.894" v="179" actId="2696"/>
        <pc:sldMkLst>
          <pc:docMk/>
          <pc:sldMk cId="2162144047" sldId="2147471968"/>
        </pc:sldMkLst>
      </pc:sldChg>
    </pc:docChg>
  </pc:docChgLst>
  <pc:docChgLst>
    <pc:chgData name="Popovich, Marina" userId="a68fad31-9cb3-43c6-a698-234317a9b785" providerId="ADAL" clId="{B0DF5740-7CD9-4A43-8A5F-CF9B26B76B41}"/>
    <pc:docChg chg="delSld modSld modSection">
      <pc:chgData name="Popovich, Marina" userId="a68fad31-9cb3-43c6-a698-234317a9b785" providerId="ADAL" clId="{B0DF5740-7CD9-4A43-8A5F-CF9B26B76B41}" dt="2023-10-25T08:51:31.951" v="276" actId="20577"/>
      <pc:docMkLst>
        <pc:docMk/>
      </pc:docMkLst>
      <pc:sldChg chg="modSp mod">
        <pc:chgData name="Popovich, Marina" userId="a68fad31-9cb3-43c6-a698-234317a9b785" providerId="ADAL" clId="{B0DF5740-7CD9-4A43-8A5F-CF9B26B76B41}" dt="2023-10-25T08:51:31.951" v="276" actId="20577"/>
        <pc:sldMkLst>
          <pc:docMk/>
          <pc:sldMk cId="386609417" sldId="2147471954"/>
        </pc:sldMkLst>
        <pc:spChg chg="mod">
          <ac:chgData name="Popovich, Marina" userId="a68fad31-9cb3-43c6-a698-234317a9b785" providerId="ADAL" clId="{B0DF5740-7CD9-4A43-8A5F-CF9B26B76B41}" dt="2023-10-25T03:37:39.245" v="234" actId="20577"/>
          <ac:spMkLst>
            <pc:docMk/>
            <pc:sldMk cId="386609417" sldId="2147471954"/>
            <ac:spMk id="2" creationId="{F48EA4A1-565F-47B5-970E-5824A9C67F3E}"/>
          </ac:spMkLst>
        </pc:spChg>
        <pc:spChg chg="mod">
          <ac:chgData name="Popovich, Marina" userId="a68fad31-9cb3-43c6-a698-234317a9b785" providerId="ADAL" clId="{B0DF5740-7CD9-4A43-8A5F-CF9B26B76B41}" dt="2023-10-25T08:51:31.951" v="276" actId="20577"/>
          <ac:spMkLst>
            <pc:docMk/>
            <pc:sldMk cId="386609417" sldId="2147471954"/>
            <ac:spMk id="7" creationId="{CD3EDED3-403E-176A-27AF-4F8F9504609D}"/>
          </ac:spMkLst>
        </pc:spChg>
      </pc:sldChg>
      <pc:sldChg chg="del">
        <pc:chgData name="Popovich, Marina" userId="a68fad31-9cb3-43c6-a698-234317a9b785" providerId="ADAL" clId="{B0DF5740-7CD9-4A43-8A5F-CF9B26B76B41}" dt="2023-10-25T03:30:20.210" v="0" actId="2696"/>
        <pc:sldMkLst>
          <pc:docMk/>
          <pc:sldMk cId="3801648386" sldId="2147472047"/>
        </pc:sldMkLst>
      </pc:sldChg>
    </pc:docChg>
  </pc:docChgLst>
  <pc:docChgLst>
    <pc:chgData name="Abramova, Evgeniia" userId="55dc15c1-0975-470d-91cd-639535f22189" providerId="ADAL" clId="{F90EE673-8359-48D9-9E8B-6D8BC5BD3027}"/>
    <pc:docChg chg="custSel addSld delSld modSld delSection modSection">
      <pc:chgData name="Abramova, Evgeniia" userId="55dc15c1-0975-470d-91cd-639535f22189" providerId="ADAL" clId="{F90EE673-8359-48D9-9E8B-6D8BC5BD3027}" dt="2023-03-03T05:58:58.018" v="236" actId="20577"/>
      <pc:docMkLst>
        <pc:docMk/>
      </pc:docMkLst>
      <pc:sldChg chg="delSp modSp del mod">
        <pc:chgData name="Abramova, Evgeniia" userId="55dc15c1-0975-470d-91cd-639535f22189" providerId="ADAL" clId="{F90EE673-8359-48D9-9E8B-6D8BC5BD3027}" dt="2023-03-02T12:49:15.243" v="37" actId="2696"/>
        <pc:sldMkLst>
          <pc:docMk/>
          <pc:sldMk cId="386609417" sldId="256"/>
        </pc:sldMkLst>
        <pc:spChg chg="mod">
          <ac:chgData name="Abramova, Evgeniia" userId="55dc15c1-0975-470d-91cd-639535f22189" providerId="ADAL" clId="{F90EE673-8359-48D9-9E8B-6D8BC5BD3027}" dt="2023-03-02T12:47:46.885" v="35" actId="20577"/>
          <ac:spMkLst>
            <pc:docMk/>
            <pc:sldMk cId="386609417" sldId="256"/>
            <ac:spMk id="2" creationId="{F48EA4A1-565F-47B5-970E-5824A9C67F3E}"/>
          </ac:spMkLst>
        </pc:spChg>
        <pc:spChg chg="mod">
          <ac:chgData name="Abramova, Evgeniia" userId="55dc15c1-0975-470d-91cd-639535f22189" providerId="ADAL" clId="{F90EE673-8359-48D9-9E8B-6D8BC5BD3027}" dt="2023-03-02T12:47:12.868" v="5" actId="20577"/>
          <ac:spMkLst>
            <pc:docMk/>
            <pc:sldMk cId="386609417" sldId="256"/>
            <ac:spMk id="3" creationId="{3DC3A246-7309-44B6-8C14-C58DD4322874}"/>
          </ac:spMkLst>
        </pc:spChg>
        <pc:spChg chg="del mod">
          <ac:chgData name="Abramova, Evgeniia" userId="55dc15c1-0975-470d-91cd-639535f22189" providerId="ADAL" clId="{F90EE673-8359-48D9-9E8B-6D8BC5BD3027}" dt="2023-03-02T12:47:29.950" v="8"/>
          <ac:spMkLst>
            <pc:docMk/>
            <pc:sldMk cId="386609417" sldId="256"/>
            <ac:spMk id="5" creationId="{EE60219E-4720-40DD-8C6F-1621DB923C2E}"/>
          </ac:spMkLst>
        </pc:spChg>
        <pc:picChg chg="del">
          <ac:chgData name="Abramova, Evgeniia" userId="55dc15c1-0975-470d-91cd-639535f22189" providerId="ADAL" clId="{F90EE673-8359-48D9-9E8B-6D8BC5BD3027}" dt="2023-03-02T12:49:10.264" v="36"/>
          <ac:picMkLst>
            <pc:docMk/>
            <pc:sldMk cId="386609417" sldId="256"/>
            <ac:picMk id="5" creationId="{86A343A1-F938-40E1-B6D1-9647B205A59D}"/>
          </ac:picMkLst>
        </pc:picChg>
      </pc:sldChg>
      <pc:sldChg chg="delSp">
        <pc:chgData name="Abramova, Evgeniia" userId="55dc15c1-0975-470d-91cd-639535f22189" providerId="ADAL" clId="{F90EE673-8359-48D9-9E8B-6D8BC5BD3027}" dt="2023-03-02T12:49:23.553" v="38"/>
        <pc:sldMkLst>
          <pc:docMk/>
          <pc:sldMk cId="3619308083" sldId="2147471551"/>
        </pc:sldMkLst>
        <pc:picChg chg="del">
          <ac:chgData name="Abramova, Evgeniia" userId="55dc15c1-0975-470d-91cd-639535f22189" providerId="ADAL" clId="{F90EE673-8359-48D9-9E8B-6D8BC5BD3027}" dt="2023-03-02T12:49:23.553" v="38"/>
          <ac:picMkLst>
            <pc:docMk/>
            <pc:sldMk cId="3619308083" sldId="2147471551"/>
            <ac:picMk id="3" creationId="{F5418544-CE6C-4966-8033-77AD795CF73C}"/>
          </ac:picMkLst>
        </pc:picChg>
      </pc:sldChg>
      <pc:sldChg chg="del">
        <pc:chgData name="Abramova, Evgeniia" userId="55dc15c1-0975-470d-91cd-639535f22189" providerId="ADAL" clId="{F90EE673-8359-48D9-9E8B-6D8BC5BD3027}" dt="2023-03-03T04:22:26.405" v="43" actId="2696"/>
        <pc:sldMkLst>
          <pc:docMk/>
          <pc:sldMk cId="1766548806" sldId="2147471571"/>
        </pc:sldMkLst>
      </pc:sldChg>
      <pc:sldChg chg="del">
        <pc:chgData name="Abramova, Evgeniia" userId="55dc15c1-0975-470d-91cd-639535f22189" providerId="ADAL" clId="{F90EE673-8359-48D9-9E8B-6D8BC5BD3027}" dt="2023-03-03T04:22:21.031" v="42" actId="2696"/>
        <pc:sldMkLst>
          <pc:docMk/>
          <pc:sldMk cId="1687730352" sldId="2147471572"/>
        </pc:sldMkLst>
      </pc:sldChg>
      <pc:sldChg chg="del">
        <pc:chgData name="Abramova, Evgeniia" userId="55dc15c1-0975-470d-91cd-639535f22189" providerId="ADAL" clId="{F90EE673-8359-48D9-9E8B-6D8BC5BD3027}" dt="2023-03-03T04:22:34.436" v="44" actId="2696"/>
        <pc:sldMkLst>
          <pc:docMk/>
          <pc:sldMk cId="740973189" sldId="2147471573"/>
        </pc:sldMkLst>
      </pc:sldChg>
      <pc:sldChg chg="addSp delSp modSp mod">
        <pc:chgData name="Abramova, Evgeniia" userId="55dc15c1-0975-470d-91cd-639535f22189" providerId="ADAL" clId="{F90EE673-8359-48D9-9E8B-6D8BC5BD3027}" dt="2023-03-03T05:58:58.018" v="236" actId="20577"/>
        <pc:sldMkLst>
          <pc:docMk/>
          <pc:sldMk cId="386609417" sldId="2147471954"/>
        </pc:sldMkLst>
        <pc:spChg chg="mod">
          <ac:chgData name="Abramova, Evgeniia" userId="55dc15c1-0975-470d-91cd-639535f22189" providerId="ADAL" clId="{F90EE673-8359-48D9-9E8B-6D8BC5BD3027}" dt="2023-03-03T05:58:58.018" v="236" actId="20577"/>
          <ac:spMkLst>
            <pc:docMk/>
            <pc:sldMk cId="386609417" sldId="2147471954"/>
            <ac:spMk id="2" creationId="{F48EA4A1-565F-47B5-970E-5824A9C67F3E}"/>
          </ac:spMkLst>
        </pc:spChg>
        <pc:spChg chg="mod">
          <ac:chgData name="Abramova, Evgeniia" userId="55dc15c1-0975-470d-91cd-639535f22189" providerId="ADAL" clId="{F90EE673-8359-48D9-9E8B-6D8BC5BD3027}" dt="2023-03-03T05:44:06.606" v="219" actId="20577"/>
          <ac:spMkLst>
            <pc:docMk/>
            <pc:sldMk cId="386609417" sldId="2147471954"/>
            <ac:spMk id="3" creationId="{3DC3A246-7309-44B6-8C14-C58DD4322874}"/>
          </ac:spMkLst>
        </pc:spChg>
        <pc:spChg chg="del mod">
          <ac:chgData name="Abramova, Evgeniia" userId="55dc15c1-0975-470d-91cd-639535f22189" providerId="ADAL" clId="{F90EE673-8359-48D9-9E8B-6D8BC5BD3027}" dt="2023-03-02T12:50:27.364" v="41"/>
          <ac:spMkLst>
            <pc:docMk/>
            <pc:sldMk cId="386609417" sldId="2147471954"/>
            <ac:spMk id="5" creationId="{EE60219E-4720-40DD-8C6F-1621DB923C2E}"/>
          </ac:spMkLst>
        </pc:spChg>
        <pc:spChg chg="add mod">
          <ac:chgData name="Abramova, Evgeniia" userId="55dc15c1-0975-470d-91cd-639535f22189" providerId="ADAL" clId="{F90EE673-8359-48D9-9E8B-6D8BC5BD3027}" dt="2023-03-03T05:47:38.757" v="223" actId="255"/>
          <ac:spMkLst>
            <pc:docMk/>
            <pc:sldMk cId="386609417" sldId="2147471954"/>
            <ac:spMk id="6" creationId="{ED706B5E-CFB6-4667-A176-621B03E9D4D4}"/>
          </ac:spMkLst>
        </pc:spChg>
      </pc:sldChg>
      <pc:sldChg chg="del">
        <pc:chgData name="Abramova, Evgeniia" userId="55dc15c1-0975-470d-91cd-639535f22189" providerId="ADAL" clId="{F90EE673-8359-48D9-9E8B-6D8BC5BD3027}" dt="2023-03-03T05:52:54.022" v="230" actId="2696"/>
        <pc:sldMkLst>
          <pc:docMk/>
          <pc:sldMk cId="739200510" sldId="2147471960"/>
        </pc:sldMkLst>
      </pc:sldChg>
      <pc:sldChg chg="del">
        <pc:chgData name="Abramova, Evgeniia" userId="55dc15c1-0975-470d-91cd-639535f22189" providerId="ADAL" clId="{F90EE673-8359-48D9-9E8B-6D8BC5BD3027}" dt="2023-03-03T05:55:39.166" v="232" actId="2696"/>
        <pc:sldMkLst>
          <pc:docMk/>
          <pc:sldMk cId="2567912247" sldId="2147471961"/>
        </pc:sldMkLst>
      </pc:sldChg>
      <pc:sldChg chg="modSp del mod">
        <pc:chgData name="Abramova, Evgeniia" userId="55dc15c1-0975-470d-91cd-639535f22189" providerId="ADAL" clId="{F90EE673-8359-48D9-9E8B-6D8BC5BD3027}" dt="2023-03-03T05:57:12.218" v="233" actId="2696"/>
        <pc:sldMkLst>
          <pc:docMk/>
          <pc:sldMk cId="3302420227" sldId="2147471971"/>
        </pc:sldMkLst>
        <pc:spChg chg="mod">
          <ac:chgData name="Abramova, Evgeniia" userId="55dc15c1-0975-470d-91cd-639535f22189" providerId="ADAL" clId="{F90EE673-8359-48D9-9E8B-6D8BC5BD3027}" dt="2023-03-03T05:39:30.826" v="46" actId="20577"/>
          <ac:spMkLst>
            <pc:docMk/>
            <pc:sldMk cId="3302420227" sldId="2147471971"/>
            <ac:spMk id="6" creationId="{4F60C9A4-323E-4090-8572-28E125961FAE}"/>
          </ac:spMkLst>
        </pc:spChg>
      </pc:sldChg>
      <pc:sldChg chg="modSp del mod">
        <pc:chgData name="Abramova, Evgeniia" userId="55dc15c1-0975-470d-91cd-639535f22189" providerId="ADAL" clId="{F90EE673-8359-48D9-9E8B-6D8BC5BD3027}" dt="2023-03-03T05:52:47.734" v="229" actId="2696"/>
        <pc:sldMkLst>
          <pc:docMk/>
          <pc:sldMk cId="3248896296" sldId="2147471975"/>
        </pc:sldMkLst>
        <pc:spChg chg="mod">
          <ac:chgData name="Abramova, Evgeniia" userId="55dc15c1-0975-470d-91cd-639535f22189" providerId="ADAL" clId="{F90EE673-8359-48D9-9E8B-6D8BC5BD3027}" dt="2023-03-03T05:48:01.603" v="225" actId="20577"/>
          <ac:spMkLst>
            <pc:docMk/>
            <pc:sldMk cId="3248896296" sldId="2147471975"/>
            <ac:spMk id="2" creationId="{F15F3C2F-6F49-4B38-897B-FCFC4AD752A2}"/>
          </ac:spMkLst>
        </pc:spChg>
      </pc:sldChg>
      <pc:sldChg chg="addSp delSp modSp new del mod setBg">
        <pc:chgData name="Abramova, Evgeniia" userId="55dc15c1-0975-470d-91cd-639535f22189" providerId="ADAL" clId="{F90EE673-8359-48D9-9E8B-6D8BC5BD3027}" dt="2023-03-03T05:54:39.213" v="231" actId="2696"/>
        <pc:sldMkLst>
          <pc:docMk/>
          <pc:sldMk cId="2869643352" sldId="2147471976"/>
        </pc:sldMkLst>
        <pc:spChg chg="del">
          <ac:chgData name="Abramova, Evgeniia" userId="55dc15c1-0975-470d-91cd-639535f22189" providerId="ADAL" clId="{F90EE673-8359-48D9-9E8B-6D8BC5BD3027}" dt="2023-03-03T05:52:38.040" v="228" actId="26606"/>
          <ac:spMkLst>
            <pc:docMk/>
            <pc:sldMk cId="2869643352" sldId="2147471976"/>
            <ac:spMk id="2" creationId="{A5DC5AD6-B52A-4D81-B8C9-520102780185}"/>
          </ac:spMkLst>
        </pc:spChg>
        <pc:spChg chg="del">
          <ac:chgData name="Abramova, Evgeniia" userId="55dc15c1-0975-470d-91cd-639535f22189" providerId="ADAL" clId="{F90EE673-8359-48D9-9E8B-6D8BC5BD3027}" dt="2023-03-03T05:52:38.040" v="228" actId="26606"/>
          <ac:spMkLst>
            <pc:docMk/>
            <pc:sldMk cId="2869643352" sldId="2147471976"/>
            <ac:spMk id="3" creationId="{F1C3C106-EA7B-405F-80B8-B5987A30377F}"/>
          </ac:spMkLst>
        </pc:spChg>
        <pc:spChg chg="add">
          <ac:chgData name="Abramova, Evgeniia" userId="55dc15c1-0975-470d-91cd-639535f22189" providerId="ADAL" clId="{F90EE673-8359-48D9-9E8B-6D8BC5BD3027}" dt="2023-03-03T05:52:38.040" v="228" actId="26606"/>
          <ac:spMkLst>
            <pc:docMk/>
            <pc:sldMk cId="2869643352" sldId="2147471976"/>
            <ac:spMk id="9" creationId="{42A4FC2C-047E-45A5-965D-8E1E3BF09BC6}"/>
          </ac:spMkLst>
        </pc:spChg>
        <pc:picChg chg="add mod">
          <ac:chgData name="Abramova, Evgeniia" userId="55dc15c1-0975-470d-91cd-639535f22189" providerId="ADAL" clId="{F90EE673-8359-48D9-9E8B-6D8BC5BD3027}" dt="2023-03-03T05:52:38.040" v="228" actId="26606"/>
          <ac:picMkLst>
            <pc:docMk/>
            <pc:sldMk cId="2869643352" sldId="2147471976"/>
            <ac:picMk id="4" creationId="{2EF31376-DFB3-48F9-8415-7A6972CDD9C9}"/>
          </ac:picMkLst>
        </pc:picChg>
      </pc:sldChg>
    </pc:docChg>
  </pc:docChgLst>
  <pc:docChgLst>
    <pc:chgData name="Abramova, Evgeniia" userId="55dc15c1-0975-470d-91cd-639535f22189" providerId="ADAL" clId="{56378FDC-988D-46DA-903C-910F0A16BD1B}"/>
    <pc:docChg chg="modSld">
      <pc:chgData name="Abramova, Evgeniia" userId="55dc15c1-0975-470d-91cd-639535f22189" providerId="ADAL" clId="{56378FDC-988D-46DA-903C-910F0A16BD1B}" dt="2023-03-27T13:04:47.967" v="1" actId="20577"/>
      <pc:docMkLst>
        <pc:docMk/>
      </pc:docMkLst>
      <pc:sldChg chg="modSp mod">
        <pc:chgData name="Abramova, Evgeniia" userId="55dc15c1-0975-470d-91cd-639535f22189" providerId="ADAL" clId="{56378FDC-988D-46DA-903C-910F0A16BD1B}" dt="2023-03-27T13:04:47.967" v="1" actId="20577"/>
        <pc:sldMkLst>
          <pc:docMk/>
          <pc:sldMk cId="386609417" sldId="2147471954"/>
        </pc:sldMkLst>
        <pc:spChg chg="mod">
          <ac:chgData name="Abramova, Evgeniia" userId="55dc15c1-0975-470d-91cd-639535f22189" providerId="ADAL" clId="{56378FDC-988D-46DA-903C-910F0A16BD1B}" dt="2023-03-27T13:04:47.967" v="1" actId="20577"/>
          <ac:spMkLst>
            <pc:docMk/>
            <pc:sldMk cId="386609417" sldId="2147471954"/>
            <ac:spMk id="3" creationId="{3DC3A246-7309-44B6-8C14-C58DD4322874}"/>
          </ac:spMkLst>
        </pc:spChg>
      </pc:sldChg>
    </pc:docChg>
  </pc:docChgLst>
  <pc:docChgLst>
    <pc:chgData name="Abramova, Evgeniia" userId="55dc15c1-0975-470d-91cd-639535f22189" providerId="ADAL" clId="{76C2223F-AAF9-43B5-817B-6F2E5B5986E0}"/>
    <pc:docChg chg="modSld">
      <pc:chgData name="Abramova, Evgeniia" userId="55dc15c1-0975-470d-91cd-639535f22189" providerId="ADAL" clId="{76C2223F-AAF9-43B5-817B-6F2E5B5986E0}" dt="2023-03-14T12:01:13.686" v="49" actId="20577"/>
      <pc:docMkLst>
        <pc:docMk/>
      </pc:docMkLst>
      <pc:sldChg chg="addSp modSp mod">
        <pc:chgData name="Abramova, Evgeniia" userId="55dc15c1-0975-470d-91cd-639535f22189" providerId="ADAL" clId="{76C2223F-AAF9-43B5-817B-6F2E5B5986E0}" dt="2023-03-14T12:01:13.686" v="49" actId="20577"/>
        <pc:sldMkLst>
          <pc:docMk/>
          <pc:sldMk cId="386609417" sldId="2147471954"/>
        </pc:sldMkLst>
        <pc:spChg chg="mod">
          <ac:chgData name="Abramova, Evgeniia" userId="55dc15c1-0975-470d-91cd-639535f22189" providerId="ADAL" clId="{76C2223F-AAF9-43B5-817B-6F2E5B5986E0}" dt="2023-03-14T12:01:13.686" v="49" actId="20577"/>
          <ac:spMkLst>
            <pc:docMk/>
            <pc:sldMk cId="386609417" sldId="2147471954"/>
            <ac:spMk id="2" creationId="{F48EA4A1-565F-47B5-970E-5824A9C67F3E}"/>
          </ac:spMkLst>
        </pc:spChg>
        <pc:spChg chg="mod">
          <ac:chgData name="Abramova, Evgeniia" userId="55dc15c1-0975-470d-91cd-639535f22189" providerId="ADAL" clId="{76C2223F-AAF9-43B5-817B-6F2E5B5986E0}" dt="2023-03-14T12:00:59.583" v="11" actId="20577"/>
          <ac:spMkLst>
            <pc:docMk/>
            <pc:sldMk cId="386609417" sldId="2147471954"/>
            <ac:spMk id="3" creationId="{3DC3A246-7309-44B6-8C14-C58DD4322874}"/>
          </ac:spMkLst>
        </pc:spChg>
        <pc:spChg chg="add mod">
          <ac:chgData name="Abramova, Evgeniia" userId="55dc15c1-0975-470d-91cd-639535f22189" providerId="ADAL" clId="{76C2223F-AAF9-43B5-817B-6F2E5B5986E0}" dt="2023-03-14T12:00:51.197" v="7" actId="1076"/>
          <ac:spMkLst>
            <pc:docMk/>
            <pc:sldMk cId="386609417" sldId="2147471954"/>
            <ac:spMk id="7" creationId="{CD3EDED3-403E-176A-27AF-4F8F9504609D}"/>
          </ac:spMkLst>
        </pc:spChg>
      </pc:sldChg>
    </pc:docChg>
  </pc:docChgLst>
  <pc:docChgLst>
    <pc:chgData name="Popovich, Marina" userId="a68fad31-9cb3-43c6-a698-234317a9b785" providerId="ADAL" clId="{0417AC46-A3E6-451F-923B-686325A60C33}"/>
    <pc:docChg chg="undo custSel delSld modSld modSection">
      <pc:chgData name="Popovich, Marina" userId="a68fad31-9cb3-43c6-a698-234317a9b785" providerId="ADAL" clId="{0417AC46-A3E6-451F-923B-686325A60C33}" dt="2023-05-15T09:57:48.921" v="1093" actId="20577"/>
      <pc:docMkLst>
        <pc:docMk/>
      </pc:docMkLst>
      <pc:sldChg chg="modSp mod">
        <pc:chgData name="Popovich, Marina" userId="a68fad31-9cb3-43c6-a698-234317a9b785" providerId="ADAL" clId="{0417AC46-A3E6-451F-923B-686325A60C33}" dt="2023-05-15T09:08:08.422" v="153" actId="20577"/>
        <pc:sldMkLst>
          <pc:docMk/>
          <pc:sldMk cId="2312057014" sldId="2146846553"/>
        </pc:sldMkLst>
        <pc:spChg chg="mod">
          <ac:chgData name="Popovich, Marina" userId="a68fad31-9cb3-43c6-a698-234317a9b785" providerId="ADAL" clId="{0417AC46-A3E6-451F-923B-686325A60C33}" dt="2023-05-15T09:05:39.230" v="29" actId="20577"/>
          <ac:spMkLst>
            <pc:docMk/>
            <pc:sldMk cId="2312057014" sldId="2146846553"/>
            <ac:spMk id="2" creationId="{00000000-0000-0000-0000-000000000000}"/>
          </ac:spMkLst>
        </pc:spChg>
        <pc:spChg chg="mod">
          <ac:chgData name="Popovich, Marina" userId="a68fad31-9cb3-43c6-a698-234317a9b785" providerId="ADAL" clId="{0417AC46-A3E6-451F-923B-686325A60C33}" dt="2023-05-15T09:08:08.422" v="153" actId="20577"/>
          <ac:spMkLst>
            <pc:docMk/>
            <pc:sldMk cId="2312057014" sldId="2146846553"/>
            <ac:spMk id="5" creationId="{E7A88367-9BE9-045E-80D9-59DC7C2AF330}"/>
          </ac:spMkLst>
        </pc:spChg>
      </pc:sldChg>
      <pc:sldChg chg="modSp mod">
        <pc:chgData name="Popovich, Marina" userId="a68fad31-9cb3-43c6-a698-234317a9b785" providerId="ADAL" clId="{0417AC46-A3E6-451F-923B-686325A60C33}" dt="2023-05-15T09:57:48.921" v="1093" actId="20577"/>
        <pc:sldMkLst>
          <pc:docMk/>
          <pc:sldMk cId="386609417" sldId="2147471954"/>
        </pc:sldMkLst>
        <pc:spChg chg="mod">
          <ac:chgData name="Popovich, Marina" userId="a68fad31-9cb3-43c6-a698-234317a9b785" providerId="ADAL" clId="{0417AC46-A3E6-451F-923B-686325A60C33}" dt="2023-05-15T09:22:56.141" v="1022" actId="255"/>
          <ac:spMkLst>
            <pc:docMk/>
            <pc:sldMk cId="386609417" sldId="2147471954"/>
            <ac:spMk id="2" creationId="{F48EA4A1-565F-47B5-970E-5824A9C67F3E}"/>
          </ac:spMkLst>
        </pc:spChg>
        <pc:spChg chg="mod">
          <ac:chgData name="Popovich, Marina" userId="a68fad31-9cb3-43c6-a698-234317a9b785" providerId="ADAL" clId="{0417AC46-A3E6-451F-923B-686325A60C33}" dt="2023-05-15T09:21:29.435" v="998" actId="1076"/>
          <ac:spMkLst>
            <pc:docMk/>
            <pc:sldMk cId="386609417" sldId="2147471954"/>
            <ac:spMk id="3" creationId="{3DC3A246-7309-44B6-8C14-C58DD4322874}"/>
          </ac:spMkLst>
        </pc:spChg>
        <pc:spChg chg="mod">
          <ac:chgData name="Popovich, Marina" userId="a68fad31-9cb3-43c6-a698-234317a9b785" providerId="ADAL" clId="{0417AC46-A3E6-451F-923B-686325A60C33}" dt="2023-05-15T09:57:48.921" v="1093" actId="20577"/>
          <ac:spMkLst>
            <pc:docMk/>
            <pc:sldMk cId="386609417" sldId="2147471954"/>
            <ac:spMk id="7" creationId="{CD3EDED3-403E-176A-27AF-4F8F9504609D}"/>
          </ac:spMkLst>
        </pc:spChg>
      </pc:sldChg>
      <pc:sldChg chg="del">
        <pc:chgData name="Popovich, Marina" userId="a68fad31-9cb3-43c6-a698-234317a9b785" providerId="ADAL" clId="{0417AC46-A3E6-451F-923B-686325A60C33}" dt="2023-05-15T09:05:54.573" v="30" actId="2696"/>
        <pc:sldMkLst>
          <pc:docMk/>
          <pc:sldMk cId="1428563211" sldId="2147472026"/>
        </pc:sldMkLst>
      </pc:sldChg>
      <pc:sldChg chg="del">
        <pc:chgData name="Popovich, Marina" userId="a68fad31-9cb3-43c6-a698-234317a9b785" providerId="ADAL" clId="{0417AC46-A3E6-451F-923B-686325A60C33}" dt="2023-05-15T09:06:01.163" v="31" actId="2696"/>
        <pc:sldMkLst>
          <pc:docMk/>
          <pc:sldMk cId="1014215922" sldId="2147472030"/>
        </pc:sldMkLst>
      </pc:sldChg>
      <pc:sldChg chg="modSp mod">
        <pc:chgData name="Popovich, Marina" userId="a68fad31-9cb3-43c6-a698-234317a9b785" providerId="ADAL" clId="{0417AC46-A3E6-451F-923B-686325A60C33}" dt="2023-05-15T09:09:55.494" v="235" actId="20577"/>
        <pc:sldMkLst>
          <pc:docMk/>
          <pc:sldMk cId="1293652537" sldId="2147472032"/>
        </pc:sldMkLst>
        <pc:spChg chg="mod">
          <ac:chgData name="Popovich, Marina" userId="a68fad31-9cb3-43c6-a698-234317a9b785" providerId="ADAL" clId="{0417AC46-A3E6-451F-923B-686325A60C33}" dt="2023-05-15T09:09:55.494" v="235" actId="20577"/>
          <ac:spMkLst>
            <pc:docMk/>
            <pc:sldMk cId="1293652537" sldId="2147472032"/>
            <ac:spMk id="3" creationId="{20BB79C6-8F33-03BA-5323-D9FB25C3503D}"/>
          </ac:spMkLst>
        </pc:spChg>
      </pc:sldChg>
      <pc:sldChg chg="modSp mod">
        <pc:chgData name="Popovich, Marina" userId="a68fad31-9cb3-43c6-a698-234317a9b785" providerId="ADAL" clId="{0417AC46-A3E6-451F-923B-686325A60C33}" dt="2023-05-15T09:11:23.549" v="399" actId="20577"/>
        <pc:sldMkLst>
          <pc:docMk/>
          <pc:sldMk cId="2256846226" sldId="2147472033"/>
        </pc:sldMkLst>
        <pc:spChg chg="mod">
          <ac:chgData name="Popovich, Marina" userId="a68fad31-9cb3-43c6-a698-234317a9b785" providerId="ADAL" clId="{0417AC46-A3E6-451F-923B-686325A60C33}" dt="2023-05-15T09:11:23.549" v="399" actId="20577"/>
          <ac:spMkLst>
            <pc:docMk/>
            <pc:sldMk cId="2256846226" sldId="2147472033"/>
            <ac:spMk id="3" creationId="{479AD957-FCF0-4A2A-E20B-9861F101A580}"/>
          </ac:spMkLst>
        </pc:spChg>
      </pc:sldChg>
      <pc:sldChg chg="modSp mod">
        <pc:chgData name="Popovich, Marina" userId="a68fad31-9cb3-43c6-a698-234317a9b785" providerId="ADAL" clId="{0417AC46-A3E6-451F-923B-686325A60C33}" dt="2023-05-15T09:12:58.848" v="644"/>
        <pc:sldMkLst>
          <pc:docMk/>
          <pc:sldMk cId="910358636" sldId="2147472042"/>
        </pc:sldMkLst>
        <pc:spChg chg="mod">
          <ac:chgData name="Popovich, Marina" userId="a68fad31-9cb3-43c6-a698-234317a9b785" providerId="ADAL" clId="{0417AC46-A3E6-451F-923B-686325A60C33}" dt="2023-05-15T09:12:58.848" v="644"/>
          <ac:spMkLst>
            <pc:docMk/>
            <pc:sldMk cId="910358636" sldId="2147472042"/>
            <ac:spMk id="4" creationId="{011E7614-E742-0F23-F7BD-8E8690277855}"/>
          </ac:spMkLst>
        </pc:spChg>
      </pc:sldChg>
      <pc:sldChg chg="modSp mod">
        <pc:chgData name="Popovich, Marina" userId="a68fad31-9cb3-43c6-a698-234317a9b785" providerId="ADAL" clId="{0417AC46-A3E6-451F-923B-686325A60C33}" dt="2023-05-15T09:10:40.788" v="319" actId="20577"/>
        <pc:sldMkLst>
          <pc:docMk/>
          <pc:sldMk cId="2058122049" sldId="2147472046"/>
        </pc:sldMkLst>
        <pc:spChg chg="mod">
          <ac:chgData name="Popovich, Marina" userId="a68fad31-9cb3-43c6-a698-234317a9b785" providerId="ADAL" clId="{0417AC46-A3E6-451F-923B-686325A60C33}" dt="2023-05-15T09:10:40.788" v="319" actId="20577"/>
          <ac:spMkLst>
            <pc:docMk/>
            <pc:sldMk cId="2058122049" sldId="2147472046"/>
            <ac:spMk id="3" creationId="{672D6FD9-5D6D-B87F-D6C6-F16CEEAB8F7A}"/>
          </ac:spMkLst>
        </pc:spChg>
      </pc:sldChg>
      <pc:sldChg chg="modSp mod">
        <pc:chgData name="Popovich, Marina" userId="a68fad31-9cb3-43c6-a698-234317a9b785" providerId="ADAL" clId="{0417AC46-A3E6-451F-923B-686325A60C33}" dt="2023-05-15T09:12:38.201" v="563"/>
        <pc:sldMkLst>
          <pc:docMk/>
          <pc:sldMk cId="3801648386" sldId="2147472047"/>
        </pc:sldMkLst>
        <pc:spChg chg="mod">
          <ac:chgData name="Popovich, Marina" userId="a68fad31-9cb3-43c6-a698-234317a9b785" providerId="ADAL" clId="{0417AC46-A3E6-451F-923B-686325A60C33}" dt="2023-05-15T09:12:38.201" v="563"/>
          <ac:spMkLst>
            <pc:docMk/>
            <pc:sldMk cId="3801648386" sldId="2147472047"/>
            <ac:spMk id="3" creationId="{59E3D1C7-1656-6C92-632D-77A3338DB43C}"/>
          </ac:spMkLst>
        </pc:spChg>
      </pc:sldChg>
    </pc:docChg>
  </pc:docChgLst>
  <pc:docChgLst>
    <pc:chgData name="Polishchuk, Oksana" userId="8e521b91-cc66-4f1f-bf99-e40c1835a93a" providerId="ADAL" clId="{4C0EA4F3-A46B-42D0-AFE9-ECEF000E2EED}"/>
    <pc:docChg chg="modSld">
      <pc:chgData name="Polishchuk, Oksana" userId="8e521b91-cc66-4f1f-bf99-e40c1835a93a" providerId="ADAL" clId="{4C0EA4F3-A46B-42D0-AFE9-ECEF000E2EED}" dt="2022-12-05T06:26:24.717" v="5" actId="20577"/>
      <pc:docMkLst>
        <pc:docMk/>
      </pc:docMkLst>
      <pc:sldChg chg="modSp mod">
        <pc:chgData name="Polishchuk, Oksana" userId="8e521b91-cc66-4f1f-bf99-e40c1835a93a" providerId="ADAL" clId="{4C0EA4F3-A46B-42D0-AFE9-ECEF000E2EED}" dt="2022-12-05T06:26:24.717" v="5" actId="20577"/>
        <pc:sldMkLst>
          <pc:docMk/>
          <pc:sldMk cId="386609417" sldId="256"/>
        </pc:sldMkLst>
        <pc:spChg chg="mod">
          <ac:chgData name="Polishchuk, Oksana" userId="8e521b91-cc66-4f1f-bf99-e40c1835a93a" providerId="ADAL" clId="{4C0EA4F3-A46B-42D0-AFE9-ECEF000E2EED}" dt="2022-12-05T06:26:24.717" v="5" actId="20577"/>
          <ac:spMkLst>
            <pc:docMk/>
            <pc:sldMk cId="386609417" sldId="256"/>
            <ac:spMk id="3" creationId="{3DC3A246-7309-44B6-8C14-C58DD432287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NULL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NULL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NULL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NULL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1.xml"/><Relationship Id="rId4" Type="http://schemas.openxmlformats.org/officeDocument/2006/relationships/oleObject" Target="NULL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NULL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chartUserShapes" Target="../drawings/drawing2.xml"/><Relationship Id="rId4" Type="http://schemas.openxmlformats.org/officeDocument/2006/relationships/oleObject" Target="NULL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oleObject" Target="NULL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'COVID-19 Deaths and Comorbididi'!$C$1</c:f>
              <c:strCache>
                <c:ptCount val="1"/>
                <c:pt idx="0">
                  <c:v>COVID-19 Deaths</c:v>
                </c:pt>
              </c:strCache>
            </c:strRef>
          </c:tx>
          <c:spPr>
            <a:solidFill>
              <a:srgbClr val="0C36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'COVID-19 Deaths and Comorbididi'!$B$2:$B$11</c:f>
              <c:strCache>
                <c:ptCount val="10"/>
                <c:pt idx="0">
                  <c:v>COVID-19</c:v>
                </c:pt>
                <c:pt idx="1">
                  <c:v>Респираторные заболевания</c:v>
                </c:pt>
                <c:pt idx="2">
                  <c:v>Сердечно-сосудистые заболевания</c:v>
                </c:pt>
                <c:pt idx="3">
                  <c:v>Другие заболевания</c:v>
                </c:pt>
                <c:pt idx="4">
                  <c:v>Сахарный диабет</c:v>
                </c:pt>
                <c:pt idx="5">
                  <c:v>Деменция</c:v>
                </c:pt>
                <c:pt idx="6">
                  <c:v>Почечная недостаточность</c:v>
                </c:pt>
                <c:pt idx="7">
                  <c:v>Сепсис</c:v>
                </c:pt>
                <c:pt idx="8">
                  <c:v>Злокачественные новообразования</c:v>
                </c:pt>
                <c:pt idx="9">
                  <c:v>Ожирение</c:v>
                </c:pt>
              </c:strCache>
            </c:strRef>
          </c:cat>
          <c:val>
            <c:numRef>
              <c:f>'COVID-19 Deaths and Comorbididi'!$C$2:$C$11</c:f>
              <c:numCache>
                <c:formatCode>#,##0</c:formatCode>
                <c:ptCount val="10"/>
                <c:pt idx="0">
                  <c:v>613580</c:v>
                </c:pt>
                <c:pt idx="1">
                  <c:v>674259</c:v>
                </c:pt>
                <c:pt idx="2">
                  <c:v>424757</c:v>
                </c:pt>
                <c:pt idx="3">
                  <c:v>238371</c:v>
                </c:pt>
                <c:pt idx="4">
                  <c:v>97391</c:v>
                </c:pt>
                <c:pt idx="5">
                  <c:v>79752</c:v>
                </c:pt>
                <c:pt idx="6">
                  <c:v>62230</c:v>
                </c:pt>
                <c:pt idx="7">
                  <c:v>59365</c:v>
                </c:pt>
                <c:pt idx="8">
                  <c:v>29756</c:v>
                </c:pt>
                <c:pt idx="9">
                  <c:v>25452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C8-4A86-8260-5F900C83B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276783"/>
        <c:axId val="393278031"/>
      </c:barChart>
      <c:catAx>
        <c:axId val="39327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278031"/>
        <c:crosses val="autoZero"/>
        <c:auto val="1"/>
        <c:lblAlgn val="ctr"/>
        <c:lblOffset val="100"/>
        <c:noMultiLvlLbl val="0"/>
      </c:catAx>
      <c:valAx>
        <c:axId val="393278031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27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93747428647556"/>
          <c:y val="0.25026365960143176"/>
          <c:w val="0.69100079971896267"/>
          <c:h val="0.65970467659091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Плацебо (n=84)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7697213497093406E-3"/>
                  <c:y val="0"/>
                </c:manualLayout>
              </c:layout>
              <c:tx>
                <c:rich>
                  <a:bodyPr/>
                  <a:lstStyle/>
                  <a:p>
                    <a:fld id="{F8E49B21-8304-41A9-9B43-866988FC1CE6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  <a:br>
                      <a:rPr lang="en-US" dirty="0"/>
                    </a:br>
                    <a:r>
                      <a:rPr lang="en-US" dirty="0"/>
                      <a:t>(n = 40)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E1B-443E-8D15-FC787B6F1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1B-443E-8D15-FC787B6F112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ЭВУШЕЛД (n=90)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7697213497093406E-3"/>
                  <c:y val="0"/>
                </c:manualLayout>
              </c:layout>
              <c:tx>
                <c:rich>
                  <a:bodyPr/>
                  <a:lstStyle/>
                  <a:p>
                    <a:fld id="{0D32706E-D24B-4644-A1BA-7B80CB91371B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  <a:br>
                      <a:rPr lang="en-US" dirty="0"/>
                    </a:br>
                    <a:r>
                      <a:rPr lang="en-US" dirty="0"/>
                      <a:t>(n =</a:t>
                    </a:r>
                    <a:r>
                      <a:rPr lang="en-US" baseline="0" dirty="0"/>
                      <a:t> 17</a:t>
                    </a:r>
                    <a:r>
                      <a:rPr lang="en-US" dirty="0"/>
                      <a:t>)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E1B-443E-8D15-FC787B6F11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1B-443E-8D15-FC787B6F112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-50"/>
        <c:axId val="2086916768"/>
        <c:axId val="2086910528"/>
      </c:barChart>
      <c:catAx>
        <c:axId val="208691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910528"/>
        <c:crosses val="autoZero"/>
        <c:auto val="1"/>
        <c:lblAlgn val="ctr"/>
        <c:lblOffset val="100"/>
        <c:noMultiLvlLbl val="0"/>
      </c:catAx>
      <c:valAx>
        <c:axId val="208691052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Случаи тяжелого </a:t>
                </a:r>
                <a:r>
                  <a:rPr lang="en-US" dirty="0" err="1"/>
                  <a:t>течения</a:t>
                </a:r>
                <a:r>
                  <a:rPr lang="en-US" baseline="0" dirty="0"/>
                  <a:t> COVID-19</a:t>
                </a:r>
                <a:r>
                  <a:rPr lang="ru-RU" baseline="0" dirty="0"/>
                  <a:t> 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или</a:t>
                </a:r>
                <a:r>
                  <a:rPr lang="en-US" baseline="0" dirty="0"/>
                  <a:t> </a:t>
                </a:r>
                <a:r>
                  <a:rPr lang="ru-RU" baseline="0" dirty="0"/>
                  <a:t>смерти </a:t>
                </a:r>
                <a:r>
                  <a:rPr lang="en-US" dirty="0"/>
                  <a:t>(%)</a:t>
                </a:r>
              </a:p>
            </c:rich>
          </c:tx>
          <c:layout>
            <c:manualLayout>
              <c:xMode val="edge"/>
              <c:yMode val="edge"/>
              <c:x val="7.9751168817342594E-2"/>
              <c:y val="0.247159990261230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91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7094936910827369"/>
          <c:y val="0.92071824042989359"/>
          <c:w val="0.81666258144376103"/>
          <c:h val="5.98033335862857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651910896767357"/>
          <c:y val="2.0247636464061518E-2"/>
          <c:w val="0.89348089103232642"/>
          <c:h val="0.76480951243023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ЭВУШЕЛД</c:v>
                </c:pt>
              </c:strCache>
            </c:strRef>
          </c:tx>
          <c:spPr>
            <a:solidFill>
              <a:srgbClr val="9A29B6"/>
            </a:solidFill>
            <a:ln>
              <a:solidFill>
                <a:schemeClr val="accent3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108935540633146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57-4B7F-BE69-C669C0981D63}"/>
                </c:ext>
              </c:extLst>
            </c:dLbl>
            <c:dLbl>
              <c:idx val="1"/>
              <c:layout>
                <c:manualLayout>
                  <c:x val="-1.7742968650130312E-2"/>
                  <c:y val="9.086395162317359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57-4B7F-BE69-C669C0981D63}"/>
                </c:ext>
              </c:extLst>
            </c:dLbl>
            <c:dLbl>
              <c:idx val="2"/>
              <c:layout>
                <c:manualLayout>
                  <c:x val="-6.65361324379886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257-4B7F-BE69-C669C0981D63}"/>
                </c:ext>
              </c:extLst>
            </c:dLbl>
            <c:dLbl>
              <c:idx val="4"/>
              <c:layout>
                <c:manualLayout>
                  <c:x val="-4.435742162532659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257-4B7F-BE69-C669C0981D63}"/>
                </c:ext>
              </c:extLst>
            </c:dLbl>
            <c:dLbl>
              <c:idx val="5"/>
              <c:layout>
                <c:manualLayout>
                  <c:x val="-2.217871081266289E-3"/>
                  <c:y val="6.0575967748781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257-4B7F-BE69-C669C0981D63}"/>
                </c:ext>
              </c:extLst>
            </c:dLbl>
            <c:dLbl>
              <c:idx val="6"/>
              <c:layout>
                <c:manualLayout>
                  <c:x val="-6.653613243798867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257-4B7F-BE69-C669C0981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Любое НЯ</c:v>
                </c:pt>
                <c:pt idx="1">
                  <c:v>НЯ легкой степени</c:v>
                </c:pt>
                <c:pt idx="2">
                  <c:v>Среднетяжелое НЯ</c:v>
                </c:pt>
                <c:pt idx="3">
                  <c:v>Любые СНЯ (вкл. смерть)</c:v>
                </c:pt>
                <c:pt idx="4">
                  <c:v>Вероятно связанные с лечением</c:v>
                </c:pt>
                <c:pt idx="5">
                  <c:v>Любое НЯОИ</c:v>
                </c:pt>
                <c:pt idx="6">
                  <c:v>Всего смертей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29.2</c:v>
                </c:pt>
                <c:pt idx="1">
                  <c:v>14.8</c:v>
                </c:pt>
                <c:pt idx="2">
                  <c:v>7.5</c:v>
                </c:pt>
                <c:pt idx="3">
                  <c:v>7.3</c:v>
                </c:pt>
                <c:pt idx="4">
                  <c:v>5.0999999999999996</c:v>
                </c:pt>
                <c:pt idx="5">
                  <c:v>3.3</c:v>
                </c:pt>
                <c:pt idx="6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257-4B7F-BE69-C669C0981D6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Плацебо (n=451)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6.6536132437988267E-3"/>
                  <c:y val="6.05759677487823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57-4B7F-BE69-C669C0981D63}"/>
                </c:ext>
              </c:extLst>
            </c:dLbl>
            <c:dLbl>
              <c:idx val="3"/>
              <c:layout>
                <c:manualLayout>
                  <c:x val="2.217871081266289E-3"/>
                  <c:y val="6.0575967748782399E-3"/>
                </c:manualLayout>
              </c:layout>
              <c:tx>
                <c:rich>
                  <a:bodyPr/>
                  <a:lstStyle/>
                  <a:p>
                    <a:fld id="{B2236ADA-A0A0-4E3F-8F79-50F237CA4BF7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257-4B7F-BE69-C669C0981D63}"/>
                </c:ext>
              </c:extLst>
            </c:dLbl>
            <c:dLbl>
              <c:idx val="4"/>
              <c:layout>
                <c:manualLayout>
                  <c:x val="1.108935540633144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257-4B7F-BE69-C669C0981D63}"/>
                </c:ext>
              </c:extLst>
            </c:dLbl>
            <c:dLbl>
              <c:idx val="5"/>
              <c:layout>
                <c:manualLayout>
                  <c:x val="8.8714843250649947E-3"/>
                  <c:y val="6.0574775308471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229651993324732E-2"/>
                      <c:h val="4.740069476342222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A257-4B7F-BE69-C669C0981D63}"/>
                </c:ext>
              </c:extLst>
            </c:dLbl>
            <c:dLbl>
              <c:idx val="6"/>
              <c:layout>
                <c:manualLayout>
                  <c:x val="8.871484325065156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57-4B7F-BE69-C669C0981D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Sheet1!$A$2:$A$8</c:f>
              <c:strCache>
                <c:ptCount val="7"/>
                <c:pt idx="0">
                  <c:v>Любое НЯ</c:v>
                </c:pt>
                <c:pt idx="1">
                  <c:v>НЯ легкой степени</c:v>
                </c:pt>
                <c:pt idx="2">
                  <c:v>Среднетяжелое НЯ</c:v>
                </c:pt>
                <c:pt idx="3">
                  <c:v>Любые СНЯ (вкл. смерть)</c:v>
                </c:pt>
                <c:pt idx="4">
                  <c:v>Вероятно связанные с лечением</c:v>
                </c:pt>
                <c:pt idx="5">
                  <c:v>Любое НЯОИ</c:v>
                </c:pt>
                <c:pt idx="6">
                  <c:v>Всего смертей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36.1</c:v>
                </c:pt>
                <c:pt idx="1">
                  <c:v>14.4</c:v>
                </c:pt>
                <c:pt idx="2">
                  <c:v>11.1</c:v>
                </c:pt>
                <c:pt idx="3">
                  <c:v>12</c:v>
                </c:pt>
                <c:pt idx="4">
                  <c:v>4.7</c:v>
                </c:pt>
                <c:pt idx="5">
                  <c:v>3.3</c:v>
                </c:pt>
                <c:pt idx="6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57-4B7F-BE69-C669C0981D6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5"/>
        <c:overlap val="-27"/>
        <c:axId val="871277680"/>
        <c:axId val="2053998048"/>
      </c:barChart>
      <c:catAx>
        <c:axId val="87127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53998048"/>
        <c:crosses val="autoZero"/>
        <c:auto val="1"/>
        <c:lblAlgn val="ctr"/>
        <c:lblOffset val="100"/>
        <c:noMultiLvlLbl val="0"/>
      </c:catAx>
      <c:valAx>
        <c:axId val="2053998048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noFill/>
                <a:latin typeface="+mn-lt"/>
                <a:ea typeface="+mn-ea"/>
                <a:cs typeface="+mn-cs"/>
              </a:defRPr>
            </a:pPr>
            <a:endParaRPr lang="ru-RU"/>
          </a:p>
        </c:txPr>
        <c:crossAx val="87127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219500858765491"/>
          <c:y val="3.3878065466859758E-2"/>
          <c:w val="0.29940708562035867"/>
          <c:h val="0.12314542658168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527344989856891"/>
          <c:y val="5.6087105296385602E-2"/>
          <c:w val="0.84198765284561627"/>
          <c:h val="0.75804874056409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47-4A6D-A29C-64F98CB048A1}"/>
              </c:ext>
            </c:extLst>
          </c:dPt>
          <c:dPt>
            <c:idx val="1"/>
            <c:invertIfNegative val="0"/>
            <c:bubble3D val="0"/>
            <c:spPr>
              <a:solidFill>
                <a:srgbClr val="51DDC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47-4A6D-A29C-64F98CB048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Контрольная выборка с аналогичными заболеваниями</c:v>
                </c:pt>
                <c:pt idx="1">
                  <c:v>Пациенты с трансплантацией солидных органов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0.14899999999999999</c:v>
                </c:pt>
                <c:pt idx="1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47-4A6D-A29C-64F98CB048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2581184"/>
        <c:axId val="1012580352"/>
      </c:barChart>
      <c:catAx>
        <c:axId val="1012581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2580352"/>
        <c:crosses val="autoZero"/>
        <c:auto val="1"/>
        <c:lblAlgn val="ctr"/>
        <c:lblOffset val="100"/>
        <c:noMultiLvlLbl val="0"/>
      </c:catAx>
      <c:valAx>
        <c:axId val="1012580352"/>
        <c:scaling>
          <c:orientation val="minMax"/>
          <c:max val="0.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.0%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2581184"/>
        <c:crosses val="autoZero"/>
        <c:crossBetween val="between"/>
        <c:majorUnit val="0.1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'COVID-19 Deaths and Comorbididi'!$C$1</c:f>
              <c:strCache>
                <c:ptCount val="1"/>
                <c:pt idx="0">
                  <c:v>COVID-19 Deaths</c:v>
                </c:pt>
              </c:strCache>
            </c:strRef>
          </c:tx>
          <c:spPr>
            <a:solidFill>
              <a:srgbClr val="0C3659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'COVID-19 Deaths and Comorbididi'!$B$2:$B$11</c:f>
              <c:strCache>
                <c:ptCount val="10"/>
                <c:pt idx="0">
                  <c:v>COVID-19</c:v>
                </c:pt>
                <c:pt idx="1">
                  <c:v>Респираторные заболевания</c:v>
                </c:pt>
                <c:pt idx="2">
                  <c:v>Сердечно-сосудистые заболевания</c:v>
                </c:pt>
                <c:pt idx="3">
                  <c:v>Другие заболевания</c:v>
                </c:pt>
                <c:pt idx="4">
                  <c:v>Сахарный диабет</c:v>
                </c:pt>
                <c:pt idx="5">
                  <c:v>Деменция</c:v>
                </c:pt>
                <c:pt idx="6">
                  <c:v>Почечная недостаточность</c:v>
                </c:pt>
                <c:pt idx="7">
                  <c:v>Сепсис</c:v>
                </c:pt>
                <c:pt idx="8">
                  <c:v>Злокачественные новообразования</c:v>
                </c:pt>
                <c:pt idx="9">
                  <c:v>Ожирение</c:v>
                </c:pt>
              </c:strCache>
            </c:strRef>
          </c:cat>
          <c:val>
            <c:numRef>
              <c:f>'COVID-19 Deaths and Comorbididi'!$C$2:$C$11</c:f>
              <c:numCache>
                <c:formatCode>#,##0</c:formatCode>
                <c:ptCount val="10"/>
                <c:pt idx="0">
                  <c:v>613580</c:v>
                </c:pt>
                <c:pt idx="1">
                  <c:v>674259</c:v>
                </c:pt>
                <c:pt idx="2">
                  <c:v>424757</c:v>
                </c:pt>
                <c:pt idx="3">
                  <c:v>238371</c:v>
                </c:pt>
                <c:pt idx="4">
                  <c:v>97391</c:v>
                </c:pt>
                <c:pt idx="5">
                  <c:v>79752</c:v>
                </c:pt>
                <c:pt idx="6">
                  <c:v>62230</c:v>
                </c:pt>
                <c:pt idx="7">
                  <c:v>59365</c:v>
                </c:pt>
                <c:pt idx="8">
                  <c:v>29756</c:v>
                </c:pt>
                <c:pt idx="9">
                  <c:v>25452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AA-4A5A-9E79-D663FFF90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3276783"/>
        <c:axId val="393278031"/>
      </c:barChart>
      <c:catAx>
        <c:axId val="393276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278031"/>
        <c:crosses val="autoZero"/>
        <c:auto val="1"/>
        <c:lblAlgn val="ctr"/>
        <c:lblOffset val="100"/>
        <c:noMultiLvlLbl val="0"/>
      </c:catAx>
      <c:valAx>
        <c:axId val="393278031"/>
        <c:scaling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noFill/>
          <a:ln w="12700"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9327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3750396546799999E-2"/>
          <c:y val="0.18644116963042057"/>
          <c:w val="0.92492070256558023"/>
          <c:h val="0.6765853853713673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Odds Ratio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56B58BDA-799B-496C-81B0-157428B7E61F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(1,18-3,15)</a:t>
                    </a:r>
                    <a:r>
                      <a:rPr lang="en-US" baseline="30000" dirty="0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8E7-460C-A982-D7572D6B727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2,41</a:t>
                    </a:r>
                  </a:p>
                  <a:p>
                    <a:r>
                      <a:rPr lang="en-US" dirty="0"/>
                      <a:t>(1,59-3,65)</a:t>
                    </a:r>
                    <a:r>
                      <a:rPr lang="en-US" baseline="30000" dirty="0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B8E7-460C-A982-D7572D6B727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B95D8C20-9BF1-4DFE-B9A1-42EDE8A27DD9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(0,93-2,36)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8E7-460C-A982-D7572D6B7271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27459EF-A94F-464A-8D27-897AF03096FA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(0,99-2,16)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8E7-460C-A982-D7572D6B7271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90BBA6E0-3C29-40B3-B258-E2068AF3DBB7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(1,51-3,65)</a:t>
                    </a:r>
                    <a:r>
                      <a:rPr lang="en-US" baseline="30000" dirty="0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B8E7-460C-A982-D7572D6B7271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CB2EF6AA-7430-474E-AC41-771F2C17A95F}" type="VALUE">
                      <a:rPr lang="en-US" smtClean="0"/>
                      <a:pPr/>
                      <a:t>[ЗНАЧЕНИЕ]</a:t>
                    </a:fld>
                    <a:endParaRPr lang="en-US" dirty="0"/>
                  </a:p>
                  <a:p>
                    <a:r>
                      <a:rPr lang="en-US" dirty="0"/>
                      <a:t>(1,31</a:t>
                    </a:r>
                    <a:r>
                      <a:rPr lang="en-US" baseline="0" dirty="0"/>
                      <a:t>-3,48)</a:t>
                    </a:r>
                    <a:r>
                      <a:rPr lang="en-US" baseline="30000" dirty="0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B8E7-460C-A982-D7572D6B72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Смерть</c:v>
                </c:pt>
                <c:pt idx="1">
                  <c:v>ОПН</c:v>
                </c:pt>
                <c:pt idx="2">
                  <c:v>ОРДС</c:v>
                </c:pt>
                <c:pt idx="3">
                  <c:v>ОРИТ</c:v>
                </c:pt>
                <c:pt idx="4">
                  <c:v>Механическая вентиляция</c:v>
                </c:pt>
                <c:pt idx="5">
                  <c:v>Применение вазопрессоров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1.93</c:v>
                </c:pt>
                <c:pt idx="1">
                  <c:v>2.41</c:v>
                </c:pt>
                <c:pt idx="2">
                  <c:v>1.49</c:v>
                </c:pt>
                <c:pt idx="3">
                  <c:v>1.46</c:v>
                </c:pt>
                <c:pt idx="4">
                  <c:v>2.34</c:v>
                </c:pt>
                <c:pt idx="5">
                  <c:v>2.14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E7-460C-A982-D7572D6B72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9"/>
        <c:overlap val="-27"/>
        <c:axId val="1345657008"/>
        <c:axId val="1345657840"/>
      </c:barChart>
      <c:catAx>
        <c:axId val="1345657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657840"/>
        <c:crosses val="autoZero"/>
        <c:auto val="1"/>
        <c:lblAlgn val="ctr"/>
        <c:lblOffset val="100"/>
        <c:noMultiLvlLbl val="0"/>
      </c:catAx>
      <c:valAx>
        <c:axId val="1345657840"/>
        <c:scaling>
          <c:orientation val="minMax"/>
          <c:max val="3"/>
          <c:min val="0"/>
        </c:scaling>
        <c:delete val="0"/>
        <c:axPos val="l"/>
        <c:numFmt formatCode="0.00" sourceLinked="1"/>
        <c:majorTickMark val="out"/>
        <c:minorTickMark val="none"/>
        <c:tickLblPos val="nextTo"/>
        <c:spPr>
          <a:noFill/>
          <a:ln w="127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5657008"/>
        <c:crosses val="autoZero"/>
        <c:crossBetween val="between"/>
        <c:majorUnit val="0.5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AF0-481C-A2B4-2538A335A55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AF0-481C-A2B4-2538A335A55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AF0-481C-A2B4-2538A335A555}"/>
              </c:ext>
            </c:extLst>
          </c:dPt>
          <c:cat>
            <c:strRef>
              <c:f>Sheet1!$A$2:$A$4</c:f>
              <c:strCache>
                <c:ptCount val="3"/>
                <c:pt idx="0">
                  <c:v>Не испанского/латиноамериканского этнического происхождения</c:v>
                </c:pt>
                <c:pt idx="1">
                  <c:v>Испанского/латиноамериканского этнического происхождения</c:v>
                </c:pt>
                <c:pt idx="2">
                  <c:v>Неизвестно/нет данных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AF0-481C-A2B4-2538A335A5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3"/>
        <c:holeSize val="59"/>
      </c:doughnutChart>
      <c:spPr>
        <a:noFill/>
        <a:ln w="25400"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6.1305754443255409E-2"/>
          <c:y val="0.62549349223107376"/>
          <c:w val="0.79857655858698395"/>
          <c:h val="0.364881088172633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05B-4CCC-81BE-3A189B3CFB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05B-4CCC-81BE-3A189B3CFB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05B-4CCC-81BE-3A189B3CFB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05B-4CCC-81BE-3A189B3CFBC4}"/>
              </c:ext>
            </c:extLst>
          </c:dPt>
          <c:dLbls>
            <c:dLbl>
              <c:idx val="0"/>
              <c:layout>
                <c:manualLayout>
                  <c:x val="1.745748620996037E-2"/>
                  <c:y val="-4.9703987316481728E-2"/>
                </c:manualLayout>
              </c:layout>
              <c:tx>
                <c:rich>
                  <a:bodyPr/>
                  <a:lstStyle/>
                  <a:p>
                    <a:fld id="{E87F9D9E-F45D-472A-AA7A-BE6D09835D3C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5B-4CCC-81BE-3A189B3CFBC4}"/>
                </c:ext>
              </c:extLst>
            </c:dLbl>
            <c:dLbl>
              <c:idx val="1"/>
              <c:layout>
                <c:manualLayout>
                  <c:x val="-1.5654836016055575E-2"/>
                  <c:y val="-4.9703987316482177E-3"/>
                </c:manualLayout>
              </c:layout>
              <c:tx>
                <c:rich>
                  <a:bodyPr/>
                  <a:lstStyle/>
                  <a:p>
                    <a:fld id="{B62425F2-6EBC-49E9-983A-53CAA9E38CA4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5B-4CCC-81BE-3A189B3CFBC4}"/>
                </c:ext>
              </c:extLst>
            </c:dLbl>
            <c:dLbl>
              <c:idx val="2"/>
              <c:layout>
                <c:manualLayout>
                  <c:x val="-0.1117279117437472"/>
                  <c:y val="-0.2037863479975750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39B64A6-EE82-4846-89F8-6D0F33C7072A}" type="VALUE">
                      <a:rPr lang="en-US" smtClean="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en-US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05B-4CCC-81BE-3A189B3CFBC4}"/>
                </c:ext>
              </c:extLst>
            </c:dLbl>
            <c:dLbl>
              <c:idx val="3"/>
              <c:layout>
                <c:manualLayout>
                  <c:x val="-1.0474491725976363E-2"/>
                  <c:y val="-0.2534903353140567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0478A32-B716-41C3-BA51-08049A26A9F8}" type="VALUE">
                      <a:rPr lang="en-US" sz="1400">
                        <a:solidFill>
                          <a:schemeClr val="tx1"/>
                        </a:solidFill>
                      </a:rPr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[ЗНАЧЕНИЕ]</a:t>
                    </a:fld>
                    <a:r>
                      <a:rPr lang="en-US" sz="1400" dirty="0">
                        <a:solidFill>
                          <a:schemeClr val="tx1"/>
                        </a:solidFill>
                      </a:rPr>
                      <a:t>%</a:t>
                    </a: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5B-4CCC-81BE-3A189B3CFBC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bg1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Европеоидная</c:v>
                </c:pt>
                <c:pt idx="1">
                  <c:v>Негроидная</c:v>
                </c:pt>
                <c:pt idx="2">
                  <c:v>Другое</c:v>
                </c:pt>
                <c:pt idx="3">
                  <c:v>Монголоидная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73</c:v>
                </c:pt>
                <c:pt idx="1">
                  <c:v>17.3</c:v>
                </c:pt>
                <c:pt idx="2">
                  <c:v>6.5</c:v>
                </c:pt>
                <c:pt idx="3">
                  <c:v>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5B-4CCC-81BE-3A189B3CF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0"/>
      </c:doughnutChart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ED-45D7-B92A-D259DFF47992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ED-45D7-B92A-D259DFF47992}"/>
              </c:ext>
            </c:extLst>
          </c:dPt>
          <c:cat>
            <c:strRef>
              <c:f>Sheet1!$A$2:$A$3</c:f>
              <c:strCache>
                <c:ptCount val="2"/>
                <c:pt idx="0">
                  <c:v>&lt; 60 лет</c:v>
                </c:pt>
                <c:pt idx="1">
                  <c:v>≥ 60 лет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ED-45D7-B92A-D259DFF47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3"/>
        <c:holeSize val="59"/>
      </c:doughnutChart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554134043397913"/>
          <c:y val="0.88048586615078994"/>
          <c:w val="0.64296270864744154"/>
          <c:h val="0.10419235550362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>
          <a:solidFill>
            <a:schemeClr val="bg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450-46AB-A8C8-9AB92C7694B2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450-46AB-A8C8-9AB92C7694B2}"/>
              </c:ext>
            </c:extLst>
          </c:dPt>
          <c:cat>
            <c:strRef>
              <c:f>Sheet1!$A$2:$A$3</c:f>
              <c:strCache>
                <c:ptCount val="2"/>
                <c:pt idx="0">
                  <c:v>Женский</c:v>
                </c:pt>
                <c:pt idx="1">
                  <c:v>Мужской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450-46AB-A8C8-9AB92C769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353"/>
        <c:holeSize val="59"/>
      </c:doughnutChart>
      <c:spPr>
        <a:noFill/>
        <a:ln w="25400">
          <a:noFill/>
        </a:ln>
        <a:effectLst/>
      </c:spPr>
    </c:plotArea>
    <c:legend>
      <c:legendPos val="l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1554134043397913"/>
          <c:y val="0.88048586615078994"/>
          <c:w val="0.64296270864744154"/>
          <c:h val="0.104192355503622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>
          <a:solidFill>
            <a:schemeClr val="bg1"/>
          </a:solidFill>
        </a:defRPr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2593747428647556"/>
          <c:y val="0.25026365960143176"/>
          <c:w val="0.75471071767997722"/>
          <c:h val="0.659704676590910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Плацебо (n = 1731)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7645446065802694E-3"/>
                  <c:y val="-7.828116746190881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F2F1446-9654-4E12-9CC4-0E62E6C8F20E}" type="VALUE">
                      <a:rPr lang="en-US" sz="900" b="1" smtClean="0"/>
                      <a:pPr>
                        <a:defRPr sz="900"/>
                      </a:pPr>
                      <a:t>[ЗНАЧЕНИЕ]</a:t>
                    </a:fld>
                    <a:r>
                      <a:rPr lang="en-US" sz="900" b="1" dirty="0"/>
                      <a:t>%</a:t>
                    </a:r>
                  </a:p>
                  <a:p>
                    <a:pPr>
                      <a:defRPr sz="900"/>
                    </a:pPr>
                    <a:r>
                      <a:rPr lang="en-US" sz="900" dirty="0"/>
                      <a:t>(n = 31)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154-4828-9D1B-845630D04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General</c:formatCode>
                <c:ptCount val="1"/>
                <c:pt idx="0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54-4828-9D1B-845630D043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TIXA/CILGA (n = 3441)</c:v>
                </c:pt>
              </c:strCache>
            </c:strRef>
          </c:tx>
          <c:spPr>
            <a:solidFill>
              <a:srgbClr val="9A29B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5812600881410294E-3"/>
                  <c:y val="8.1915454221193652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A0DFD3-831D-43A6-967C-E1B187E6D1A7}" type="VALUE">
                      <a:rPr lang="en-US" sz="900"/>
                      <a:pPr algn="ctr">
                        <a:defRPr sz="900"/>
                      </a:pPr>
                      <a:t>[ЗНАЧЕНИЕ]</a:t>
                    </a:fld>
                    <a:r>
                      <a:rPr lang="en-US" sz="900" dirty="0"/>
                      <a:t>%</a:t>
                    </a:r>
                  </a:p>
                  <a:p>
                    <a:pPr algn="ctr">
                      <a:defRPr sz="900"/>
                    </a:pPr>
                    <a:r>
                      <a:rPr lang="en-US" sz="900" dirty="0"/>
                      <a:t>(n = 11)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ctr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154-4828-9D1B-845630D043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General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54-4828-9D1B-845630D043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6"/>
        <c:overlap val="-50"/>
        <c:axId val="2086916768"/>
        <c:axId val="2086910528"/>
      </c:barChart>
      <c:catAx>
        <c:axId val="208691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910528"/>
        <c:crosses val="autoZero"/>
        <c:auto val="1"/>
        <c:lblAlgn val="ctr"/>
        <c:lblOffset val="100"/>
        <c:noMultiLvlLbl val="0"/>
      </c:catAx>
      <c:valAx>
        <c:axId val="2086910528"/>
        <c:scaling>
          <c:orientation val="minMax"/>
          <c:max val="2.5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800" dirty="0"/>
                  <a:t>Доля случаев с</a:t>
                </a:r>
                <a:r>
                  <a:rPr lang="en-US" sz="800" dirty="0"/>
                  <a:t> клиническими проявлениями и положительным результатом ОТ-ПЦР (%)</a:t>
                </a:r>
              </a:p>
            </c:rich>
          </c:tx>
          <c:layout>
            <c:manualLayout>
              <c:xMode val="edge"/>
              <c:yMode val="edge"/>
              <c:x val="0"/>
              <c:y val="0.19962621124757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solidFill>
              <a:schemeClr val="bg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8691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0.33718</cdr:x>
      <cdr:y>0.17019</cdr:y>
    </cdr:from>
    <cdr:to>
      <cdr:x>0.66282</cdr:x>
      <cdr:y>0.43845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a16="http://schemas.microsoft.com/office/drawing/2014/main" id="{69BC80B8-E668-4F3D-B490-005B643268B2}"/>
            </a:ext>
          </a:extLst>
        </cdr:cNvPr>
        <cdr:cNvSpPr txBox="1"/>
      </cdr:nvSpPr>
      <cdr:spPr>
        <a:xfrm xmlns:a="http://schemas.openxmlformats.org/drawingml/2006/main">
          <a:off x="1467024" y="449109"/>
          <a:ext cx="1416815" cy="70788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noProof="0" dirty="0">
              <a:solidFill>
                <a:schemeClr val="accent1"/>
              </a:solidFill>
              <a:latin typeface="Arial" panose="020B0604020202020204"/>
            </a:rPr>
            <a:t>~80</a:t>
          </a:r>
          <a:r>
            <a: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rPr>
            <a:t> %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1" dirty="0">
              <a:solidFill>
                <a:schemeClr val="accent3"/>
              </a:solidFill>
              <a:latin typeface="Arial" panose="020B0604020202020204"/>
            </a:rPr>
            <a:t>~15 %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0.47776</cdr:x>
      <cdr:y>0.3456</cdr:y>
    </cdr:from>
    <cdr:to>
      <cdr:x>0.83936</cdr:x>
      <cdr:y>0.60607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a16="http://schemas.microsoft.com/office/drawing/2014/main" id="{69BC80B8-E668-4F3D-B490-005B643268B2}"/>
            </a:ext>
          </a:extLst>
        </cdr:cNvPr>
        <cdr:cNvSpPr txBox="1"/>
      </cdr:nvSpPr>
      <cdr:spPr>
        <a:xfrm xmlns:a="http://schemas.openxmlformats.org/drawingml/2006/main">
          <a:off x="1719600" y="1102611"/>
          <a:ext cx="1301506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chemeClr val="accent1"/>
              </a:solidFill>
              <a:latin typeface="Arial" panose="020B0604020202020204"/>
            </a:rPr>
            <a:t>56,6 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rPr>
            <a:t>%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chemeClr val="accent3"/>
              </a:solidFill>
              <a:latin typeface="Arial" panose="020B0604020202020204"/>
            </a:rPr>
            <a:t>43,4 %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0.48758</cdr:x>
      <cdr:y>0.37622</cdr:y>
    </cdr:from>
    <cdr:to>
      <cdr:x>0.83936</cdr:x>
      <cdr:y>0.63669</cdr:y>
    </cdr:to>
    <cdr:sp macro="" textlink="">
      <cdr:nvSpPr>
        <cdr:cNvPr id="2" name="TextBox 25">
          <a:extLst xmlns:a="http://schemas.openxmlformats.org/drawingml/2006/main">
            <a:ext uri="{FF2B5EF4-FFF2-40B4-BE49-F238E27FC236}">
              <a16:creationId xmlns:a16="http://schemas.microsoft.com/office/drawing/2014/main" id="{69BC80B8-E668-4F3D-B490-005B643268B2}"/>
            </a:ext>
          </a:extLst>
        </cdr:cNvPr>
        <cdr:cNvSpPr txBox="1"/>
      </cdr:nvSpPr>
      <cdr:spPr>
        <a:xfrm xmlns:a="http://schemas.openxmlformats.org/drawingml/2006/main">
          <a:off x="1754958" y="1200301"/>
          <a:ext cx="1266161" cy="83099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/>
            </a:rPr>
            <a:t>53,9</a:t>
          </a:r>
          <a:r>
            <a: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rPr>
            <a:t> %</a:t>
          </a:r>
        </a:p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400" b="1" dirty="0">
              <a:solidFill>
                <a:schemeClr val="accent2">
                  <a:lumMod val="75000"/>
                </a:schemeClr>
              </a:solidFill>
              <a:latin typeface="Arial" panose="020B0604020202020204"/>
            </a:rPr>
            <a:t>46,1 %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435051-BD84-45AB-BA3D-03AFBE66A3ED}" type="datetimeFigureOut">
              <a:rPr lang="en-GB" smtClean="0"/>
              <a:t>25/10/2023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69858A-D8CE-41DD-8435-3D0C208684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74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trazeneca.com/media-centre/press-releases/2020/covid-19-long-acting-antibody-laab-combination-azd7442-rapidly-advances-into-phase-iii-clinical-trials.html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strazeneca.com/media-centre/articles/2020/advancing-our-discovery-of-novel-coronavirus-neutralising-antibodies-against-covid-19.html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858A-D8CE-41DD-8435-3D0C208684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7310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B751719-476C-4111-B9C3-F498475FF0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9F08BD-9FB2-4796-B26B-971F7BD02D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0C373EC-7404-43C3-BF4F-428970E780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A0E84F-BED7-4ED8-A6C2-1CA3226E4F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A998FD-7BBB-4FA7-B1C1-967672955B53}"/>
              </a:ext>
            </a:extLst>
          </p:cNvPr>
          <p:cNvSpPr/>
          <p:nvPr/>
        </p:nvSpPr>
        <p:spPr>
          <a:xfrm>
            <a:off x="0" y="0"/>
            <a:ext cx="6856413" cy="344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lift from: Tixagevimab-Cilgavimab-Long-Acting Antibody Combination Against COVID-19 (9) – slide 6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25" y="385763"/>
            <a:ext cx="5187950" cy="291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7780" y="3525442"/>
            <a:ext cx="6708309" cy="4885210"/>
          </a:xfrm>
        </p:spPr>
        <p:txBody>
          <a:bodyPr>
            <a:normAutofit/>
          </a:bodyPr>
          <a:lstStyle/>
          <a:p>
            <a:pPr>
              <a:spcBef>
                <a:spcPts val="634"/>
              </a:spcBef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863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1DE07-1142-4320-9402-D179DB0EA230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l" defTabSz="8630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42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7288" y="417513"/>
            <a:ext cx="5186362" cy="2917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7780" y="3525442"/>
            <a:ext cx="6708309" cy="4667583"/>
          </a:xfrm>
        </p:spPr>
        <p:txBody>
          <a:bodyPr>
            <a:normAutofit/>
          </a:bodyPr>
          <a:lstStyle/>
          <a:p>
            <a:pPr>
              <a:spcBef>
                <a:spcPts val="634"/>
              </a:spcBef>
            </a:pPr>
            <a:endParaRPr lang="en-US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8630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B1DE07-1142-4320-9402-D179DB0EA230}" type="slidenum">
              <a:rPr kumimoji="0" lang="en-US" sz="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86300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844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 the slide.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AstraZeneca Pharmaceuticals LP. COVID-19 long-acting antibody (LAAB) combination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Тиксагевимаб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Цилгавимаб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rapidly advances into Phase III clinical trials [press release].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https://www.astrazeneca.com/media-centre/press-releases/2020/covid-19-long-acting-antibody-laab-combination-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Тиксагевимаб</a:t>
            </a: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и </a:t>
            </a:r>
            <a:r>
              <a:rPr kumimoji="0" lang="ru-RU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Цилгавимаб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-rapidly-advances-into-phase-iii-clinical-trials.html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. Published October 9, 2020. Accessed November 27, 2020.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AstraZeneca Pharmaceuticals LP.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Advancing our discovery of novel coronavirus-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neutralising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antibodies against COVID-19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[press release]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https://www.astrazeneca.com/media-centre/articles/2020/advancing-our-discovery-of-novel-coronavirus-neutralising-antibodies-against-covid-19.html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Published June 9, 2020. Accessed March 23, 2021.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30051"/>
              </a:buClr>
              <a:buSzPct val="100000"/>
              <a:buFont typeface="Arial" panose="020B0604020202020204" pitchFamily="34" charset="0"/>
              <a:buAutoNum type="arabicPeriod"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57A81-DEF9-4B57-AC08-20326D7F815B}" type="slidenum">
              <a:rPr kumimoji="0" lang="en-GB" sz="800" b="0" i="0" u="none" strike="noStrike" kern="1200" cap="none" spc="0" normalizeH="0" baseline="0" noProof="0" smtClean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902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0900" y="300038"/>
            <a:ext cx="5156200" cy="2900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F4C5B-0803-1840-A610-B90157BE9B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30B795-0E8B-40C1-9ECF-AB60A1830A2E}"/>
              </a:ext>
            </a:extLst>
          </p:cNvPr>
          <p:cNvSpPr/>
          <p:nvPr/>
        </p:nvSpPr>
        <p:spPr>
          <a:xfrm>
            <a:off x="-1" y="0"/>
            <a:ext cx="6858001" cy="7664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Note to reviewer: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Direct lift from Tixagevimab-Cilgavimab-Long-Acting Antibody Combination Against COVID-19 (9) – slide 50</a:t>
            </a:r>
          </a:p>
        </p:txBody>
      </p:sp>
    </p:spTree>
    <p:extLst>
      <p:ext uri="{BB962C8B-B14F-4D97-AF65-F5344CB8AC3E}">
        <p14:creationId xmlns:p14="http://schemas.microsoft.com/office/powerpoint/2010/main" val="641640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858A-D8CE-41DD-8435-3D0C208684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4055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69858A-D8CE-41DD-8435-3D0C2086846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3659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../slides/slide20.xml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sv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7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7.png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4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5.sv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sv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46F044-E781-B217-7F94-3C4886A23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" t="27" r="38" b="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1355" y="2237078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78189" y="74645"/>
            <a:ext cx="3283182" cy="8292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AE6AF8-616A-114B-14CB-F56BA0E379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922"/>
            <a:ext cx="12192000" cy="2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104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E051EF5-9DA6-084F-B916-98DD6077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8" y="154658"/>
            <a:ext cx="9507830" cy="676792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/>
          <a:p>
            <a:pPr rtl="0"/>
            <a:r>
              <a:rPr lang="ru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C7C0EF-F102-774C-A352-065A59958D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548" y="1115028"/>
            <a:ext cx="11315252" cy="5079709"/>
          </a:xfrm>
        </p:spPr>
        <p:txBody>
          <a:bodyPr rtlCol="0"/>
          <a:lstStyle>
            <a:lvl1pPr marL="293688" indent="-284163">
              <a:buSzPct val="100000"/>
              <a:buFont typeface="System Font Regular"/>
              <a:buChar char="•"/>
              <a:defRPr/>
            </a:lvl1pPr>
          </a:lstStyle>
          <a:p>
            <a:pPr lvl="0" rtl="0"/>
            <a:r>
              <a:rPr lang="ru" dirty="0"/>
              <a:t>Click to edit Master text styles</a:t>
            </a:r>
          </a:p>
          <a:p>
            <a:pPr lvl="1" rtl="0"/>
            <a:r>
              <a:rPr lang="ru" dirty="0"/>
              <a:t>Second level</a:t>
            </a:r>
          </a:p>
          <a:p>
            <a:pPr lvl="2" rtl="0"/>
            <a:r>
              <a:rPr lang="ru" dirty="0"/>
              <a:t>Third level</a:t>
            </a:r>
          </a:p>
          <a:p>
            <a:pPr lvl="3" rtl="0"/>
            <a:r>
              <a:rPr lang="ru" dirty="0"/>
              <a:t>Fourth level</a:t>
            </a:r>
          </a:p>
          <a:p>
            <a:pPr lvl="4" rtl="0"/>
            <a:r>
              <a:rPr lang="ru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007984-E4EF-254A-AEFE-FF763DBC4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548" y="6456720"/>
            <a:ext cx="10887549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0D8919-4203-0C4C-AE8C-7FA49F93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320" y="6456720"/>
            <a:ext cx="417188" cy="246221"/>
          </a:xfrm>
          <a:prstGeom prst="rect">
            <a:avLst/>
          </a:prstGeom>
        </p:spPr>
        <p:txBody>
          <a:bodyPr rtlCol="0"/>
          <a:lstStyle>
            <a:lvl1pPr algn="ctr">
              <a:defRPr sz="1100" b="1">
                <a:solidFill>
                  <a:srgbClr val="7F134C"/>
                </a:solidFill>
              </a:defRPr>
            </a:lvl1pPr>
          </a:lstStyle>
          <a:p>
            <a:pPr rtl="0"/>
            <a:fld id="{2353FE2A-0440-0F43-A5B1-75A13E988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7041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58D87E-DF51-E949-B63F-22B603A25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F364A-640E-4F4E-82A5-F897D2BE1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322263"/>
            <a:ext cx="6488430" cy="238760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58808-244F-CE43-A36A-80C715D11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3185902"/>
            <a:ext cx="816864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01C9F-CC4B-A54E-9A76-1C2460E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" y="5962447"/>
            <a:ext cx="587121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164CA-1BC5-D848-9794-5E1E6D761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7542" y="5861314"/>
            <a:ext cx="1793168" cy="43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253EE9-2CF4-184E-B908-F688A3D03A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04925" y="5803324"/>
            <a:ext cx="2163380" cy="9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39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F1ECED-BF25-4C4F-A2FC-43F4C6F00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F04C9-D23E-6B42-866E-36760903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F029-574B-2242-AB31-575FB48F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80BCD9-A18F-AC41-89C0-DC567AD82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322263"/>
            <a:ext cx="6488430" cy="238760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A8F97B-3179-4340-92E6-FFEB25DA1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3185902"/>
            <a:ext cx="648843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992026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6ED4B-0BBA-494E-AFEF-C42F7D533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F04C9-D23E-6B42-866E-36760903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F029-574B-2242-AB31-575FB48F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80BCD9-A18F-AC41-89C0-DC567AD82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322263"/>
            <a:ext cx="6488430" cy="238760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A8F97B-3179-4340-92E6-FFEB25DA1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3185902"/>
            <a:ext cx="648843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9976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66B2-075B-4847-9A2D-0B675A3C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A4AB-013C-134C-A5F8-76B32A3C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10" y="1550132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342D-B482-324B-8C63-60DD3D98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8424-4A29-644E-B984-2CB1F94D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63CC6-6D15-1646-A5E2-905395A804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480" y="1504412"/>
            <a:ext cx="673138" cy="466344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80C10A-C256-244C-BCB1-F4AFEFF0B6C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65910" y="3097314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65161E9-348A-C14A-819C-8931AD21C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" y="3051594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FC194B3-8CCC-4645-A76E-4E889BEC040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565910" y="4644496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DABE43-051E-CA4A-A4EB-59EB0510FB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480" y="4598776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EC7D801-3694-044A-839B-2FEE18B22C3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265670" y="1550132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138805A-C282-C642-9CB3-BA2D1037DC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240" y="1504412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3EBCA7-B9B9-5343-BB0D-0E5A1E3E02D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265670" y="3097314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680D641-2A61-D346-AD59-9131D34AFB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2240" y="3051594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3B662F-9D81-FA46-91A7-49361BC71C4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265670" y="4644496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8754D8D-75C0-7A4C-ADD3-B2ED8889EF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92240" y="4598776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968017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63AEC1-10FB-3B44-A4B7-43B37331E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266B2-075B-4847-9A2D-0B675A3C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51302"/>
            <a:ext cx="8168640" cy="9004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A4AB-013C-134C-A5F8-76B32A3C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10" y="1550132"/>
            <a:ext cx="7395210" cy="90040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342D-B482-324B-8C63-60DD3D98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8424-4A29-644E-B984-2CB1F94D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63CC6-6D15-1646-A5E2-905395A804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480" y="1504412"/>
            <a:ext cx="673138" cy="466344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80C10A-C256-244C-BCB1-F4AFEFF0B6C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65910" y="2720305"/>
            <a:ext cx="7395210" cy="90040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65161E9-348A-C14A-819C-8931AD21C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" y="2674585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FC194B3-8CCC-4645-A76E-4E889BEC040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565910" y="3890478"/>
            <a:ext cx="7395210" cy="90040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DABE43-051E-CA4A-A4EB-59EB0510FB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480" y="3844758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B07527F-0361-A242-BE73-B23A6184DB9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65910" y="5059055"/>
            <a:ext cx="7395210" cy="90040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215D76B5-D872-104A-84E4-E1E718C403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480" y="5013335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053CC6-0C31-BF43-9B26-887C52A0D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612" y="6085232"/>
            <a:ext cx="1745240" cy="7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2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A4AB-013C-134C-A5F8-76B32A3CB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266B2-075B-4847-9A2D-0B675A3C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342D-B482-324B-8C63-60DD3D98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8424-4A29-644E-B984-2CB1F94D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31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AE7F-C3EB-7447-BE01-8D0E6A39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CBEE-9427-F94A-97A5-564BE6BB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E88F4-3916-3640-A5A2-FF0BEE1D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35E126-87E7-9548-B60F-DD0EE27FB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550132"/>
            <a:ext cx="50711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F6B437-6AE8-AD40-AEE5-669E1F69CD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8410" y="1550132"/>
            <a:ext cx="50711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9352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AE7F-C3EB-7447-BE01-8D0E6A39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CBEE-9427-F94A-97A5-564BE6BB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E88F4-3916-3640-A5A2-FF0BEE1D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35E126-87E7-9548-B60F-DD0EE27FB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550132"/>
            <a:ext cx="32308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37BC50-46D5-BD44-B261-8C799E2B03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80560" y="1550132"/>
            <a:ext cx="32308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8CAF0A-D347-0248-B0F3-7BBEC9C6CE8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68640" y="1550132"/>
            <a:ext cx="32308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003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3B8D694-F927-D209-81CD-9487445AB6C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8CD4C25-A1CB-BBFD-06AA-AB84DC1EF8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" t="27" r="38" b="2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7BACDC6-2352-10EF-8544-0A0AF7BB65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20922"/>
              <a:ext cx="12192000" cy="2237078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07" y="128788"/>
            <a:ext cx="8448541" cy="1326525"/>
          </a:xfrm>
        </p:spPr>
        <p:txBody>
          <a:bodyPr lIns="0">
            <a:noAutofit/>
          </a:bodyPr>
          <a:lstStyle>
            <a:lvl1pPr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732008"/>
            <a:ext cx="10981385" cy="4540001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E5E4CE-1FD6-5DFB-7655-8D06B44F77C3}"/>
              </a:ext>
            </a:extLst>
          </p:cNvPr>
          <p:cNvCxnSpPr>
            <a:cxnSpLocks/>
          </p:cNvCxnSpPr>
          <p:nvPr userDrawn="1"/>
        </p:nvCxnSpPr>
        <p:spPr>
          <a:xfrm>
            <a:off x="605307" y="1481071"/>
            <a:ext cx="109813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6935" y="359204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3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EFA1-7250-CA49-B2BF-8ED200C2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7C2EF-CEDA-2948-BFF2-B646ED15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81A9B-E059-014D-B2ED-3366109B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17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1E7BE-DD51-B742-90F7-87FE22F1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CA16A-A8A2-8245-BF53-9CD2F7C8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3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81DA29-3E0E-DF42-8CCE-8D0DA65C3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1233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F04C9-D23E-6B42-866E-36760903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80BCD9-A18F-AC41-89C0-DC567AD82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7911" y="2235200"/>
            <a:ext cx="7212330" cy="2387600"/>
          </a:xfrm>
        </p:spPr>
        <p:txBody>
          <a:bodyPr anchor="ctr">
            <a:no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05A9C-6118-DB46-95F9-696955EF9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612" y="6085232"/>
            <a:ext cx="1745240" cy="7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00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E58D87E-DF51-E949-B63F-22B603A251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7F364A-640E-4F4E-82A5-F897D2BE1B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322263"/>
            <a:ext cx="6488430" cy="238760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B58808-244F-CE43-A36A-80C715D110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3185902"/>
            <a:ext cx="816864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01C9F-CC4B-A54E-9A76-1C2460E5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" y="5962447"/>
            <a:ext cx="587121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2164CA-1BC5-D848-9794-5E1E6D761C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7542" y="5861314"/>
            <a:ext cx="1793168" cy="4347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253EE9-2CF4-184E-B908-F688A3D03A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404925" y="5803324"/>
            <a:ext cx="2163380" cy="90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05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3F1ECED-BF25-4C4F-A2FC-43F4C6F002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F04C9-D23E-6B42-866E-36760903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F029-574B-2242-AB31-575FB48F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80BCD9-A18F-AC41-89C0-DC567AD82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322263"/>
            <a:ext cx="6488430" cy="238760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A8F97B-3179-4340-92E6-FFEB25DA1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3185902"/>
            <a:ext cx="648843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9318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26ED4B-0BBA-494E-AFEF-C42F7D5334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F04C9-D23E-6B42-866E-36760903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DF029-574B-2242-AB31-575FB48F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80BCD9-A18F-AC41-89C0-DC567AD82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80" y="322263"/>
            <a:ext cx="6488430" cy="2387600"/>
          </a:xfrm>
        </p:spPr>
        <p:txBody>
          <a:bodyPr anchor="b">
            <a:norm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DA8F97B-3179-4340-92E6-FFEB25DA1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480" y="3185902"/>
            <a:ext cx="6488430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45126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66B2-075B-4847-9A2D-0B675A3C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A4AB-013C-134C-A5F8-76B32A3C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10" y="1550132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342D-B482-324B-8C63-60DD3D98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8424-4A29-644E-B984-2CB1F94D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63CC6-6D15-1646-A5E2-905395A804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480" y="1504412"/>
            <a:ext cx="673138" cy="466344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80C10A-C256-244C-BCB1-F4AFEFF0B6C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65910" y="3097314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65161E9-348A-C14A-819C-8931AD21C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" y="3051594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FC194B3-8CCC-4645-A76E-4E889BEC040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565910" y="4644496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DABE43-051E-CA4A-A4EB-59EB0510FB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480" y="4598776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EC7D801-3694-044A-839B-2FEE18B22C3F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7265670" y="1550132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138805A-C282-C642-9CB3-BA2D1037DC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240" y="1504412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B3EBCA7-B9B9-5343-BB0D-0E5A1E3E02DF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7265670" y="3097314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B680D641-2A61-D346-AD59-9131D34AFB4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92240" y="3051594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13B662F-9D81-FA46-91A7-49361BC71C47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265670" y="4644496"/>
            <a:ext cx="3989070" cy="1181638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A8754D8D-75C0-7A4C-ADD3-B2ED8889EFA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92240" y="4598776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499334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63AEC1-10FB-3B44-A4B7-43B37331E2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5266B2-075B-4847-9A2D-0B675A3C9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51302"/>
            <a:ext cx="8168640" cy="9004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A4AB-013C-134C-A5F8-76B32A3CB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5910" y="1550132"/>
            <a:ext cx="7395210" cy="90040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342D-B482-324B-8C63-60DD3D98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8424-4A29-644E-B984-2CB1F94D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63CC6-6D15-1646-A5E2-905395A804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2480" y="1504412"/>
            <a:ext cx="673138" cy="466344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880C10A-C256-244C-BCB1-F4AFEFF0B6C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565910" y="2720305"/>
            <a:ext cx="7395210" cy="90040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65161E9-348A-C14A-819C-8931AD21C94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2480" y="2674585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FC194B3-8CCC-4645-A76E-4E889BEC040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565910" y="3890478"/>
            <a:ext cx="7395210" cy="90040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D3DABE43-051E-CA4A-A4EB-59EB0510FB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2480" y="3844758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B07527F-0361-A242-BE73-B23A6184DB9C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565910" y="5059055"/>
            <a:ext cx="7395210" cy="900402"/>
          </a:xfr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215D76B5-D872-104A-84E4-E1E718C4032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2480" y="5013335"/>
            <a:ext cx="673138" cy="468312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pPr lvl="0"/>
            <a:r>
              <a:rPr lang="en-US"/>
              <a:t>##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053CC6-0C31-BF43-9B26-887C52A0DF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612" y="6085232"/>
            <a:ext cx="1745240" cy="7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411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DA4AB-013C-134C-A5F8-76B32A3CBC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266B2-075B-4847-9A2D-0B675A3C9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2342D-B482-324B-8C63-60DD3D98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18424-4A29-644E-B984-2CB1F94D5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758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AE7F-C3EB-7447-BE01-8D0E6A39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CBEE-9427-F94A-97A5-564BE6BB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E88F4-3916-3640-A5A2-FF0BEE1D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35E126-87E7-9548-B60F-DD0EE27FB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550132"/>
            <a:ext cx="50711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5F6B437-6AE8-AD40-AEE5-669E1F69CDA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8410" y="1550132"/>
            <a:ext cx="507111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1281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46F044-E781-B217-7F94-3C4886A23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" t="27" r="38" b="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14C927-E33B-2418-A83A-BC52B1DF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2"/>
          <a:stretch/>
        </p:blipFill>
        <p:spPr>
          <a:xfrm flipH="1">
            <a:off x="1060360" y="1904229"/>
            <a:ext cx="10071279" cy="51598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494" y="1930583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495" y="817842"/>
            <a:ext cx="3283182" cy="8292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AE6AF8-616A-114B-14CB-F56BA0E379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922"/>
            <a:ext cx="12192000" cy="2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01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AE7F-C3EB-7447-BE01-8D0E6A399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CBEE-9427-F94A-97A5-564BE6BB2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EE88F4-3916-3640-A5A2-FF0BEE1D6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635E126-87E7-9548-B60F-DD0EE27FB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80" y="1550132"/>
            <a:ext cx="32308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037BC50-46D5-BD44-B261-8C799E2B033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80560" y="1550132"/>
            <a:ext cx="32308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98CAF0A-D347-0248-B0F3-7BBEC9C6CE84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168640" y="1550132"/>
            <a:ext cx="323088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355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EFA1-7250-CA49-B2BF-8ED200C2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7C2EF-CEDA-2948-BFF2-B646ED15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81A9B-E059-014D-B2ED-3366109B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381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1E7BE-DD51-B742-90F7-87FE22F1A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CA16A-A8A2-8245-BF53-9CD2F7C83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0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D81DA29-3E0E-DF42-8CCE-8D0DA65C3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21233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F04C9-D23E-6B42-866E-367609034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380BCD9-A18F-AC41-89C0-DC567AD82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7911" y="2235200"/>
            <a:ext cx="7212330" cy="2387600"/>
          </a:xfrm>
        </p:spPr>
        <p:txBody>
          <a:bodyPr anchor="ctr">
            <a:noAutofit/>
          </a:bodyPr>
          <a:lstStyle>
            <a:lvl1pPr algn="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705A9C-6118-DB46-95F9-696955EF94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38612" y="6085232"/>
            <a:ext cx="1745240" cy="7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3364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7D29-1758-4084-95F5-B26DA73A428A}" type="datetime1">
              <a:rPr lang="en-US" smtClean="0"/>
              <a:t>10/25/2023</a:t>
            </a:fld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28246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2000" y="3566963"/>
            <a:ext cx="11795760" cy="31481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0122716" y="6458243"/>
            <a:ext cx="1878784" cy="246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solidFill>
                  <a:srgbClr val="FFFFFF"/>
                </a:solidFill>
                <a:cs typeface="Arial" pitchFamily="34" charset="0"/>
              </a:rPr>
              <a:t>© AstraZeneca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902255"/>
            <a:ext cx="11277601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36500"/>
            <a:ext cx="10021888" cy="88582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299370"/>
            <a:ext cx="11277600" cy="2129630"/>
          </a:xfrm>
        </p:spPr>
        <p:txBody>
          <a:bodyPr anchor="t" anchorCtr="0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15">
            <a:hlinkClick r:id="rId2" action="ppaction://hlinksldjump"/>
            <a:extLst>
              <a:ext uri="{FF2B5EF4-FFF2-40B4-BE49-F238E27FC236}">
                <a16:creationId xmlns:a16="http://schemas.microsoft.com/office/drawing/2014/main" id="{F7275879-818A-4413-9B9E-9312C8A2BE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620" y="5729425"/>
            <a:ext cx="567956" cy="6538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EA1B75-62AE-479F-A417-ACF060C05D1E}"/>
              </a:ext>
            </a:extLst>
          </p:cNvPr>
          <p:cNvSpPr/>
          <p:nvPr userDrawn="1"/>
        </p:nvSpPr>
        <p:spPr>
          <a:xfrm>
            <a:off x="192000" y="3566963"/>
            <a:ext cx="11795760" cy="106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9375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Z_RGB_H_COL.jpg"/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013" y="142425"/>
            <a:ext cx="2664000" cy="87997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41013" y="1692146"/>
            <a:ext cx="11808000" cy="49710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itle 8"/>
          <p:cNvSpPr>
            <a:spLocks noGrp="1"/>
          </p:cNvSpPr>
          <p:nvPr>
            <p:ph type="title" hasCustomPrompt="1"/>
          </p:nvPr>
        </p:nvSpPr>
        <p:spPr>
          <a:xfrm>
            <a:off x="288002" y="1848643"/>
            <a:ext cx="9097012" cy="672000"/>
          </a:xfrm>
          <a:prstGeom prst="rect">
            <a:avLst/>
          </a:prstGeom>
        </p:spPr>
        <p:txBody>
          <a:bodyPr vert="horz"/>
          <a:lstStyle>
            <a:lvl1pPr algn="l">
              <a:lnSpc>
                <a:spcPct val="90000"/>
              </a:lnSpc>
              <a:defRPr sz="3733" b="1" baseline="0">
                <a:solidFill>
                  <a:srgbClr val="FFFFFF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/>
              <a:t>Click to add presentation title</a:t>
            </a:r>
          </a:p>
        </p:txBody>
      </p:sp>
      <p:sp>
        <p:nvSpPr>
          <p:cNvPr id="9" name="Text Placeholder 29"/>
          <p:cNvSpPr>
            <a:spLocks noGrp="1"/>
          </p:cNvSpPr>
          <p:nvPr>
            <p:ph type="body" sz="quarter" idx="11" hasCustomPrompt="1"/>
          </p:nvPr>
        </p:nvSpPr>
        <p:spPr>
          <a:xfrm>
            <a:off x="288002" y="3190257"/>
            <a:ext cx="9097011" cy="159429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>
              <a:lnSpc>
                <a:spcPts val="1467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Click to add subtitle if necessary</a:t>
            </a:r>
          </a:p>
        </p:txBody>
      </p:sp>
    </p:spTree>
    <p:extLst>
      <p:ext uri="{BB962C8B-B14F-4D97-AF65-F5344CB8AC3E}">
        <p14:creationId xmlns:p14="http://schemas.microsoft.com/office/powerpoint/2010/main" val="629778046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0027466" y="6531200"/>
            <a:ext cx="2069284" cy="2574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93500" y="156117"/>
            <a:ext cx="11808000" cy="6559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295176"/>
            <a:ext cx="11258550" cy="9144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435620"/>
            <a:ext cx="11258550" cy="155448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5829300"/>
            <a:ext cx="10058400" cy="885825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1"/>
                </a:solidFill>
              </a:defRPr>
            </a:lvl1pPr>
            <a:lvl2pPr marL="228600" indent="0">
              <a:buNone/>
              <a:defRPr>
                <a:solidFill>
                  <a:schemeClr val="bg1"/>
                </a:solidFill>
              </a:defRPr>
            </a:lvl2pPr>
            <a:lvl3pPr marL="457200" indent="0">
              <a:buNone/>
              <a:defRPr>
                <a:solidFill>
                  <a:schemeClr val="bg1"/>
                </a:solidFill>
              </a:defRPr>
            </a:lvl3pPr>
            <a:lvl4pPr marL="685800" indent="0">
              <a:buNone/>
              <a:defRPr>
                <a:solidFill>
                  <a:schemeClr val="bg1"/>
                </a:solidFill>
              </a:defRPr>
            </a:lvl4pPr>
            <a:lvl5pPr marL="9144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093388740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57443960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8329393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4C25-A1CB-BBFD-06AA-AB84DC1E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07" y="128788"/>
            <a:ext cx="8512935" cy="1326525"/>
          </a:xfrm>
        </p:spPr>
        <p:txBody>
          <a:bodyPr lIns="0">
            <a:noAutofit/>
          </a:bodyPr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732008"/>
            <a:ext cx="10981385" cy="4540001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E5E4CE-1FD6-5DFB-7655-8D06B44F77C3}"/>
              </a:ext>
            </a:extLst>
          </p:cNvPr>
          <p:cNvCxnSpPr>
            <a:cxnSpLocks/>
          </p:cNvCxnSpPr>
          <p:nvPr userDrawn="1"/>
        </p:nvCxnSpPr>
        <p:spPr>
          <a:xfrm>
            <a:off x="605307" y="1481071"/>
            <a:ext cx="1098138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6935" y="359204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267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7301"/>
            <a:ext cx="5562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257301"/>
            <a:ext cx="5562600" cy="4572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/>
            </a:lvl2pPr>
            <a:lvl3pPr marL="457200" indent="0">
              <a:spcBef>
                <a:spcPts val="300"/>
              </a:spcBef>
              <a:buNone/>
              <a:defRPr/>
            </a:lvl3pPr>
            <a:lvl4pPr marL="685800" indent="0">
              <a:spcBef>
                <a:spcPts val="300"/>
              </a:spcBef>
              <a:buNone/>
              <a:defRPr/>
            </a:lvl4pPr>
            <a:lvl5pPr marL="914400" indent="0">
              <a:spcBef>
                <a:spcPts val="300"/>
              </a:spcBef>
              <a:buNone/>
              <a:defRPr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7510326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8601"/>
            <a:ext cx="11278800" cy="8001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274765"/>
            <a:ext cx="5562000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1823406"/>
            <a:ext cx="5562000" cy="400589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274765"/>
            <a:ext cx="5562000" cy="548640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823406"/>
            <a:ext cx="5562000" cy="40058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5852160"/>
            <a:ext cx="10038667" cy="100584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789649044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4131"/>
            <a:ext cx="11277600" cy="4100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5424412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3095422570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3600"/>
            <a:ext cx="10058400" cy="100440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295400" y="5425200"/>
            <a:ext cx="9601200" cy="377976"/>
          </a:xfrm>
          <a:prstGeom prst="roundRect">
            <a:avLst/>
          </a:prstGeom>
          <a:solidFill>
            <a:schemeClr val="accent2"/>
          </a:solidFill>
        </p:spPr>
        <p:txBody>
          <a:bodyPr anchor="b" anchorCtr="0">
            <a:sp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228600" indent="0" algn="ctr">
              <a:buNone/>
              <a:defRPr b="1">
                <a:solidFill>
                  <a:schemeClr val="bg1"/>
                </a:solidFill>
              </a:defRPr>
            </a:lvl2pPr>
            <a:lvl3pPr marL="457200" indent="0" algn="ctr">
              <a:buNone/>
              <a:defRPr b="1">
                <a:solidFill>
                  <a:schemeClr val="bg1"/>
                </a:solidFill>
              </a:defRPr>
            </a:lvl3pPr>
            <a:lvl4pPr marL="685800" indent="0" algn="ctr">
              <a:buNone/>
              <a:defRPr b="1">
                <a:solidFill>
                  <a:schemeClr val="bg1"/>
                </a:solidFill>
              </a:defRPr>
            </a:lvl4pPr>
            <a:lvl5pPr marL="914400" indent="0" algn="ctr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caption</a:t>
            </a:r>
          </a:p>
        </p:txBody>
      </p:sp>
    </p:spTree>
    <p:extLst>
      <p:ext uri="{BB962C8B-B14F-4D97-AF65-F5344CB8AC3E}">
        <p14:creationId xmlns:p14="http://schemas.microsoft.com/office/powerpoint/2010/main" val="1946496203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8700"/>
            <a:ext cx="11277600" cy="4800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09105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282498224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399" cy="1005840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1000"/>
            </a:lvl1pPr>
            <a:lvl2pPr marL="228600" indent="0">
              <a:spcBef>
                <a:spcPts val="300"/>
              </a:spcBef>
              <a:buNone/>
              <a:defRPr sz="1000"/>
            </a:lvl2pPr>
            <a:lvl3pPr marL="457200" indent="0">
              <a:spcBef>
                <a:spcPts val="300"/>
              </a:spcBef>
              <a:buNone/>
              <a:defRPr sz="1000"/>
            </a:lvl3pPr>
            <a:lvl4pPr marL="685800" indent="0">
              <a:spcBef>
                <a:spcPts val="300"/>
              </a:spcBef>
              <a:buNone/>
              <a:defRPr sz="1000"/>
            </a:lvl4pPr>
            <a:lvl5pPr marL="914400" indent="0">
              <a:spcBef>
                <a:spcPts val="300"/>
              </a:spcBef>
              <a:buNone/>
              <a:defRPr sz="1000"/>
            </a:lvl5pPr>
          </a:lstStyle>
          <a:p>
            <a:pPr lvl="0"/>
            <a:r>
              <a:rPr lang="en-US" dirty="0"/>
              <a:t>Reference(s)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93501" y="1028700"/>
            <a:ext cx="11998500" cy="250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88771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9C07F-8571-41D4-9A89-601A8B9C5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65F5103-6F75-4D29-92B7-D96304B0DF9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92425"/>
            <a:ext cx="11277600" cy="47368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675489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US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6D12817-4053-40BC-82BB-7AF5EE51AEBA}"/>
              </a:ext>
            </a:extLst>
          </p:cNvPr>
          <p:cNvSpPr txBox="1"/>
          <p:nvPr userDrawn="1"/>
        </p:nvSpPr>
        <p:spPr>
          <a:xfrm>
            <a:off x="2893625" y="6314749"/>
            <a:ext cx="640474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This Material is for Use by AstraZeneca Medical Personnel Only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 dirty="0">
                <a:solidFill>
                  <a:schemeClr val="tx1"/>
                </a:solidFill>
              </a:rPr>
              <a:t>Speaker notes are for internal use only and are not to be shown or disseminated outside of AstraZeneca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60349282"/>
              </p:ext>
            </p:extLst>
          </p:nvPr>
        </p:nvGraphicFramePr>
        <p:xfrm>
          <a:off x="1128800" y="3577113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684684095"/>
              </p:ext>
            </p:extLst>
          </p:nvPr>
        </p:nvGraphicFramePr>
        <p:xfrm>
          <a:off x="1128800" y="1039470"/>
          <a:ext cx="9949786" cy="229410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2139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497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46587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1963846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7A55-CB79-4D07-BEF1-54B1E974D126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72006" y="1102835"/>
            <a:ext cx="8106580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&lt;MARP/MAAZAP&gt; &lt;#######&gt; &lt;TA&gt; &lt;Asset Title&gt; 70 character limit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85855" y="1491653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972006" y="1491653"/>
            <a:ext cx="1797601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Reactive or Proactive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85855" y="1880471"/>
            <a:ext cx="149677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MM/YY (if &lt;1 year)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72006" y="2658107"/>
            <a:ext cx="891693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1F28B02-DF8E-4C7E-90E9-0214CD384E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93972" y="2658107"/>
            <a:ext cx="415918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 If Yes - Reactive via MI, Reactive via MI </a:t>
            </a:r>
            <a:r>
              <a:rPr lang="en-US" dirty="0" err="1"/>
              <a:t>SciP</a:t>
            </a:r>
            <a:r>
              <a:rPr lang="en-US" dirty="0"/>
              <a:t>, or Proactive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77F15F9-6B04-4325-BA35-6D4FC8B30B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972006" y="3046924"/>
            <a:ext cx="393672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Any Medical Personnel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DD881301-6455-4429-AC98-70F1B2B5BC8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85855" y="2269289"/>
            <a:ext cx="328442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Any HCP, MM Only, Contracted EE, or Other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972006" y="2269289"/>
            <a:ext cx="891693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1C3ADFAF-903D-45A8-9EC3-263C6B88C9B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0043" y="2269289"/>
            <a:ext cx="121231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If Yes - MM/YY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699D1E98-12E4-4111-B43B-8EF5E67629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972006" y="5042742"/>
            <a:ext cx="8916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972005" y="5379477"/>
            <a:ext cx="8106581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972006" y="4043882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0224" y="4050835"/>
            <a:ext cx="20192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PromoMats/</a:t>
            </a:r>
            <a:r>
              <a:rPr lang="en-US" dirty="0" err="1"/>
              <a:t>MedComms</a:t>
            </a:r>
            <a:r>
              <a:rPr lang="en-US" dirty="0"/>
              <a:t> 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972006" y="3657303"/>
            <a:ext cx="445403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Asset Owner Name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D6785EC2-7CE7-4B29-BFA7-2A8950DFE92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72005" y="4646823"/>
            <a:ext cx="899316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2111F09-1B27-4A1F-9662-63D673AA517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989384" y="4646823"/>
            <a:ext cx="877792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31A21B67-AE66-4D44-8C58-A71F0B4E972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989384" y="5042742"/>
            <a:ext cx="127191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If Yes - $Value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72006" y="1880471"/>
            <a:ext cx="1747099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Brand or TA Name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991673" y="1494084"/>
            <a:ext cx="92313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5AA13-451C-453D-AD0D-E8AF815127C2}"/>
              </a:ext>
            </a:extLst>
          </p:cNvPr>
          <p:cNvSpPr txBox="1"/>
          <p:nvPr userDrawn="1"/>
        </p:nvSpPr>
        <p:spPr>
          <a:xfrm>
            <a:off x="1132577" y="1036716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B6979-D240-45DF-8FFB-111611A15632}"/>
              </a:ext>
            </a:extLst>
          </p:cNvPr>
          <p:cNvSpPr txBox="1"/>
          <p:nvPr userDrawn="1"/>
        </p:nvSpPr>
        <p:spPr>
          <a:xfrm>
            <a:off x="5348628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F32247-E803-4B9D-8739-4086AE7EDFE5}"/>
              </a:ext>
            </a:extLst>
          </p:cNvPr>
          <p:cNvSpPr txBox="1"/>
          <p:nvPr userDrawn="1"/>
        </p:nvSpPr>
        <p:spPr>
          <a:xfrm>
            <a:off x="1132577" y="1423839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2B0649-53B3-4494-A56E-67DCF07E8290}"/>
              </a:ext>
            </a:extLst>
          </p:cNvPr>
          <p:cNvSpPr txBox="1"/>
          <p:nvPr userDrawn="1"/>
        </p:nvSpPr>
        <p:spPr>
          <a:xfrm>
            <a:off x="5348628" y="1810962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9F3220-7D9B-445A-8058-358753CF9360}"/>
              </a:ext>
            </a:extLst>
          </p:cNvPr>
          <p:cNvSpPr txBox="1"/>
          <p:nvPr userDrawn="1"/>
        </p:nvSpPr>
        <p:spPr>
          <a:xfrm>
            <a:off x="1132577" y="2585208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Distribution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447AD0CF-AE31-45DA-96AF-9BF462D0EBD5}"/>
              </a:ext>
            </a:extLst>
          </p:cNvPr>
          <p:cNvSpPr txBox="1"/>
          <p:nvPr userDrawn="1"/>
        </p:nvSpPr>
        <p:spPr>
          <a:xfrm>
            <a:off x="1132577" y="2972330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Approved for Use By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74B5DD-D8E4-46DE-A3C8-C17D4C0070F8}"/>
              </a:ext>
            </a:extLst>
          </p:cNvPr>
          <p:cNvSpPr txBox="1"/>
          <p:nvPr userDrawn="1"/>
        </p:nvSpPr>
        <p:spPr>
          <a:xfrm>
            <a:off x="5348628" y="2198085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Audience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00F06-4765-44ED-A269-1CD58C5E952C}"/>
              </a:ext>
            </a:extLst>
          </p:cNvPr>
          <p:cNvSpPr txBox="1"/>
          <p:nvPr userDrawn="1"/>
        </p:nvSpPr>
        <p:spPr>
          <a:xfrm>
            <a:off x="1132577" y="2198085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One Time Use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229345-0EF5-4489-BFD2-ED28EF6A19AF}"/>
              </a:ext>
            </a:extLst>
          </p:cNvPr>
          <p:cNvSpPr txBox="1"/>
          <p:nvPr userDrawn="1"/>
        </p:nvSpPr>
        <p:spPr>
          <a:xfrm>
            <a:off x="1132577" y="497416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</a:rPr>
              <a:t>MSL Leave-behind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D8C32-5CB3-4252-B385-54C66A9E1EE6}"/>
              </a:ext>
            </a:extLst>
          </p:cNvPr>
          <p:cNvSpPr txBox="1"/>
          <p:nvPr userDrawn="1"/>
        </p:nvSpPr>
        <p:spPr>
          <a:xfrm>
            <a:off x="0" y="123145"/>
            <a:ext cx="12191999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US Medical Asset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1B402-BB33-4FBF-A25A-6A132332CC41}"/>
              </a:ext>
            </a:extLst>
          </p:cNvPr>
          <p:cNvSpPr txBox="1"/>
          <p:nvPr userDrawn="1"/>
        </p:nvSpPr>
        <p:spPr>
          <a:xfrm>
            <a:off x="1132577" y="5372145"/>
            <a:ext cx="1828800" cy="4616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Special Instructions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A1B573-DC23-488B-93DB-AD4DD88A4651}"/>
              </a:ext>
            </a:extLst>
          </p:cNvPr>
          <p:cNvSpPr txBox="1"/>
          <p:nvPr userDrawn="1"/>
        </p:nvSpPr>
        <p:spPr>
          <a:xfrm>
            <a:off x="8451353" y="1423839"/>
            <a:ext cx="13716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Website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94A206-A31C-476D-ACCB-00ABD9DE8B78}"/>
              </a:ext>
            </a:extLst>
          </p:cNvPr>
          <p:cNvSpPr txBox="1"/>
          <p:nvPr userDrawn="1"/>
        </p:nvSpPr>
        <p:spPr>
          <a:xfrm>
            <a:off x="1132577" y="3979411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580AA-6B1E-4C65-9D3B-8A40CBD8E220}"/>
              </a:ext>
            </a:extLst>
          </p:cNvPr>
          <p:cNvSpPr txBox="1"/>
          <p:nvPr userDrawn="1"/>
        </p:nvSpPr>
        <p:spPr>
          <a:xfrm>
            <a:off x="7527636" y="3979411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Based On Asset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EE63BC-019F-46D2-85ED-E2FABA47A87D}"/>
              </a:ext>
            </a:extLst>
          </p:cNvPr>
          <p:cNvSpPr txBox="1"/>
          <p:nvPr userDrawn="1"/>
        </p:nvSpPr>
        <p:spPr>
          <a:xfrm>
            <a:off x="1132577" y="3585295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Owner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F3D524-8618-4B93-A131-5DAC4985A561}"/>
              </a:ext>
            </a:extLst>
          </p:cNvPr>
          <p:cNvSpPr txBox="1"/>
          <p:nvPr userDrawn="1"/>
        </p:nvSpPr>
        <p:spPr>
          <a:xfrm>
            <a:off x="1132577" y="4575502"/>
            <a:ext cx="182880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Veeva CRM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9BCA70B-07F3-4184-B119-07E8A73B0D29}"/>
              </a:ext>
            </a:extLst>
          </p:cNvPr>
          <p:cNvSpPr txBox="1"/>
          <p:nvPr userDrawn="1"/>
        </p:nvSpPr>
        <p:spPr>
          <a:xfrm>
            <a:off x="3961877" y="457550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Restricted Use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ABC6F0CE-3EF3-4748-8537-A266C0CD9329}"/>
              </a:ext>
            </a:extLst>
          </p:cNvPr>
          <p:cNvSpPr txBox="1"/>
          <p:nvPr userDrawn="1"/>
        </p:nvSpPr>
        <p:spPr>
          <a:xfrm>
            <a:off x="3961877" y="4974162"/>
            <a:ext cx="2011680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If Yes, Fair Market Value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01B95-73C8-4B7F-998E-B0AE7A43DE82}"/>
              </a:ext>
            </a:extLst>
          </p:cNvPr>
          <p:cNvSpPr txBox="1"/>
          <p:nvPr userDrawn="1"/>
        </p:nvSpPr>
        <p:spPr>
          <a:xfrm>
            <a:off x="1132577" y="1810962"/>
            <a:ext cx="18288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Brand or TA Name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E83F5-9900-4234-8A5B-4EFEB16F6D34}"/>
              </a:ext>
            </a:extLst>
          </p:cNvPr>
          <p:cNvSpPr txBox="1"/>
          <p:nvPr userDrawn="1"/>
        </p:nvSpPr>
        <p:spPr>
          <a:xfrm>
            <a:off x="7527636" y="3585295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Document #</a:t>
            </a:r>
          </a:p>
        </p:txBody>
      </p:sp>
      <p:graphicFrame>
        <p:nvGraphicFramePr>
          <p:cNvPr id="59" name="Table 58">
            <a:extLst>
              <a:ext uri="{FF2B5EF4-FFF2-40B4-BE49-F238E27FC236}">
                <a16:creationId xmlns:a16="http://schemas.microsoft.com/office/drawing/2014/main" id="{26419F55-E696-4649-B99D-36B08665CB7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48751224"/>
              </p:ext>
            </p:extLst>
          </p:nvPr>
        </p:nvGraphicFramePr>
        <p:xfrm>
          <a:off x="1131937" y="4566547"/>
          <a:ext cx="9949786" cy="764702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9198" y="3656902"/>
            <a:ext cx="2020226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ML-XXXX-US-XXXX</a:t>
            </a:r>
          </a:p>
        </p:txBody>
      </p:sp>
    </p:spTree>
    <p:extLst>
      <p:ext uri="{BB962C8B-B14F-4D97-AF65-F5344CB8AC3E}">
        <p14:creationId xmlns:p14="http://schemas.microsoft.com/office/powerpoint/2010/main" val="2096835426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al Cover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86D12817-4053-40BC-82BB-7AF5EE51AEBA}"/>
              </a:ext>
            </a:extLst>
          </p:cNvPr>
          <p:cNvSpPr txBox="1"/>
          <p:nvPr userDrawn="1"/>
        </p:nvSpPr>
        <p:spPr>
          <a:xfrm>
            <a:off x="526473" y="6034667"/>
            <a:ext cx="112083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 anchor="b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400" b="1" dirty="0">
                <a:solidFill>
                  <a:schemeClr val="tx1"/>
                </a:solidFill>
              </a:rPr>
              <a:t>External use of any of the content must be approved for release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by your local nominated signatory/local medical process to ensure compliance with local regulations. 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 dirty="0">
                <a:solidFill>
                  <a:schemeClr val="tx1"/>
                </a:solidFill>
              </a:rPr>
              <a:t>Refer to the General Properties for this asset in GMIP Content (Veeva Vault </a:t>
            </a:r>
            <a:r>
              <a:rPr lang="en-US" sz="1000" b="0" dirty="0" err="1">
                <a:solidFill>
                  <a:schemeClr val="tx1"/>
                </a:solidFill>
              </a:rPr>
              <a:t>MedComms</a:t>
            </a:r>
            <a:r>
              <a:rPr lang="en-US" sz="1000" b="0" dirty="0">
                <a:solidFill>
                  <a:schemeClr val="tx1"/>
                </a:solidFill>
              </a:rPr>
              <a:t>) for additional details. </a:t>
            </a:r>
          </a:p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000" b="0" dirty="0">
                <a:solidFill>
                  <a:schemeClr val="tx1"/>
                </a:solidFill>
              </a:rPr>
              <a:t>Questions on this asset should be directed to asset owners.</a:t>
            </a:r>
          </a:p>
        </p:txBody>
      </p:sp>
      <p:graphicFrame>
        <p:nvGraphicFramePr>
          <p:cNvPr id="50" name="Table 49">
            <a:extLst>
              <a:ext uri="{FF2B5EF4-FFF2-40B4-BE49-F238E27FC236}">
                <a16:creationId xmlns:a16="http://schemas.microsoft.com/office/drawing/2014/main" id="{83D05D04-05CE-47AA-8F7B-B08C33B32C3F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068446810"/>
              </p:ext>
            </p:extLst>
          </p:nvPr>
        </p:nvGraphicFramePr>
        <p:xfrm>
          <a:off x="1128800" y="2533405"/>
          <a:ext cx="9949786" cy="1529404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9134820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025149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252475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263027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C8DCB22-4BDC-4256-9886-290008A41E58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748827475"/>
              </p:ext>
            </p:extLst>
          </p:nvPr>
        </p:nvGraphicFramePr>
        <p:xfrm>
          <a:off x="1128800" y="1039470"/>
          <a:ext cx="9949786" cy="1147053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931948">
                  <a:extLst>
                    <a:ext uri="{9D8B030D-6E8A-4147-A177-3AD203B41FA5}">
                      <a16:colId xmlns:a16="http://schemas.microsoft.com/office/drawing/2014/main" val="3458750997"/>
                    </a:ext>
                  </a:extLst>
                </a:gridCol>
                <a:gridCol w="3701243">
                  <a:extLst>
                    <a:ext uri="{9D8B030D-6E8A-4147-A177-3AD203B41FA5}">
                      <a16:colId xmlns:a16="http://schemas.microsoft.com/office/drawing/2014/main" val="4071395440"/>
                    </a:ext>
                  </a:extLst>
                </a:gridCol>
                <a:gridCol w="3316595">
                  <a:extLst>
                    <a:ext uri="{9D8B030D-6E8A-4147-A177-3AD203B41FA5}">
                      <a16:colId xmlns:a16="http://schemas.microsoft.com/office/drawing/2014/main" val="668771908"/>
                    </a:ext>
                  </a:extLst>
                </a:gridCol>
              </a:tblGrid>
              <a:tr h="38235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342139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834974"/>
                  </a:ext>
                </a:extLst>
              </a:tr>
              <a:tr h="38235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14658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897A55-CB79-4D07-BEF1-54B1E974D126}"/>
              </a:ext>
            </a:extLst>
          </p:cNvPr>
          <p:cNvSpPr txBox="1"/>
          <p:nvPr userDrawn="1"/>
        </p:nvSpPr>
        <p:spPr>
          <a:xfrm>
            <a:off x="10160000" y="6611780"/>
            <a:ext cx="2032000" cy="246221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r"/>
            <a:r>
              <a:rPr lang="en-US" sz="1000" b="0" baseline="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© AstraZeneca 2021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9E08680-4520-4EA6-B4A7-FD0062F8A6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60436" y="1102835"/>
            <a:ext cx="7798987" cy="228600"/>
          </a:xfrm>
        </p:spPr>
        <p:txBody>
          <a:bodyPr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&lt;Generic Name&gt; - &lt;Title from Veeva Vault&gt;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F687FD7-F293-4468-AE23-E28EE4619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60436" y="3386320"/>
            <a:ext cx="91440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BA6C7CD-771E-461C-A133-67764B81E6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0436" y="1491653"/>
            <a:ext cx="186677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Reactive or Internal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E33F1E3-ED30-4982-A86D-2C076E1C3B6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9907" y="3766558"/>
            <a:ext cx="914400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MM/YY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2286C0F-7CF6-40B2-B8FA-7AF1D25B99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97596" y="3775442"/>
            <a:ext cx="2561828" cy="228600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 or No/List Third Party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110857ED-F4F0-4AED-89F7-6595C2BD781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497455" y="3387905"/>
            <a:ext cx="2561828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Yes, No, or N/A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511FB73-1515-4896-A191-A9E5140DA20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251200" y="4769872"/>
            <a:ext cx="7808083" cy="258532"/>
          </a:xfrm>
        </p:spPr>
        <p:txBody>
          <a:bodyPr wrap="square" anchor="ctr">
            <a:sp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N/A or Enter Instructions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E7DEFF9-F91F-49E6-94A9-010D12455C1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60436" y="3000178"/>
            <a:ext cx="4248038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New, Renewal, or Renewal with Changes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FA339AE6-73E5-47C9-8111-E129355C91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40224" y="3007131"/>
            <a:ext cx="2019200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PromoMats/</a:t>
            </a:r>
            <a:r>
              <a:rPr lang="en-US" dirty="0" err="1"/>
              <a:t>MedComms</a:t>
            </a:r>
            <a:r>
              <a:rPr lang="en-US" dirty="0"/>
              <a:t> #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F085F8C8-CE31-4A7B-87E4-06397B5B41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260436" y="2613599"/>
            <a:ext cx="4248038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AZ MI Lead/Global Medical Affairs Lead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FFBD88D7-1F68-4A55-9958-01B92024FDF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260436" y="1880471"/>
            <a:ext cx="324420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No or Yes, Pending Local Market Approval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D75479AB-AB9C-4737-A1D0-F9E28AC4F1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49572" y="1881207"/>
            <a:ext cx="2709851" cy="228600"/>
          </a:xfrm>
        </p:spPr>
        <p:txBody>
          <a:bodyPr anchor="ctr"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 sz="1200"/>
            </a:lvl2pPr>
            <a:lvl3pPr marL="457200" indent="0">
              <a:buNone/>
              <a:defRPr sz="1200"/>
            </a:lvl3pPr>
            <a:lvl4pPr marL="685800" indent="0">
              <a:buNone/>
              <a:defRPr sz="1200"/>
            </a:lvl4pPr>
            <a:lvl5pPr marL="914400" indent="0">
              <a:buNone/>
              <a:defRPr sz="1200"/>
            </a:lvl5pPr>
          </a:lstStyle>
          <a:p>
            <a:pPr lvl="0"/>
            <a:r>
              <a:rPr lang="en-US" dirty="0"/>
              <a:t>Therapy Area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085AA13-451C-453D-AD0D-E8AF815127C2}"/>
              </a:ext>
            </a:extLst>
          </p:cNvPr>
          <p:cNvSpPr txBox="1"/>
          <p:nvPr userDrawn="1"/>
        </p:nvSpPr>
        <p:spPr>
          <a:xfrm>
            <a:off x="1127567" y="1036716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Title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88B6979-D240-45DF-8FFB-111611A15632}"/>
              </a:ext>
            </a:extLst>
          </p:cNvPr>
          <p:cNvSpPr txBox="1"/>
          <p:nvPr userDrawn="1"/>
        </p:nvSpPr>
        <p:spPr>
          <a:xfrm>
            <a:off x="1127567" y="3318506"/>
            <a:ext cx="204974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Approval Date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3F32247-E803-4B9D-8739-4086AE7EDFE5}"/>
              </a:ext>
            </a:extLst>
          </p:cNvPr>
          <p:cNvSpPr txBox="1"/>
          <p:nvPr userDrawn="1"/>
        </p:nvSpPr>
        <p:spPr>
          <a:xfrm>
            <a:off x="1127567" y="1423839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Intended Use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42B0649-53B3-4494-A56E-67DCF07E8290}"/>
              </a:ext>
            </a:extLst>
          </p:cNvPr>
          <p:cNvSpPr txBox="1"/>
          <p:nvPr userDrawn="1"/>
        </p:nvSpPr>
        <p:spPr>
          <a:xfrm>
            <a:off x="1127567" y="3697049"/>
            <a:ext cx="204974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Expiration Date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900F06-4765-44ED-A269-1CD58C5E952C}"/>
              </a:ext>
            </a:extLst>
          </p:cNvPr>
          <p:cNvSpPr txBox="1"/>
          <p:nvPr userDrawn="1"/>
        </p:nvSpPr>
        <p:spPr>
          <a:xfrm>
            <a:off x="4398741" y="3316701"/>
            <a:ext cx="4034059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Copyright Permissions Obtained for Graphics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21D8C32-5CB3-4252-B385-54C66A9E1EE6}"/>
              </a:ext>
            </a:extLst>
          </p:cNvPr>
          <p:cNvSpPr txBox="1"/>
          <p:nvPr userDrawn="1"/>
        </p:nvSpPr>
        <p:spPr>
          <a:xfrm>
            <a:off x="0" y="123145"/>
            <a:ext cx="1219199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2400" b="1" dirty="0">
                <a:solidFill>
                  <a:schemeClr val="bg1"/>
                </a:solidFill>
              </a:rPr>
              <a:t>Global Medical Asset Cover Sheet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811B402-BB33-4FBF-A25A-6A132332CC41}"/>
              </a:ext>
            </a:extLst>
          </p:cNvPr>
          <p:cNvSpPr txBox="1"/>
          <p:nvPr userDrawn="1"/>
        </p:nvSpPr>
        <p:spPr>
          <a:xfrm>
            <a:off x="1127566" y="4734832"/>
            <a:ext cx="2044731" cy="46166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Special Instructions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and/or Disclaimers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A1A1B573-DC23-488B-93DB-AD4DD88A4651}"/>
              </a:ext>
            </a:extLst>
          </p:cNvPr>
          <p:cNvSpPr txBox="1"/>
          <p:nvPr userDrawn="1"/>
        </p:nvSpPr>
        <p:spPr>
          <a:xfrm>
            <a:off x="6809252" y="1810962"/>
            <a:ext cx="13716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Therapy Area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294A206-A31C-476D-ACCB-00ABD9DE8B78}"/>
              </a:ext>
            </a:extLst>
          </p:cNvPr>
          <p:cNvSpPr txBox="1"/>
          <p:nvPr userDrawn="1"/>
        </p:nvSpPr>
        <p:spPr>
          <a:xfrm>
            <a:off x="1127567" y="2935707"/>
            <a:ext cx="204473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New Asset/Renewal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59580AA-6B1E-4C65-9D3B-8A40CBD8E220}"/>
              </a:ext>
            </a:extLst>
          </p:cNvPr>
          <p:cNvSpPr txBox="1"/>
          <p:nvPr userDrawn="1"/>
        </p:nvSpPr>
        <p:spPr>
          <a:xfrm>
            <a:off x="7527636" y="2935707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Based On Asset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0EE63BC-019F-46D2-85ED-E2FABA47A87D}"/>
              </a:ext>
            </a:extLst>
          </p:cNvPr>
          <p:cNvSpPr txBox="1"/>
          <p:nvPr userDrawn="1"/>
        </p:nvSpPr>
        <p:spPr>
          <a:xfrm>
            <a:off x="1127567" y="2541591"/>
            <a:ext cx="2044732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Asset Owner(s)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3001B95-73C8-4B7F-998E-B0AE7A43DE82}"/>
              </a:ext>
            </a:extLst>
          </p:cNvPr>
          <p:cNvSpPr txBox="1"/>
          <p:nvPr userDrawn="1"/>
        </p:nvSpPr>
        <p:spPr>
          <a:xfrm>
            <a:off x="1127567" y="1810962"/>
            <a:ext cx="2044732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Approved for Distribution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DE83F5-9900-4234-8A5B-4EFEB16F6D34}"/>
              </a:ext>
            </a:extLst>
          </p:cNvPr>
          <p:cNvSpPr txBox="1"/>
          <p:nvPr userDrawn="1"/>
        </p:nvSpPr>
        <p:spPr>
          <a:xfrm>
            <a:off x="7527636" y="2541591"/>
            <a:ext cx="1512587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Document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99C3AD-3A79-4CAB-8984-EE85DD84E0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9198" y="2613198"/>
            <a:ext cx="2020226" cy="2381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 dirty="0"/>
              <a:t>ML-XXXX-ALL-XXXX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1FDDFED-CF51-4158-8A3B-DD9E176FC125}"/>
              </a:ext>
            </a:extLst>
          </p:cNvPr>
          <p:cNvSpPr txBox="1"/>
          <p:nvPr userDrawn="1"/>
        </p:nvSpPr>
        <p:spPr>
          <a:xfrm>
            <a:off x="4398741" y="3697049"/>
            <a:ext cx="4034059" cy="36576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Technical Review/Fact Check by Medical Information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5509915-7361-4754-AA26-9EB5B15ABE0F}"/>
              </a:ext>
            </a:extLst>
          </p:cNvPr>
          <p:cNvSpPr txBox="1"/>
          <p:nvPr userDrawn="1"/>
        </p:nvSpPr>
        <p:spPr>
          <a:xfrm>
            <a:off x="1127567" y="4294036"/>
            <a:ext cx="9946009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rtlCol="0" anchor="ctr">
            <a:noAutofit/>
          </a:bodyPr>
          <a:lstStyle/>
          <a:p>
            <a:pPr marL="0" indent="0" algn="ctr">
              <a:buClr>
                <a:schemeClr val="accent1"/>
              </a:buClr>
              <a:buFont typeface="Arial" panose="020B0604020202020204" pitchFamily="34" charset="0"/>
              <a:buNone/>
            </a:pPr>
            <a:r>
              <a:rPr lang="en-US" sz="1200" b="1" dirty="0">
                <a:solidFill>
                  <a:schemeClr val="bg1"/>
                </a:solidFill>
              </a:rPr>
              <a:t>This material is globally approved for use by AstraZeneca Medical Personnel only. The local market is responsible for interpreting,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reviewing, and approving the content according to their local label, rules, and regulations. </a:t>
            </a:r>
          </a:p>
        </p:txBody>
      </p:sp>
    </p:spTree>
    <p:extLst>
      <p:ext uri="{BB962C8B-B14F-4D97-AF65-F5344CB8AC3E}">
        <p14:creationId xmlns:p14="http://schemas.microsoft.com/office/powerpoint/2010/main" val="337898515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004323-F61E-00CC-4606-4E404B5AF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9347" y="2743540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4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99" y="1307239"/>
            <a:ext cx="2677801" cy="676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77021-D0BE-9F52-6361-A0553F058D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540" y="5975797"/>
            <a:ext cx="2111263" cy="5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8008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E051EF5-9DA6-084F-B916-98DD6077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8" y="154658"/>
            <a:ext cx="9507830" cy="676792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007984-E4EF-254A-AEFE-FF763DBC4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548" y="6456720"/>
            <a:ext cx="10887549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Препарат Тиксагевимаб и Цилгавимаб не зарегистрирован на территории РФ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351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635B2-3D27-4FA3-B863-05E4C9624A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"/>
              <a:t>Click to enter title here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1075AA4-1FA9-4704-A587-D8E88C1D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6" name="Text Placeholder 96">
            <a:extLst>
              <a:ext uri="{FF2B5EF4-FFF2-40B4-BE49-F238E27FC236}">
                <a16:creationId xmlns:a16="http://schemas.microsoft.com/office/drawing/2014/main" id="{462FAF15-0CB5-418E-A59C-EA8FADE526AE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rtlCol="0"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 rtl="0"/>
            <a:r>
              <a:rPr lang="ru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840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391">
          <p15:clr>
            <a:srgbClr val="A4A3A4"/>
          </p15:clr>
        </p15:guide>
        <p15:guide id="2" pos="1463">
          <p15:clr>
            <a:srgbClr val="A4A3A4"/>
          </p15:clr>
        </p15:guide>
        <p15:guide id="3" pos="2598">
          <p15:clr>
            <a:srgbClr val="A4A3A4"/>
          </p15:clr>
        </p15:guide>
        <p15:guide id="4" pos="2669">
          <p15:clr>
            <a:srgbClr val="A4A3A4"/>
          </p15:clr>
        </p15:guide>
        <p15:guide id="5" pos="3804">
          <p15:clr>
            <a:srgbClr val="A4A3A4"/>
          </p15:clr>
        </p15:guide>
        <p15:guide id="6" pos="3876">
          <p15:clr>
            <a:srgbClr val="A4A3A4"/>
          </p15:clr>
        </p15:guide>
        <p15:guide id="7" pos="5009">
          <p15:clr>
            <a:srgbClr val="A4A3A4"/>
          </p15:clr>
        </p15:guide>
        <p15:guide id="8" pos="5082">
          <p15:clr>
            <a:srgbClr val="A4A3A4"/>
          </p15:clr>
        </p15:guide>
        <p15:guide id="9" pos="6215">
          <p15:clr>
            <a:srgbClr val="A4A3A4"/>
          </p15:clr>
        </p15:guide>
        <p15:guide id="10" pos="6288">
          <p15:clr>
            <a:srgbClr val="A4A3A4"/>
          </p15:clr>
        </p15:guide>
        <p15:guide id="11" orient="horz" pos="890">
          <p15:clr>
            <a:srgbClr val="C35EA4"/>
          </p15:clr>
        </p15:guide>
        <p15:guide id="12" orient="horz" pos="981">
          <p15:clr>
            <a:srgbClr val="C35EA4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46F044-E781-B217-7F94-3C4886A23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" t="27" r="38" b="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1494" y="2295238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71495" y="1182497"/>
            <a:ext cx="3283182" cy="8292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14C927-E33B-2418-A83A-BC52B1DF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6436" b="42"/>
          <a:stretch/>
        </p:blipFill>
        <p:spPr>
          <a:xfrm>
            <a:off x="0" y="1698167"/>
            <a:ext cx="9423039" cy="515983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AE6AF8-616A-114B-14CB-F56BA0E379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922"/>
            <a:ext cx="12192000" cy="2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126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3B8D694-F927-D209-81CD-9487445AB6C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8CD4C25-A1CB-BBFD-06AA-AB84DC1EF8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" t="27" r="38" b="28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7BACDC6-2352-10EF-8544-0A0AF7BB65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20922"/>
              <a:ext cx="12192000" cy="2237078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07" y="128788"/>
            <a:ext cx="8448541" cy="1326525"/>
          </a:xfrm>
        </p:spPr>
        <p:txBody>
          <a:bodyPr lIns="0">
            <a:noAutofit/>
          </a:bodyPr>
          <a:lstStyle>
            <a:lvl1pPr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732008"/>
            <a:ext cx="10981385" cy="4540001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E5E4CE-1FD6-5DFB-7655-8D06B44F77C3}"/>
              </a:ext>
            </a:extLst>
          </p:cNvPr>
          <p:cNvCxnSpPr>
            <a:cxnSpLocks/>
          </p:cNvCxnSpPr>
          <p:nvPr userDrawn="1"/>
        </p:nvCxnSpPr>
        <p:spPr>
          <a:xfrm>
            <a:off x="605307" y="1481071"/>
            <a:ext cx="109813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76935" y="359204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094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46F044-E781-B217-7F94-3C4886A23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" t="27" r="38" b="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14C927-E33B-2418-A83A-BC52B1DF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42"/>
          <a:stretch/>
        </p:blipFill>
        <p:spPr>
          <a:xfrm flipH="1">
            <a:off x="1060360" y="1904229"/>
            <a:ext cx="10071279" cy="51598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494" y="1930583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495" y="817842"/>
            <a:ext cx="3283182" cy="8292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AE6AF8-616A-114B-14CB-F56BA0E379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922"/>
            <a:ext cx="12192000" cy="2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5778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4C25-A1CB-BBFD-06AA-AB84DC1E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07" y="128788"/>
            <a:ext cx="8512935" cy="1326525"/>
          </a:xfrm>
        </p:spPr>
        <p:txBody>
          <a:bodyPr lIns="0">
            <a:noAutofit/>
          </a:bodyPr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732008"/>
            <a:ext cx="10981385" cy="4540001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E5E4CE-1FD6-5DFB-7655-8D06B44F77C3}"/>
              </a:ext>
            </a:extLst>
          </p:cNvPr>
          <p:cNvCxnSpPr>
            <a:cxnSpLocks/>
          </p:cNvCxnSpPr>
          <p:nvPr userDrawn="1"/>
        </p:nvCxnSpPr>
        <p:spPr>
          <a:xfrm>
            <a:off x="605307" y="1481071"/>
            <a:ext cx="1098138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6935" y="359204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56933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004323-F61E-00CC-4606-4E404B5AF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9347" y="2743540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4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99" y="1307239"/>
            <a:ext cx="2677801" cy="676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77021-D0BE-9F52-6361-A0553F058D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540" y="5975797"/>
            <a:ext cx="2111263" cy="5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45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4C25-A1CB-BBFD-06AA-AB84DC1EF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" b="396"/>
          <a:stretch/>
        </p:blipFill>
        <p:spPr>
          <a:xfrm>
            <a:off x="0" y="6703540"/>
            <a:ext cx="12192000" cy="1544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5307" y="811369"/>
            <a:ext cx="11050073" cy="643944"/>
          </a:xfrm>
        </p:spPr>
        <p:txBody>
          <a:bodyPr lIns="0">
            <a:noAutofit/>
          </a:bodyPr>
          <a:lstStyle>
            <a:lvl1pPr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05307" y="1732008"/>
            <a:ext cx="11050073" cy="4089243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F57EBE6-8F51-BD41-8EE6-4D44BF274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5195" y="6097149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6682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004323-F61E-00CC-4606-4E404B5AF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9347" y="2743540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4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99" y="1307239"/>
            <a:ext cx="2677801" cy="676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77021-D0BE-9F52-6361-A0553F058D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540" y="5975797"/>
            <a:ext cx="2111263" cy="5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522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4C25-A1CB-BBFD-06AA-AB84DC1E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5308" y="128788"/>
            <a:ext cx="8551572" cy="1326525"/>
          </a:xfrm>
        </p:spPr>
        <p:txBody>
          <a:bodyPr lIns="0">
            <a:noAutofit/>
          </a:bodyPr>
          <a:lstStyle>
            <a:lvl1pPr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05307" y="1732008"/>
            <a:ext cx="10981385" cy="4540001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E5E4CE-1FD6-5DFB-7655-8D06B44F77C3}"/>
              </a:ext>
            </a:extLst>
          </p:cNvPr>
          <p:cNvCxnSpPr>
            <a:cxnSpLocks/>
          </p:cNvCxnSpPr>
          <p:nvPr userDrawn="1"/>
        </p:nvCxnSpPr>
        <p:spPr>
          <a:xfrm>
            <a:off x="605307" y="1481071"/>
            <a:ext cx="109813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6935" y="359204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0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4C25-A1CB-BBFD-06AA-AB84DC1EF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" b="396"/>
          <a:stretch/>
        </p:blipFill>
        <p:spPr>
          <a:xfrm>
            <a:off x="0" y="6703540"/>
            <a:ext cx="12192000" cy="1544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5307" y="811369"/>
            <a:ext cx="11050073" cy="643944"/>
          </a:xfrm>
        </p:spPr>
        <p:txBody>
          <a:bodyPr lIns="0">
            <a:noAutofit/>
          </a:bodyPr>
          <a:lstStyle>
            <a:lvl1pPr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05307" y="1732008"/>
            <a:ext cx="11050073" cy="4089243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F57EBE6-8F51-BD41-8EE6-4D44BF274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5195" y="6097149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64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5D81DA29-3E0E-DF42-8CCE-8D0DA65C3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56389" cy="6709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622" y="6097149"/>
            <a:ext cx="1509757" cy="38133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5075" y="2606318"/>
            <a:ext cx="6567790" cy="1326525"/>
          </a:xfrm>
        </p:spPr>
        <p:txBody>
          <a:bodyPr lIns="0">
            <a:noAutofit/>
          </a:bodyPr>
          <a:lstStyle>
            <a:lvl1pPr algn="r">
              <a:lnSpc>
                <a:spcPct val="100000"/>
              </a:lnSpc>
              <a:defRPr sz="4500" b="1" baseline="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816283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826E5B-C547-DBCE-46DC-FCACBE2D3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Текст 7">
            <a:extLst>
              <a:ext uri="{FF2B5EF4-FFF2-40B4-BE49-F238E27FC236}">
                <a16:creationId xmlns:a16="http://schemas.microsoft.com/office/drawing/2014/main" id="{03321BDB-1E68-CE70-4709-26AD4A65C0C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7213" y="6029325"/>
            <a:ext cx="11029950" cy="717550"/>
          </a:xfrm>
        </p:spPr>
        <p:txBody>
          <a:bodyPr>
            <a:normAutofit/>
          </a:bodyPr>
          <a:lstStyle>
            <a:lvl1pPr marL="90488" indent="-90488">
              <a:spcBef>
                <a:spcPts val="300"/>
              </a:spcBef>
              <a:buFont typeface="+mj-lt"/>
              <a:buAutoNum type="arabicPeriod"/>
              <a:defRPr sz="8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0990653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4EFA1-7250-CA49-B2BF-8ED200C2B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D7C2EF-CEDA-2948-BFF2-B646ED150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80" y="6294448"/>
            <a:ext cx="816864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Confidential and Proprietary Information. Do Not Copy or Disseminate.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581A9B-E059-014D-B2ED-3366109BA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27469-E42A-6C49-B11C-E8BEC0D4F6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548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09128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E051EF5-9DA6-084F-B916-98DD6077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8" y="154658"/>
            <a:ext cx="9507830" cy="676792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007984-E4EF-254A-AEFE-FF763DBC4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548" y="6456720"/>
            <a:ext cx="10887549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/>
              <a:t>Препарат Тиксагевимаб и Цилгавимаб не зарегистрирован на территории РФ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3935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5852160"/>
            <a:ext cx="10058400" cy="100584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3960992838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46F044-E781-B217-7F94-3C4886A23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37" t="240" r="1237" b="20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61355" y="2237078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AE6AF8-616A-114B-14CB-F56BA0E379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922"/>
            <a:ext cx="12192000" cy="2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927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3B8D694-F927-D209-81CD-9487445AB6CA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8CD4C25-A1CB-BBFD-06AA-AB84DC1EF8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1237" t="240" r="1237" b="2093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37BACDC6-2352-10EF-8544-0A0AF7BB65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620922"/>
              <a:ext cx="12192000" cy="2237078"/>
            </a:xfrm>
            <a:prstGeom prst="rect">
              <a:avLst/>
            </a:prstGeom>
          </p:spPr>
        </p:pic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07" y="128788"/>
            <a:ext cx="8448541" cy="1326525"/>
          </a:xfrm>
        </p:spPr>
        <p:txBody>
          <a:bodyPr lIns="0">
            <a:noAutofit/>
          </a:bodyPr>
          <a:lstStyle>
            <a:lvl1pPr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732008"/>
            <a:ext cx="10981385" cy="4540001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E5E4CE-1FD6-5DFB-7655-8D06B44F77C3}"/>
              </a:ext>
            </a:extLst>
          </p:cNvPr>
          <p:cNvCxnSpPr>
            <a:cxnSpLocks/>
          </p:cNvCxnSpPr>
          <p:nvPr userDrawn="1"/>
        </p:nvCxnSpPr>
        <p:spPr>
          <a:xfrm>
            <a:off x="605307" y="1481071"/>
            <a:ext cx="109813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966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E46F044-E781-B217-7F94-3C4886A239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37" t="240" r="1237" b="209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214C927-E33B-2418-A83A-BC52B1DFDD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0" b="5369"/>
          <a:stretch/>
        </p:blipFill>
        <p:spPr>
          <a:xfrm flipH="1">
            <a:off x="1060360" y="1904229"/>
            <a:ext cx="10071279" cy="515983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9494" y="1930583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9495" y="817842"/>
            <a:ext cx="3283182" cy="82925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0AE6AF8-616A-114B-14CB-F56BA0E3790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20922"/>
            <a:ext cx="12192000" cy="22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165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4C25-A1CB-BBFD-06AA-AB84DC1EF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5307" y="128788"/>
            <a:ext cx="8512935" cy="1326525"/>
          </a:xfrm>
        </p:spPr>
        <p:txBody>
          <a:bodyPr lIns="0">
            <a:noAutofit/>
          </a:bodyPr>
          <a:lstStyle>
            <a:lvl1pPr>
              <a:defRPr sz="3800" b="1">
                <a:solidFill>
                  <a:schemeClr val="tx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307" y="1732008"/>
            <a:ext cx="10981385" cy="4540001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E5E4CE-1FD6-5DFB-7655-8D06B44F77C3}"/>
              </a:ext>
            </a:extLst>
          </p:cNvPr>
          <p:cNvCxnSpPr>
            <a:cxnSpLocks/>
          </p:cNvCxnSpPr>
          <p:nvPr userDrawn="1"/>
        </p:nvCxnSpPr>
        <p:spPr>
          <a:xfrm>
            <a:off x="605307" y="1481071"/>
            <a:ext cx="10981385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6935" y="359204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84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004323-F61E-00CC-4606-4E404B5AF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9347" y="2743540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4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99" y="1307239"/>
            <a:ext cx="2677801" cy="676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77021-D0BE-9F52-6361-A0553F058D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540" y="5975797"/>
            <a:ext cx="2111263" cy="5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812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004323-F61E-00CC-4606-4E404B5AF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9347" y="2743540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4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99" y="1307239"/>
            <a:ext cx="2677801" cy="676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77021-D0BE-9F52-6361-A0553F058D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540" y="5975797"/>
            <a:ext cx="2111263" cy="5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9153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4C25-A1CB-BBFD-06AA-AB84DC1EF8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39" b="9"/>
          <a:stretch/>
        </p:blipFill>
        <p:spPr>
          <a:xfrm>
            <a:off x="0" y="6703540"/>
            <a:ext cx="12192000" cy="1544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5307" y="811369"/>
            <a:ext cx="11050073" cy="643944"/>
          </a:xfrm>
        </p:spPr>
        <p:txBody>
          <a:bodyPr lIns="0">
            <a:noAutofit/>
          </a:bodyPr>
          <a:lstStyle>
            <a:lvl1pPr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05307" y="1732008"/>
            <a:ext cx="11050073" cy="4089243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F57EBE6-8F51-BD41-8EE6-4D44BF274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3651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5195" y="6097149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911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004323-F61E-00CC-4606-4E404B5AF4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1A5C05-8C0E-DD44-0E62-60963228EB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9347" y="2743540"/>
            <a:ext cx="5296506" cy="1370920"/>
          </a:xfrm>
        </p:spPr>
        <p:txBody>
          <a:bodyPr lIns="0" anchor="t" anchorCtr="0">
            <a:noAutofit/>
          </a:bodyPr>
          <a:lstStyle>
            <a:lvl1pPr algn="l">
              <a:defRPr sz="4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568C1A7-36E2-FFFC-4B19-6257856F60D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9799" y="1307239"/>
            <a:ext cx="2677801" cy="6763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7277021-D0BE-9F52-6361-A0553F058D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1540" y="5975797"/>
            <a:ext cx="2111263" cy="50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21449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4C25-A1CB-BBFD-06AA-AB84DC1EF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5308" y="128788"/>
            <a:ext cx="8551572" cy="1326525"/>
          </a:xfrm>
        </p:spPr>
        <p:txBody>
          <a:bodyPr lIns="0">
            <a:noAutofit/>
          </a:bodyPr>
          <a:lstStyle>
            <a:lvl1pPr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05307" y="1732008"/>
            <a:ext cx="10981385" cy="4540001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E5E4CE-1FD6-5DFB-7655-8D06B44F77C3}"/>
              </a:ext>
            </a:extLst>
          </p:cNvPr>
          <p:cNvCxnSpPr>
            <a:cxnSpLocks/>
          </p:cNvCxnSpPr>
          <p:nvPr userDrawn="1"/>
        </p:nvCxnSpPr>
        <p:spPr>
          <a:xfrm>
            <a:off x="605307" y="1481071"/>
            <a:ext cx="109813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6935" y="359204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35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5D81DA29-3E0E-DF42-8CCE-8D0DA65C3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56389" cy="6709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622" y="6097149"/>
            <a:ext cx="1509757" cy="38133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5075" y="2606318"/>
            <a:ext cx="6567790" cy="1326525"/>
          </a:xfrm>
        </p:spPr>
        <p:txBody>
          <a:bodyPr lIns="0">
            <a:noAutofit/>
          </a:bodyPr>
          <a:lstStyle>
            <a:lvl1pPr algn="r">
              <a:lnSpc>
                <a:spcPct val="100000"/>
              </a:lnSpc>
              <a:defRPr sz="4500" b="1" baseline="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48580181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B03F247-4297-4973-90A3-0193475A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358DA9E-BDF5-4DC7-B478-434301DA6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47D07-9D1E-4FE9-B31A-2F586368102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Text Placeholder 96">
            <a:extLst>
              <a:ext uri="{FF2B5EF4-FFF2-40B4-BE49-F238E27FC236}">
                <a16:creationId xmlns:a16="http://schemas.microsoft.com/office/drawing/2014/main" id="{5D317BC2-3CD5-4931-93AD-CC95F2C50D24}"/>
              </a:ext>
            </a:extLst>
          </p:cNvPr>
          <p:cNvSpPr>
            <a:spLocks noGrp="1"/>
          </p:cNvSpPr>
          <p:nvPr>
            <p:ph type="body" sz="quarter" idx="111" hasCustomPrompt="1"/>
          </p:nvPr>
        </p:nvSpPr>
        <p:spPr>
          <a:xfrm>
            <a:off x="407988" y="6200774"/>
            <a:ext cx="9729787" cy="657225"/>
          </a:xfrm>
        </p:spPr>
        <p:txBody>
          <a:bodyPr anchor="b" anchorCtr="0">
            <a:noAutofit/>
          </a:bodyPr>
          <a:lstStyle>
            <a:lvl1pPr>
              <a:spcAft>
                <a:spcPts val="300"/>
              </a:spcAft>
              <a:buNone/>
              <a:defRPr sz="800"/>
            </a:lvl1pPr>
          </a:lstStyle>
          <a:p>
            <a:pPr lvl="0"/>
            <a:r>
              <a:rPr lang="en-US" dirty="0"/>
              <a:t>Footnotes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0159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DE051EF5-9DA6-084F-B916-98DD6077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548" y="154658"/>
            <a:ext cx="9507830" cy="676792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/>
          <a:p>
            <a:pPr rtl="0"/>
            <a:r>
              <a:rPr lang="ru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8C7C0EF-F102-774C-A352-065A59958D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9548" y="1115028"/>
            <a:ext cx="11315252" cy="5079709"/>
          </a:xfrm>
        </p:spPr>
        <p:txBody>
          <a:bodyPr rtlCol="0"/>
          <a:lstStyle>
            <a:lvl1pPr marL="293688" indent="-284163">
              <a:buSzPct val="100000"/>
              <a:buFont typeface="System Font Regular"/>
              <a:buChar char="•"/>
              <a:defRPr/>
            </a:lvl1pPr>
          </a:lstStyle>
          <a:p>
            <a:pPr lvl="0" rtl="0"/>
            <a:r>
              <a:rPr lang="ru" dirty="0"/>
              <a:t>Click to edit Master text styles</a:t>
            </a:r>
          </a:p>
          <a:p>
            <a:pPr lvl="1" rtl="0"/>
            <a:r>
              <a:rPr lang="ru" dirty="0"/>
              <a:t>Second level</a:t>
            </a:r>
          </a:p>
          <a:p>
            <a:pPr lvl="2" rtl="0"/>
            <a:r>
              <a:rPr lang="ru" dirty="0"/>
              <a:t>Third level</a:t>
            </a:r>
          </a:p>
          <a:p>
            <a:pPr lvl="3" rtl="0"/>
            <a:r>
              <a:rPr lang="ru" dirty="0"/>
              <a:t>Fourth level</a:t>
            </a:r>
          </a:p>
          <a:p>
            <a:pPr lvl="4" rtl="0"/>
            <a:r>
              <a:rPr lang="ru" dirty="0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5007984-E4EF-254A-AEFE-FF763DBC4E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9548" y="6456720"/>
            <a:ext cx="10887549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lvl1pPr algn="l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rtl="0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40D8919-4203-0C4C-AE8C-7FA49F934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0320" y="6456720"/>
            <a:ext cx="417188" cy="246221"/>
          </a:xfrm>
          <a:prstGeom prst="rect">
            <a:avLst/>
          </a:prstGeom>
        </p:spPr>
        <p:txBody>
          <a:bodyPr rtlCol="0"/>
          <a:lstStyle>
            <a:lvl1pPr algn="ctr">
              <a:defRPr sz="1100" b="1">
                <a:solidFill>
                  <a:srgbClr val="7F134C"/>
                </a:solidFill>
              </a:defRPr>
            </a:lvl1pPr>
          </a:lstStyle>
          <a:p>
            <a:pPr rtl="0"/>
            <a:fld id="{2353FE2A-0440-0F43-A5B1-75A13E988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79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8CD4C25-A1CB-BBFD-06AA-AB84DC1EF8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" b="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05308" y="128788"/>
            <a:ext cx="8551572" cy="1326525"/>
          </a:xfrm>
        </p:spPr>
        <p:txBody>
          <a:bodyPr lIns="0">
            <a:noAutofit/>
          </a:bodyPr>
          <a:lstStyle>
            <a:lvl1pPr>
              <a:defRPr sz="38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F183A-E2C2-0413-A102-4B2E07AD8008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05307" y="1732008"/>
            <a:ext cx="10981385" cy="4540001"/>
          </a:xfrm>
        </p:spPr>
        <p:txBody>
          <a:bodyPr l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C6E5E4CE-1FD6-5DFB-7655-8D06B44F77C3}"/>
              </a:ext>
            </a:extLst>
          </p:cNvPr>
          <p:cNvCxnSpPr>
            <a:cxnSpLocks/>
          </p:cNvCxnSpPr>
          <p:nvPr userDrawn="1"/>
        </p:nvCxnSpPr>
        <p:spPr>
          <a:xfrm>
            <a:off x="605307" y="1481071"/>
            <a:ext cx="109813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6935" y="359204"/>
            <a:ext cx="1509757" cy="38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>
            <a:extLst>
              <a:ext uri="{FF2B5EF4-FFF2-40B4-BE49-F238E27FC236}">
                <a16:creationId xmlns:a16="http://schemas.microsoft.com/office/drawing/2014/main" id="{5D81DA29-3E0E-DF42-8CCE-8D0DA65C36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056389" cy="67097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D3DA0B-62A7-4C22-748A-C5C38AABD0D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622" y="6097149"/>
            <a:ext cx="1509757" cy="381331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819D4B3-4B52-14C7-D926-6207081D6D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5075" y="2606318"/>
            <a:ext cx="6567790" cy="1326525"/>
          </a:xfrm>
        </p:spPr>
        <p:txBody>
          <a:bodyPr lIns="0">
            <a:noAutofit/>
          </a:bodyPr>
          <a:lstStyle>
            <a:lvl1pPr algn="r">
              <a:lnSpc>
                <a:spcPct val="100000"/>
              </a:lnSpc>
              <a:defRPr sz="4500" b="1" baseline="0"/>
            </a:lvl1pPr>
          </a:lstStyle>
          <a:p>
            <a:r>
              <a:rPr lang="ru-RU" dirty="0"/>
              <a:t>ОБРАЗЕЦ 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313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8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9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2" Type="http://schemas.openxmlformats.org/officeDocument/2006/relationships/slideLayout" Target="../slideLayouts/slideLayout53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 hidden="1">
            <a:extLst>
              <a:ext uri="{FF2B5EF4-FFF2-40B4-BE49-F238E27FC236}">
                <a16:creationId xmlns:a16="http://schemas.microsoft.com/office/drawing/2014/main" id="{A3CB2C2B-EC40-4B53-BE25-8C3A4B5D5DB8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94B63-E6E1-0590-C93F-5D103120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4E320D-E006-87CC-A486-C6BCC9374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0440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722" r:id="rId10"/>
    <p:sldLayoutId id="214748372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6" hidden="1">
            <a:extLst>
              <a:ext uri="{FF2B5EF4-FFF2-40B4-BE49-F238E27FC236}">
                <a16:creationId xmlns:a16="http://schemas.microsoft.com/office/drawing/2014/main" id="{26D3D740-ECF8-418B-B77F-0785790B8FE8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7EBE6-8F51-BD41-8EE6-4D44BF274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75083-FF10-AB49-9943-0392EA82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51302"/>
            <a:ext cx="10607040" cy="900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90DC-2AC0-024B-ADFF-94166A7EF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480" y="1550132"/>
            <a:ext cx="106070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62C0-BA52-A347-A72A-D6EE353B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" y="6294447"/>
            <a:ext cx="816864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7E3DA-62C8-B149-8D77-FA13611C9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94447"/>
            <a:ext cx="56213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E627469-E42A-6C49-B11C-E8BEC0D4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F4485-E98B-E745-9DF5-A4E4FA9DF9E2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138612" y="6085232"/>
            <a:ext cx="1745240" cy="7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lvl1pPr algn="l" defTabSz="914400" rtl="0" eaLnBrk="1" fontAlgn="ctr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ctr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fontAlgn="ctr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fontAlgn="ctr" latinLnBrk="0" hangingPunct="1">
        <a:lnSpc>
          <a:spcPct val="100000"/>
        </a:lnSpc>
        <a:spcBef>
          <a:spcPts val="1200"/>
        </a:spcBef>
        <a:buClr>
          <a:schemeClr val="accent2"/>
        </a:buClr>
        <a:buSzPct val="50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fontAlgn="ctr" latinLnBrk="0" hangingPunct="1">
        <a:lnSpc>
          <a:spcPct val="100000"/>
        </a:lnSpc>
        <a:spcBef>
          <a:spcPts val="1200"/>
        </a:spcBef>
        <a:buClr>
          <a:schemeClr val="accent2"/>
        </a:buClr>
        <a:buSzPct val="125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fontAlgn="ctr" latinLnBrk="0" hangingPunct="1">
        <a:lnSpc>
          <a:spcPct val="100000"/>
        </a:lnSpc>
        <a:spcBef>
          <a:spcPts val="120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6" hidden="1">
            <a:extLst>
              <a:ext uri="{FF2B5EF4-FFF2-40B4-BE49-F238E27FC236}">
                <a16:creationId xmlns:a16="http://schemas.microsoft.com/office/drawing/2014/main" id="{2CDF087A-9943-4CD5-BB4C-9CCC713330F2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7EBE6-8F51-BD41-8EE6-4D44BF2747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6512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575083-FF10-AB49-9943-0392EA82C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80" y="451302"/>
            <a:ext cx="10607040" cy="900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F90DC-2AC0-024B-ADFF-94166A7EF9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2480" y="1550132"/>
            <a:ext cx="106070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762C0-BA52-A347-A72A-D6EE353B8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92480" y="6294447"/>
            <a:ext cx="816864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7E3DA-62C8-B149-8D77-FA13611C91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294447"/>
            <a:ext cx="562131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0E627469-E42A-6C49-B11C-E8BEC0D4F63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BAF4485-E98B-E745-9DF5-A4E4FA9DF9E2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38612" y="6085232"/>
            <a:ext cx="1745240" cy="72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8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</p:sldLayoutIdLst>
  <p:hf hdr="0" ftr="0" dt="0"/>
  <p:txStyles>
    <p:titleStyle>
      <a:lvl1pPr algn="l" defTabSz="914400" rtl="0" eaLnBrk="1" fontAlgn="ctr" latinLnBrk="0" hangingPunct="1">
        <a:lnSpc>
          <a:spcPct val="90000"/>
        </a:lnSpc>
        <a:spcBef>
          <a:spcPct val="0"/>
        </a:spcBef>
        <a:buNone/>
        <a:defRPr sz="30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fontAlgn="ctr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1800" b="1" kern="1200" cap="all" baseline="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fontAlgn="ctr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fontAlgn="ctr" latinLnBrk="0" hangingPunct="1">
        <a:lnSpc>
          <a:spcPct val="100000"/>
        </a:lnSpc>
        <a:spcBef>
          <a:spcPts val="1200"/>
        </a:spcBef>
        <a:buClr>
          <a:schemeClr val="accent2"/>
        </a:buClr>
        <a:buSzPct val="50000"/>
        <a:buFont typeface="Arial" panose="020B0604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indent="-228600" algn="l" defTabSz="914400" rtl="0" eaLnBrk="1" fontAlgn="ctr" latinLnBrk="0" hangingPunct="1">
        <a:lnSpc>
          <a:spcPct val="100000"/>
        </a:lnSpc>
        <a:spcBef>
          <a:spcPts val="1200"/>
        </a:spcBef>
        <a:buClr>
          <a:schemeClr val="accent2"/>
        </a:buClr>
        <a:buSzPct val="125000"/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fontAlgn="ctr" latinLnBrk="0" hangingPunct="1">
        <a:lnSpc>
          <a:spcPct val="100000"/>
        </a:lnSpc>
        <a:spcBef>
          <a:spcPts val="1200"/>
        </a:spcBef>
        <a:buClr>
          <a:schemeClr val="accent2"/>
        </a:buClr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fontAlgn="ctr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fontAlgn="ctr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 hidden="1">
            <a:extLst>
              <a:ext uri="{FF2B5EF4-FFF2-40B4-BE49-F238E27FC236}">
                <a16:creationId xmlns:a16="http://schemas.microsoft.com/office/drawing/2014/main" id="{E3EF2A78-2B34-4ED8-80D6-51BF2164826F}"/>
              </a:ext>
            </a:extLst>
          </p:cNvPr>
          <p:cNvPicPr/>
          <p:nvPr/>
        </p:nvPicPr>
        <p:blipFill>
          <a:blip r:embed="rId19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1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4130"/>
            <a:ext cx="11277600" cy="4545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457200" cy="365125"/>
          </a:xfrm>
          <a:prstGeom prst="rect">
            <a:avLst/>
          </a:prstGeom>
        </p:spPr>
        <p:txBody>
          <a:bodyPr vert="horz" lIns="91440" tIns="45720" rIns="91440" bIns="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C7432E5-F8E0-41AE-9A6B-AD730338B00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1129284"/>
            <a:ext cx="11734800" cy="18288"/>
          </a:xfrm>
          <a:prstGeom prst="rect">
            <a:avLst/>
          </a:prstGeom>
          <a:gradFill flip="none" rotWithShape="1">
            <a:gsLst>
              <a:gs pos="26000">
                <a:schemeClr val="accent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9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ransition>
    <p:fade/>
  </p:transition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 hidden="1">
            <a:extLst>
              <a:ext uri="{FF2B5EF4-FFF2-40B4-BE49-F238E27FC236}">
                <a16:creationId xmlns:a16="http://schemas.microsoft.com/office/drawing/2014/main" id="{A3CB2C2B-EC40-4B53-BE25-8C3A4B5D5DB8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94B63-E6E1-0590-C93F-5D103120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4E320D-E006-87CC-A486-C6BCC9374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46969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3CB2C2B-EC40-4B53-BE25-8C3A4B5D5DB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702613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4" imgW="395" imgH="394" progId="TCLayout.ActiveDocument.1">
                  <p:embed/>
                </p:oleObj>
              </mc:Choice>
              <mc:Fallback>
                <p:oleObj name="think-cell Slide" r:id="rId14" imgW="395" imgH="39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3CB2C2B-EC40-4B53-BE25-8C3A4B5D5D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894B63-E6E1-0590-C93F-5D103120F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14E320D-E006-87CC-A486-C6BCC93740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0533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i.org/10.1111/ctr.1421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acip/recs/grade/covid-19-immunocompromised-etr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26/sciimmunol.abj103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26/sciimmunol.abj1031.%20&#1076;&#1072;&#1090;&#1072;%20&#1076;&#1086;&#1089;&#1090;&#1091;&#1087;&#1072;%2024.09.202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26/sciimmunol.abj103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26/sciimmunol.abj103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126/sciimmunol.abj1031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s://dx.doi.org/10.1126/sciimmunol.abj1031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ronavirus.jhu.edu/map.html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svg"/><Relationship Id="rId3" Type="http://schemas.openxmlformats.org/officeDocument/2006/relationships/hyperlink" Target="http://dx.doi.org/10.1136/bmj.m1966" TargetMode="External"/><Relationship Id="rId7" Type="http://schemas.openxmlformats.org/officeDocument/2006/relationships/image" Target="../media/image63.svg"/><Relationship Id="rId12" Type="http://schemas.openxmlformats.org/officeDocument/2006/relationships/image" Target="../media/image68.png"/><Relationship Id="rId17" Type="http://schemas.openxmlformats.org/officeDocument/2006/relationships/image" Target="../media/image73.svg"/><Relationship Id="rId2" Type="http://schemas.openxmlformats.org/officeDocument/2006/relationships/image" Target="../media/image59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7.svg"/><Relationship Id="rId5" Type="http://schemas.openxmlformats.org/officeDocument/2006/relationships/image" Target="../media/image61.svg"/><Relationship Id="rId15" Type="http://schemas.openxmlformats.org/officeDocument/2006/relationships/image" Target="../media/image71.sv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svg"/><Relationship Id="rId1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hyperlink" Target="https://doi.org/10.1111/ctr.1421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svg"/><Relationship Id="rId13" Type="http://schemas.openxmlformats.org/officeDocument/2006/relationships/hyperlink" Target="https://www.cdc.gov/coronavirus/2019-ncov/prevent-getting-sick/prevention.html" TargetMode="External"/><Relationship Id="rId3" Type="http://schemas.openxmlformats.org/officeDocument/2006/relationships/image" Target="../media/image1.emf"/><Relationship Id="rId7" Type="http://schemas.openxmlformats.org/officeDocument/2006/relationships/image" Target="../media/image81.png"/><Relationship Id="rId12" Type="http://schemas.openxmlformats.org/officeDocument/2006/relationships/hyperlink" Target="https://www.healthaffairs.org/do/10.1377/forefront.20211217.534343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sv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sv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hyperlink" Target="https://static-0.minzdrav.gov.ru/system/attachments/attaches/000/060/193/original/%D0%92%D0%9C%D0%A0_COVID-19_V16.pd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microsoft.com/office/2007/relationships/hdphoto" Target="../media/hdphoto1.wdp"/><Relationship Id="rId3" Type="http://schemas.openxmlformats.org/officeDocument/2006/relationships/image" Target="../media/image1.emf"/><Relationship Id="rId7" Type="http://schemas.openxmlformats.org/officeDocument/2006/relationships/image" Target="../media/image89.svg"/><Relationship Id="rId12" Type="http://schemas.openxmlformats.org/officeDocument/2006/relationships/image" Target="../media/image94.png"/><Relationship Id="rId17" Type="http://schemas.openxmlformats.org/officeDocument/2006/relationships/hyperlink" Target="https://www.cdc.gov/coronavirus/2019-ncov/vaccines/booster-shot.html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stacks.cdc.gov/view/cdc/111906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11" Type="http://schemas.openxmlformats.org/officeDocument/2006/relationships/image" Target="../media/image93.svg"/><Relationship Id="rId5" Type="http://schemas.openxmlformats.org/officeDocument/2006/relationships/image" Target="../media/image87.svg"/><Relationship Id="rId15" Type="http://schemas.openxmlformats.org/officeDocument/2006/relationships/image" Target="../media/image96.sv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svg"/><Relationship Id="rId14" Type="http://schemas.openxmlformats.org/officeDocument/2006/relationships/image" Target="../media/image9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101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1/2022.03.17.484787" TargetMode="External"/><Relationship Id="rId7" Type="http://schemas.openxmlformats.org/officeDocument/2006/relationships/image" Target="../media/image105.png"/><Relationship Id="rId2" Type="http://schemas.openxmlformats.org/officeDocument/2006/relationships/hyperlink" Target="https://opendata.ncats.nih.gov/variant/datasets?id=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medrxiv.org/content/10.1101/2022.05.28.22275716v1" TargetMode="External"/><Relationship Id="rId5" Type="http://schemas.openxmlformats.org/officeDocument/2006/relationships/hyperlink" Target="https://www.biorxiv.org/content/10.1101/2022.05.21.492554v1" TargetMode="External"/><Relationship Id="rId4" Type="http://schemas.openxmlformats.org/officeDocument/2006/relationships/hyperlink" Target="https://doi.org/10.1038/s41586-022-04980-y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sv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dx.doi.org/10.1084/jem.20210583" TargetMode="External"/><Relationship Id="rId13" Type="http://schemas.openxmlformats.org/officeDocument/2006/relationships/image" Target="../media/image43.svg"/><Relationship Id="rId3" Type="http://schemas.openxmlformats.org/officeDocument/2006/relationships/image" Target="../media/image37.png"/><Relationship Id="rId7" Type="http://schemas.openxmlformats.org/officeDocument/2006/relationships/hyperlink" Target="http://dx.doi.org/10.1080/07391102.2020.1790426" TargetMode="External"/><Relationship Id="rId12" Type="http://schemas.openxmlformats.org/officeDocument/2006/relationships/image" Target="../media/image4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x.doi.org/10.1136/bmj.m3862" TargetMode="External"/><Relationship Id="rId11" Type="http://schemas.openxmlformats.org/officeDocument/2006/relationships/image" Target="../media/image41.jpg"/><Relationship Id="rId5" Type="http://schemas.openxmlformats.org/officeDocument/2006/relationships/image" Target="../media/image39.png"/><Relationship Id="rId10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hyperlink" Target="https://dx.doi.org/10.1073/pnas.2024815118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8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8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coronavirus/2019-ncov/symptoms-testing/symptoms.html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://dx.doi.org/10.1136/bmjopen-2020-041079" TargetMode="External"/><Relationship Id="rId4" Type="http://schemas.openxmlformats.org/officeDocument/2006/relationships/hyperlink" Target="http://dx.doi.org/10.2196/19636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svg"/><Relationship Id="rId13" Type="http://schemas.openxmlformats.org/officeDocument/2006/relationships/image" Target="../media/image53.png"/><Relationship Id="rId3" Type="http://schemas.openxmlformats.org/officeDocument/2006/relationships/image" Target="../media/image1.emf"/><Relationship Id="rId7" Type="http://schemas.openxmlformats.org/officeDocument/2006/relationships/image" Target="../media/image47.png"/><Relationship Id="rId12" Type="http://schemas.openxmlformats.org/officeDocument/2006/relationships/image" Target="../media/image52.svg"/><Relationship Id="rId17" Type="http://schemas.openxmlformats.org/officeDocument/2006/relationships/image" Target="../media/image57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sv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5" Type="http://schemas.openxmlformats.org/officeDocument/2006/relationships/image" Target="../media/image55.jpeg"/><Relationship Id="rId10" Type="http://schemas.openxmlformats.org/officeDocument/2006/relationships/image" Target="../media/image50.svg"/><Relationship Id="rId4" Type="http://schemas.openxmlformats.org/officeDocument/2006/relationships/hyperlink" Target="https://www.statista.com/statistics/1191568/reported-deaths-from-covid-by-age-us/" TargetMode="External"/><Relationship Id="rId9" Type="http://schemas.openxmlformats.org/officeDocument/2006/relationships/image" Target="../media/image49.png"/><Relationship Id="rId14" Type="http://schemas.openxmlformats.org/officeDocument/2006/relationships/image" Target="../media/image5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x.doi.org/10.1016/j.clim.2020.108651" TargetMode="External"/><Relationship Id="rId4" Type="http://schemas.openxmlformats.org/officeDocument/2006/relationships/hyperlink" Target="https://www.cdc.gov/nchs/nvss/vsrr/covid_weekly/index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vss/vsrr/covid_weekly/index.htm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hyperlink" Target="https://doi.org/10.1111/ctr.1421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EA4A1-565F-47B5-970E-5824A9C67F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7963" y="264639"/>
            <a:ext cx="10385728" cy="3099402"/>
          </a:xfrm>
        </p:spPr>
        <p:txBody>
          <a:bodyPr/>
          <a:lstStyle/>
          <a:p>
            <a:pPr algn="ctr"/>
            <a:br>
              <a:rPr lang="ru-RU" sz="1400" dirty="0"/>
            </a:br>
            <a:br>
              <a:rPr lang="ru-RU" sz="1400" dirty="0"/>
            </a:br>
            <a:r>
              <a:rPr lang="ru-RU" sz="1800" dirty="0"/>
              <a:t>Междисциплинарная конференция «День специалиста. </a:t>
            </a:r>
            <a:br>
              <a:rPr lang="ru-RU" sz="1800" dirty="0"/>
            </a:br>
            <a:r>
              <a:rPr lang="ru-RU" sz="1800" dirty="0"/>
              <a:t>Применение моноклональных антител в разных терапевтических областях»</a:t>
            </a:r>
            <a:br>
              <a:rPr lang="ru-RU" sz="1800" dirty="0"/>
            </a:br>
            <a:br>
              <a:rPr lang="ru-RU" sz="1800" dirty="0"/>
            </a:br>
            <a:br>
              <a:rPr lang="ru-RU" sz="2000" dirty="0"/>
            </a:br>
            <a:r>
              <a:rPr lang="ru-RU" sz="2000" dirty="0"/>
              <a:t>26 октября  2023г,  г. Курган, ул.Томина,д.63г., </a:t>
            </a:r>
            <a:br>
              <a:rPr lang="ru-RU" sz="2000" dirty="0"/>
            </a:br>
            <a:r>
              <a:rPr lang="ru-RU" sz="2000" dirty="0"/>
              <a:t>Курганская областная клиническая больница</a:t>
            </a: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ru-RU" sz="2400" dirty="0"/>
              <a:t>"Вызовы и новые возможности профилактики и лечения COVID-19 у особых групп пациентов"</a:t>
            </a:r>
            <a:br>
              <a:rPr lang="ru-RU" sz="2400" dirty="0"/>
            </a:br>
            <a:br>
              <a:rPr lang="ru-RU" sz="1600" dirty="0"/>
            </a:br>
            <a:br>
              <a:rPr lang="ru-RU" sz="1600" dirty="0"/>
            </a:br>
            <a:br>
              <a:rPr lang="ru-RU" sz="1600" dirty="0"/>
            </a:br>
            <a:r>
              <a:rPr lang="en-US" sz="1600" dirty="0" err="1"/>
              <a:t>Koco</a:t>
            </a:r>
            <a:r>
              <a:rPr lang="ru-RU" sz="1600" dirty="0"/>
              <a:t>л</a:t>
            </a:r>
            <a:r>
              <a:rPr lang="en-US" sz="1600" dirty="0"/>
              <a:t>a</a:t>
            </a:r>
            <a:r>
              <a:rPr lang="ru-RU" sz="1600" dirty="0"/>
              <a:t>п</a:t>
            </a:r>
            <a:r>
              <a:rPr lang="en-US" sz="1600" dirty="0"/>
              <a:t>o</a:t>
            </a:r>
            <a:r>
              <a:rPr lang="ru-RU" sz="1600" dirty="0"/>
              <a:t>в</a:t>
            </a:r>
            <a:r>
              <a:rPr lang="en-US" sz="1600" dirty="0"/>
              <a:t>a </a:t>
            </a:r>
            <a:r>
              <a:rPr lang="en-US" sz="1600" dirty="0" err="1"/>
              <a:t>Bepa</a:t>
            </a:r>
            <a:r>
              <a:rPr lang="en-US" sz="1600" dirty="0"/>
              <a:t> </a:t>
            </a:r>
            <a:r>
              <a:rPr lang="ru-RU" sz="1600" dirty="0"/>
              <a:t>Ив</a:t>
            </a:r>
            <a:r>
              <a:rPr lang="en-US" sz="1600" dirty="0"/>
              <a:t>a</a:t>
            </a:r>
            <a:r>
              <a:rPr lang="ru-RU" sz="1600" dirty="0"/>
              <a:t>н</a:t>
            </a:r>
            <a:r>
              <a:rPr lang="en-US" sz="1600" dirty="0"/>
              <a:t>o</a:t>
            </a:r>
            <a:r>
              <a:rPr lang="ru-RU" sz="1600" dirty="0" err="1"/>
              <a:t>вн</a:t>
            </a:r>
            <a:r>
              <a:rPr lang="en-US" sz="1600" dirty="0"/>
              <a:t>a,</a:t>
            </a:r>
            <a:r>
              <a:rPr lang="ru-RU" sz="1600" dirty="0"/>
              <a:t> заведующая отделением </a:t>
            </a:r>
            <a:r>
              <a:rPr lang="ru-RU" sz="1600" dirty="0" err="1"/>
              <a:t>пульмонологии,гл</a:t>
            </a:r>
            <a:r>
              <a:rPr lang="en-US" sz="1600" dirty="0"/>
              <a:t>a</a:t>
            </a:r>
            <a:r>
              <a:rPr lang="ru-RU" sz="1600" dirty="0" err="1"/>
              <a:t>вный</a:t>
            </a:r>
            <a:r>
              <a:rPr lang="ru-RU" sz="1600" dirty="0"/>
              <a:t> </a:t>
            </a:r>
            <a:r>
              <a:rPr lang="ru-RU" sz="1600" dirty="0" err="1"/>
              <a:t>вн</a:t>
            </a:r>
            <a:r>
              <a:rPr lang="en-US" sz="1600" dirty="0"/>
              <a:t>e</a:t>
            </a:r>
            <a:r>
              <a:rPr lang="ru-RU" sz="1600" dirty="0" err="1"/>
              <a:t>шт</a:t>
            </a:r>
            <a:r>
              <a:rPr lang="en-US" sz="1600" dirty="0"/>
              <a:t>a</a:t>
            </a:r>
            <a:r>
              <a:rPr lang="ru-RU" sz="1600" dirty="0" err="1"/>
              <a:t>тный</a:t>
            </a:r>
            <a:r>
              <a:rPr lang="ru-RU" sz="1600" dirty="0"/>
              <a:t> специалист-п</a:t>
            </a:r>
            <a:r>
              <a:rPr lang="en-US" sz="1600" dirty="0"/>
              <a:t>y</a:t>
            </a:r>
            <a:r>
              <a:rPr lang="ru-RU" sz="1600" dirty="0" err="1"/>
              <a:t>льм</a:t>
            </a:r>
            <a:r>
              <a:rPr lang="en-US" sz="1600" dirty="0"/>
              <a:t>o</a:t>
            </a:r>
            <a:r>
              <a:rPr lang="ru-RU" sz="1600" dirty="0"/>
              <a:t>н</a:t>
            </a:r>
            <a:r>
              <a:rPr lang="en-US" sz="1600" dirty="0"/>
              <a:t>o</a:t>
            </a:r>
            <a:r>
              <a:rPr lang="ru-RU" sz="1600" dirty="0"/>
              <a:t>л</a:t>
            </a:r>
            <a:r>
              <a:rPr lang="en-US" sz="1600" dirty="0"/>
              <a:t>o</a:t>
            </a:r>
            <a:r>
              <a:rPr lang="ru-RU" sz="1600" dirty="0"/>
              <a:t>г Д</a:t>
            </a:r>
            <a:r>
              <a:rPr lang="en-US" sz="1600" dirty="0"/>
              <a:t>e</a:t>
            </a:r>
            <a:r>
              <a:rPr lang="ru-RU" sz="1600" dirty="0"/>
              <a:t>п</a:t>
            </a:r>
            <a:r>
              <a:rPr lang="en-US" sz="1600" dirty="0"/>
              <a:t>ap</a:t>
            </a:r>
            <a:r>
              <a:rPr lang="ru-RU" sz="1600" dirty="0"/>
              <a:t>т</a:t>
            </a:r>
            <a:r>
              <a:rPr lang="en-US" sz="1600" dirty="0"/>
              <a:t>a</a:t>
            </a:r>
            <a:r>
              <a:rPr lang="ru-RU" sz="1600" dirty="0"/>
              <a:t>м</a:t>
            </a:r>
            <a:r>
              <a:rPr lang="en-US" sz="1600" dirty="0"/>
              <a:t>e</a:t>
            </a:r>
            <a:r>
              <a:rPr lang="ru-RU" sz="1600" dirty="0" err="1"/>
              <a:t>нт</a:t>
            </a:r>
            <a:r>
              <a:rPr lang="en-US" sz="1600" dirty="0"/>
              <a:t>a 3</a:t>
            </a:r>
            <a:r>
              <a:rPr lang="ru-RU" sz="1600" dirty="0"/>
              <a:t>д</a:t>
            </a:r>
            <a:r>
              <a:rPr lang="en-US" sz="1600" dirty="0"/>
              <a:t>pa</a:t>
            </a:r>
            <a:r>
              <a:rPr lang="ru-RU" sz="1600" dirty="0"/>
              <a:t>в</a:t>
            </a:r>
            <a:r>
              <a:rPr lang="en-US" sz="1600" dirty="0" err="1"/>
              <a:t>ooxpa</a:t>
            </a:r>
            <a:r>
              <a:rPr lang="ru-RU" sz="1600" dirty="0"/>
              <a:t>н</a:t>
            </a:r>
            <a:r>
              <a:rPr lang="en-US" sz="1600" dirty="0"/>
              <a:t>e</a:t>
            </a:r>
            <a:r>
              <a:rPr lang="ru-RU" sz="1600" dirty="0" err="1"/>
              <a:t>ния</a:t>
            </a:r>
            <a:r>
              <a:rPr lang="ru-RU" sz="1600" dirty="0"/>
              <a:t> </a:t>
            </a:r>
            <a:r>
              <a:rPr lang="en-US" sz="1600" dirty="0" err="1"/>
              <a:t>Kyp</a:t>
            </a:r>
            <a:r>
              <a:rPr lang="ru-RU" sz="1600" dirty="0"/>
              <a:t>г</a:t>
            </a:r>
            <a:r>
              <a:rPr lang="en-US" sz="1600" dirty="0"/>
              <a:t>a</a:t>
            </a:r>
            <a:r>
              <a:rPr lang="ru-RU" sz="1600" dirty="0"/>
              <a:t>н</a:t>
            </a:r>
            <a:r>
              <a:rPr lang="en-US" sz="1600" dirty="0"/>
              <a:t>c</a:t>
            </a:r>
            <a:r>
              <a:rPr lang="ru-RU" sz="1600" dirty="0"/>
              <a:t>к</a:t>
            </a:r>
            <a:r>
              <a:rPr lang="en-US" sz="1600" dirty="0"/>
              <a:t>o</a:t>
            </a:r>
            <a:r>
              <a:rPr lang="ru-RU" sz="1600" dirty="0"/>
              <a:t>й </a:t>
            </a:r>
            <a:r>
              <a:rPr lang="en-US" sz="1600" dirty="0"/>
              <a:t>o</a:t>
            </a:r>
            <a:r>
              <a:rPr lang="ru-RU" sz="1600" dirty="0" err="1"/>
              <a:t>бл</a:t>
            </a:r>
            <a:r>
              <a:rPr lang="en-US" sz="1600" dirty="0"/>
              <a:t>ac</a:t>
            </a:r>
            <a:r>
              <a:rPr lang="ru-RU" sz="1600" dirty="0" err="1"/>
              <a:t>ти</a:t>
            </a:r>
            <a:r>
              <a:rPr lang="ru-RU" sz="1600" dirty="0"/>
              <a:t>, </a:t>
            </a:r>
            <a:br>
              <a:rPr lang="ru-RU" sz="1600" dirty="0"/>
            </a:br>
            <a:r>
              <a:rPr lang="ru-RU" sz="1600" dirty="0"/>
              <a:t>г. </a:t>
            </a:r>
            <a:r>
              <a:rPr lang="en-US" sz="1600" dirty="0" err="1"/>
              <a:t>Kyp</a:t>
            </a:r>
            <a:r>
              <a:rPr lang="ru-RU" sz="1600" dirty="0"/>
              <a:t>г</a:t>
            </a:r>
            <a:r>
              <a:rPr lang="en-US" sz="1600" dirty="0"/>
              <a:t>a</a:t>
            </a:r>
            <a:r>
              <a:rPr lang="ru-RU" sz="1600" dirty="0"/>
              <a:t>н.</a:t>
            </a:r>
            <a:br>
              <a:rPr lang="ru-RU" sz="1600" dirty="0"/>
            </a:br>
            <a:endParaRPr lang="en-GB" sz="24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C3A246-7309-44B6-8C14-C58DD4322874}"/>
              </a:ext>
            </a:extLst>
          </p:cNvPr>
          <p:cNvSpPr txBox="1">
            <a:spLocks/>
          </p:cNvSpPr>
          <p:nvPr/>
        </p:nvSpPr>
        <p:spPr>
          <a:xfrm>
            <a:off x="3349241" y="3386466"/>
            <a:ext cx="5296506" cy="137092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ru-RU" sz="1400" b="0" dirty="0">
              <a:solidFill>
                <a:srgbClr val="131F78"/>
              </a:solidFill>
              <a:latin typeface="Arial" panose="020B06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ru-RU" sz="1400" b="0" dirty="0">
              <a:solidFill>
                <a:srgbClr val="131F78"/>
              </a:solidFill>
              <a:latin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218E58-F515-48E1-A6C6-62CC62748E4E}"/>
              </a:ext>
            </a:extLst>
          </p:cNvPr>
          <p:cNvSpPr txBox="1"/>
          <p:nvPr/>
        </p:nvSpPr>
        <p:spPr>
          <a:xfrm>
            <a:off x="3109545" y="5539323"/>
            <a:ext cx="55652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Лекция при поддержке компании </a:t>
            </a:r>
            <a:r>
              <a:rPr kumimoji="0" lang="ru-RU" sz="1000" b="0" i="1" u="none" strike="noStrike" kern="0" cap="none" spc="0" normalizeH="0" baseline="0" noProof="0" dirty="0" err="1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АстраЗенека</a:t>
            </a: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rgbClr val="131F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1000" b="0" i="1" u="none" strike="noStrike" kern="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Представлена информация только в рамках зарегистрированных в РФ показаний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Мнение лектора не всегда может совпадать с точкой зрения компании </a:t>
            </a:r>
            <a:r>
              <a:rPr kumimoji="0" lang="ru-RU" sz="1000" b="0" i="1" u="none" strike="noStrike" kern="0" cap="none" spc="0" normalizeH="0" baseline="0" noProof="0" dirty="0" err="1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АстраЗенека</a:t>
            </a:r>
            <a:endParaRPr kumimoji="0" lang="ru-RU" sz="1000" b="0" i="1" u="none" strike="noStrike" kern="0" cap="none" spc="0" normalizeH="0" baseline="0" noProof="0" dirty="0">
              <a:ln>
                <a:noFill/>
              </a:ln>
              <a:solidFill>
                <a:srgbClr val="131F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706B5E-CFB6-4667-A176-621B03E9D4D4}"/>
              </a:ext>
            </a:extLst>
          </p:cNvPr>
          <p:cNvSpPr txBox="1"/>
          <p:nvPr/>
        </p:nvSpPr>
        <p:spPr>
          <a:xfrm>
            <a:off x="-84841" y="6377918"/>
            <a:ext cx="914164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 </a:t>
            </a:r>
            <a:r>
              <a:rPr kumimoji="0" lang="en-US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ru-RU" alt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</a:t>
            </a:r>
            <a:r>
              <a:rPr kumimoji="0" lang="en-US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ru-RU" alt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коронавирусная инфекция 2019 г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3EDED3-403E-176A-27AF-4F8F9504609D}"/>
              </a:ext>
            </a:extLst>
          </p:cNvPr>
          <p:cNvSpPr txBox="1"/>
          <p:nvPr/>
        </p:nvSpPr>
        <p:spPr>
          <a:xfrm>
            <a:off x="-40848" y="5953027"/>
            <a:ext cx="6136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/>
              <a:t>Номер материала: </a:t>
            </a:r>
            <a:r>
              <a:rPr lang="en-US" sz="800" dirty="0"/>
              <a:t>EVU-181-10-23</a:t>
            </a:r>
            <a:r>
              <a:rPr lang="ru-RU" sz="800" dirty="0"/>
              <a:t> </a:t>
            </a:r>
          </a:p>
          <a:p>
            <a:r>
              <a:rPr lang="ru-RU" sz="800" dirty="0"/>
              <a:t>Дата одобрения: </a:t>
            </a:r>
            <a:r>
              <a:rPr lang="en-US" sz="800" dirty="0"/>
              <a:t>25.10.2023</a:t>
            </a:r>
            <a:r>
              <a:rPr lang="ru-RU" sz="800" dirty="0"/>
              <a:t>г</a:t>
            </a:r>
          </a:p>
          <a:p>
            <a:r>
              <a:rPr lang="ru-RU" sz="800" dirty="0"/>
              <a:t>Дата истечения: 24.10.2025г </a:t>
            </a:r>
          </a:p>
        </p:txBody>
      </p:sp>
    </p:spTree>
    <p:extLst>
      <p:ext uri="{BB962C8B-B14F-4D97-AF65-F5344CB8AC3E}">
        <p14:creationId xmlns:p14="http://schemas.microsoft.com/office/powerpoint/2010/main" val="386609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ED6A-6504-4C7B-9926-1C3449B72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У реципиентов солидных органов с COVID-19 наблюдалось ухудшение клинических исходов, включая более высокую смертность </a:t>
            </a:r>
            <a:endParaRPr lang="en-GB" sz="24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625EDF06-F1CB-4C75-9ED5-48A09CBA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37019"/>
            <a:ext cx="1588" cy="1588"/>
          </a:xfrm>
          <a:prstGeom prst="rect">
            <a:avLst/>
          </a:prstGeom>
          <a:noFill/>
        </p:spPr>
      </p:pic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8EB62203-9812-4321-93C9-6555D0343709}"/>
              </a:ext>
            </a:extLst>
          </p:cNvPr>
          <p:cNvSpPr/>
          <p:nvPr/>
        </p:nvSpPr>
        <p:spPr>
          <a:xfrm>
            <a:off x="4937125" y="2483306"/>
            <a:ext cx="6958013" cy="3524019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247301" dist="88900" dir="2700000" algn="tl" rotWithShape="0">
              <a:prstClr val="black">
                <a:alpha val="36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aphicFrame>
        <p:nvGraphicFramePr>
          <p:cNvPr id="6" name="Chart 7">
            <a:extLst>
              <a:ext uri="{FF2B5EF4-FFF2-40B4-BE49-F238E27FC236}">
                <a16:creationId xmlns:a16="http://schemas.microsoft.com/office/drawing/2014/main" id="{53DE6105-5139-40EF-9B3E-9DE4D9BFB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3834561"/>
              </p:ext>
            </p:extLst>
          </p:nvPr>
        </p:nvGraphicFramePr>
        <p:xfrm>
          <a:off x="5447899" y="2656316"/>
          <a:ext cx="6312960" cy="33510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D8CE80C0-7137-47E9-98FA-71E2EC17429A}"/>
              </a:ext>
            </a:extLst>
          </p:cNvPr>
          <p:cNvSpPr/>
          <p:nvPr/>
        </p:nvSpPr>
        <p:spPr>
          <a:xfrm rot="5400000">
            <a:off x="4410075" y="1811794"/>
            <a:ext cx="549275" cy="196850"/>
          </a:xfrm>
          <a:prstGeom prst="triangle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Footer Placeholder 28">
            <a:extLst>
              <a:ext uri="{FF2B5EF4-FFF2-40B4-BE49-F238E27FC236}">
                <a16:creationId xmlns:a16="http://schemas.microsoft.com/office/drawing/2014/main" id="{A7C2E28E-0A79-435D-9C86-24D24652D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86916"/>
            <a:ext cx="11341100" cy="83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HCA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Национальной системы здравоохранения США включает 184 аффилированных учреждений экстренной медицинской помощи и более 2000 центров оказания медицинской помощи в 21 штате США; в исследование последовательно включали участников с лабораторно подтвержденной инфекцией COVID‐19, госпитализированных в аффилированные учреждения с 10 марта 2020 г. по 1 сентября 2020 г.;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Популяции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с,без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трансплантацией солидных органов соответствовали по демографическим показателям (возраст, пол, раса/этническая принадлежность) и сопутствующим заболеваниям (артериальная гипертензия, сахарный диабет, ЗСН и ожирение);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&lt; 0,01.</a:t>
            </a:r>
            <a:endParaRPr kumimoji="0" lang="en-GB" altLang="en-US" sz="500" b="0" i="0" u="none" strike="noStrike" kern="1200" cap="none" spc="0" normalizeH="0" baseline="0" noProof="0" dirty="0">
              <a:ln>
                <a:noFill/>
              </a:ln>
              <a:solidFill>
                <a:srgbClr val="211D1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 (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2019) – коронавирусная инфекция 2019 г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.; HCA (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Hospital Corporation of America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американский коммерческий оператор медицинских учреждений;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ДИ - доверительный интервал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211D1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ЗНС - застойная сердечная недостаточность; ОПН - острая почечная недостаточность; ОРДС - острый респираторный дистресс-синдром; ОРИТ - отделение реанимации и интенсивной терапии; США - Соединенные Штаты Америки.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Fisher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AM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Transplant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2021;35:e14216. </a:t>
            </a:r>
            <a:r>
              <a:rPr kumimoji="0" lang="ru-RU" altLang="ru-RU" sz="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https://doi.org/10.1111/ctr.14216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дата доступа 28.09.2021 г.</a:t>
            </a:r>
          </a:p>
        </p:txBody>
      </p:sp>
      <p:sp>
        <p:nvSpPr>
          <p:cNvPr id="9" name="TextBox 46">
            <a:extLst>
              <a:ext uri="{FF2B5EF4-FFF2-40B4-BE49-F238E27FC236}">
                <a16:creationId xmlns:a16="http://schemas.microsoft.com/office/drawing/2014/main" id="{DA12FCE0-9CD7-4EE4-B048-7D42778ACFA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3809029" y="4119556"/>
            <a:ext cx="28087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Отношение шансов (95 % ДИ)</a:t>
            </a:r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75713576-7BAD-40A9-9766-4FFE6C876062}"/>
              </a:ext>
            </a:extLst>
          </p:cNvPr>
          <p:cNvSpPr/>
          <p:nvPr/>
        </p:nvSpPr>
        <p:spPr>
          <a:xfrm>
            <a:off x="419100" y="1540331"/>
            <a:ext cx="4167188" cy="987425"/>
          </a:xfrm>
          <a:prstGeom prst="roundRect">
            <a:avLst>
              <a:gd name="adj" fmla="val 15544"/>
            </a:avLst>
          </a:prstGeom>
          <a:solidFill>
            <a:srgbClr val="A5A5A5"/>
          </a:solidFill>
          <a:ln w="3175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Более высокая смертность реципиентов солидных органов в национальной системе здравоохранения США</a:t>
            </a:r>
            <a:r>
              <a:rPr kumimoji="0" lang="ru" sz="1600" b="1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a,b</a:t>
            </a: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EE182F15-AF8D-475B-88DE-027590F008BD}"/>
              </a:ext>
            </a:extLst>
          </p:cNvPr>
          <p:cNvSpPr/>
          <p:nvPr/>
        </p:nvSpPr>
        <p:spPr>
          <a:xfrm>
            <a:off x="4937125" y="1540331"/>
            <a:ext cx="6958013" cy="739775"/>
          </a:xfrm>
          <a:prstGeom prst="roundRect">
            <a:avLst>
              <a:gd name="adj" fmla="val 15544"/>
            </a:avLst>
          </a:prstGeom>
          <a:solidFill>
            <a:srgbClr val="A5A5A5"/>
          </a:solidFill>
          <a:ln w="3175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21,9 % реципиентов солидных органов с COVID-19 погибли в сравнении с 14,9 %  в контрольной выборке (p = 0,04)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167601F9-15AC-44D0-ABA0-7872DBA6635B}"/>
              </a:ext>
            </a:extLst>
          </p:cNvPr>
          <p:cNvSpPr/>
          <p:nvPr/>
        </p:nvSpPr>
        <p:spPr>
          <a:xfrm>
            <a:off x="419100" y="3215144"/>
            <a:ext cx="4167188" cy="2275864"/>
          </a:xfrm>
          <a:prstGeom prst="roundRect">
            <a:avLst>
              <a:gd name="adj" fmla="val 7692"/>
            </a:avLst>
          </a:prstGeom>
          <a:solidFill>
            <a:sysClr val="window" lastClr="FFFFFF">
              <a:lumMod val="95000"/>
            </a:sysClr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91440" bIns="91440" spcCol="127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 общей когорте (N = 4035)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у 128 пациентов выполнена трансплантация солидных органов:</a:t>
            </a:r>
          </a:p>
          <a:p>
            <a:pPr marL="287338" marR="0" lvl="0" indent="-152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106 почка</a:t>
            </a:r>
          </a:p>
          <a:p>
            <a:pPr marL="287338" marR="0" lvl="0" indent="-152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 печень  </a:t>
            </a:r>
          </a:p>
          <a:p>
            <a:pPr marL="287338" marR="0" lvl="0" indent="-152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6 сердце</a:t>
            </a:r>
          </a:p>
          <a:p>
            <a:pPr marL="287338" marR="0" lvl="0" indent="-152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 почка / поджелудочная железа</a:t>
            </a:r>
          </a:p>
          <a:p>
            <a:pPr marL="287338" marR="0" lvl="0" indent="-1524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 почка / печень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3CC4207-EA2B-446F-A834-9A165CE3E8FA}"/>
              </a:ext>
            </a:extLst>
          </p:cNvPr>
          <p:cNvCxnSpPr/>
          <p:nvPr/>
        </p:nvCxnSpPr>
        <p:spPr>
          <a:xfrm>
            <a:off x="5862638" y="4789944"/>
            <a:ext cx="5897562" cy="0"/>
          </a:xfrm>
          <a:prstGeom prst="line">
            <a:avLst/>
          </a:prstGeom>
          <a:noFill/>
          <a:ln w="22225" cap="flat" cmpd="sng" algn="ctr">
            <a:solidFill>
              <a:srgbClr val="49BFAA"/>
            </a:solidFill>
            <a:prstDash val="dash"/>
            <a:miter lim="800000"/>
          </a:ln>
          <a:effectLst/>
        </p:spPr>
      </p:cxnSp>
      <p:sp>
        <p:nvSpPr>
          <p:cNvPr id="14" name="TextBox 12">
            <a:extLst>
              <a:ext uri="{FF2B5EF4-FFF2-40B4-BE49-F238E27FC236}">
                <a16:creationId xmlns:a16="http://schemas.microsoft.com/office/drawing/2014/main" id="{05DEC0F9-990D-4D8D-B12C-D5B3187BA7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7899" y="2499722"/>
            <a:ext cx="632500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Более высокое отношение шансов большинства первичных и вторичных клинических исходов при трансплантации солидных органов по сравнению с реципиентами без трансплантации в соответствующей контрольной группе</a:t>
            </a:r>
          </a:p>
        </p:txBody>
      </p:sp>
      <p:sp>
        <p:nvSpPr>
          <p:cNvPr id="15" name="TextBox 4">
            <a:extLst>
              <a:ext uri="{FF2B5EF4-FFF2-40B4-BE49-F238E27FC236}">
                <a16:creationId xmlns:a16="http://schemas.microsoft.com/office/drawing/2014/main" id="{9E842FC0-6D3F-4238-A3F0-86D18029F5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4963" y="2527756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64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Object 125" hidden="1">
            <a:extLst>
              <a:ext uri="{FF2B5EF4-FFF2-40B4-BE49-F238E27FC236}">
                <a16:creationId xmlns:a16="http://schemas.microsoft.com/office/drawing/2014/main" id="{32EAB0FC-4924-4F9E-9A43-52F86707CE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555786-ED05-4A61-91A6-93642D698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398664" cy="1326525"/>
          </a:xfrm>
        </p:spPr>
        <p:txBody>
          <a:bodyPr vert="horz"/>
          <a:lstStyle/>
          <a:p>
            <a:r>
              <a:rPr lang="ru-RU" sz="2400" dirty="0"/>
              <a:t>Эффективность вакцины против COVID-19a снижается у лиц с нарушением функции иммунной системы</a:t>
            </a:r>
            <a:endParaRPr lang="en-GB" sz="24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080BAB58-2180-4082-BF8C-617B872DF6A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2600072C-E8F8-49D0-B571-A5C979A4D2D6}"/>
              </a:ext>
            </a:extLst>
          </p:cNvPr>
          <p:cNvSpPr/>
          <p:nvPr/>
        </p:nvSpPr>
        <p:spPr>
          <a:xfrm>
            <a:off x="595313" y="2217738"/>
            <a:ext cx="11001375" cy="3733800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FA4DBAF-E344-4CD2-82A9-CD8D0A1B8D15}"/>
              </a:ext>
            </a:extLst>
          </p:cNvPr>
          <p:cNvGrpSpPr/>
          <p:nvPr/>
        </p:nvGrpSpPr>
        <p:grpSpPr>
          <a:xfrm>
            <a:off x="740049" y="2902776"/>
            <a:ext cx="10723607" cy="2698983"/>
            <a:chOff x="726712" y="2918429"/>
            <a:chExt cx="10723607" cy="2698983"/>
          </a:xfrm>
          <a:solidFill>
            <a:srgbClr val="A5A5A5">
              <a:alpha val="14000"/>
            </a:srgbClr>
          </a:solidFill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3F2977D-7578-40D2-9137-918AD6BF02AD}"/>
                </a:ext>
              </a:extLst>
            </p:cNvPr>
            <p:cNvSpPr/>
            <p:nvPr/>
          </p:nvSpPr>
          <p:spPr>
            <a:xfrm>
              <a:off x="726712" y="2918429"/>
              <a:ext cx="10723607" cy="16920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C364A0A-63B3-4E5C-9F72-88F0851C9760}"/>
                </a:ext>
              </a:extLst>
            </p:cNvPr>
            <p:cNvSpPr/>
            <p:nvPr/>
          </p:nvSpPr>
          <p:spPr>
            <a:xfrm>
              <a:off x="726712" y="3279826"/>
              <a:ext cx="10723607" cy="16920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81A86A2-5C52-4196-AE98-4DC89F890552}"/>
                </a:ext>
              </a:extLst>
            </p:cNvPr>
            <p:cNvSpPr/>
            <p:nvPr/>
          </p:nvSpPr>
          <p:spPr>
            <a:xfrm>
              <a:off x="726712" y="3641223"/>
              <a:ext cx="10723607" cy="16920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03B2C66-BD45-49B1-BE0F-0BF9857A7CDB}"/>
                </a:ext>
              </a:extLst>
            </p:cNvPr>
            <p:cNvSpPr/>
            <p:nvPr/>
          </p:nvSpPr>
          <p:spPr>
            <a:xfrm>
              <a:off x="726712" y="4002620"/>
              <a:ext cx="10723607" cy="16920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AAC218-F1D2-4D9A-892F-9DCA9D188A24}"/>
                </a:ext>
              </a:extLst>
            </p:cNvPr>
            <p:cNvSpPr/>
            <p:nvPr/>
          </p:nvSpPr>
          <p:spPr>
            <a:xfrm>
              <a:off x="726712" y="4364017"/>
              <a:ext cx="10723607" cy="16920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5B231D3-8FE5-47F7-AFD5-8E469842E5C9}"/>
                </a:ext>
              </a:extLst>
            </p:cNvPr>
            <p:cNvSpPr/>
            <p:nvPr/>
          </p:nvSpPr>
          <p:spPr>
            <a:xfrm>
              <a:off x="726712" y="4725414"/>
              <a:ext cx="10723607" cy="16920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585F3B-9681-49D8-824F-5C6F058B273B}"/>
                </a:ext>
              </a:extLst>
            </p:cNvPr>
            <p:cNvSpPr/>
            <p:nvPr/>
          </p:nvSpPr>
          <p:spPr>
            <a:xfrm>
              <a:off x="726712" y="5086811"/>
              <a:ext cx="10723607" cy="16920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chemeClr val="tx2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7D96C45-F65F-488B-BD0F-59792C98B55D}"/>
                </a:ext>
              </a:extLst>
            </p:cNvPr>
            <p:cNvSpPr/>
            <p:nvPr/>
          </p:nvSpPr>
          <p:spPr>
            <a:xfrm>
              <a:off x="726712" y="5448205"/>
              <a:ext cx="10723607" cy="169207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69221DDB-547F-41D5-9409-F64B950AB405}"/>
              </a:ext>
            </a:extLst>
          </p:cNvPr>
          <p:cNvSpPr txBox="1">
            <a:spLocks/>
          </p:cNvSpPr>
          <p:nvPr/>
        </p:nvSpPr>
        <p:spPr>
          <a:xfrm>
            <a:off x="0" y="6133338"/>
            <a:ext cx="10888663" cy="7080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Эффективность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вакцинации оценивали, сравнивая отношения шансов при предварительной вакцинации мРНК-вакциной между пациентами, госпитализированными с COVID-19, и контрольными госпитализированными пациентами с отрицательным результатом теста на SARS-CoV-2. Представленная информация основана на препринте статьи, которая еще не прошла рецензирование.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COVID-19 (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coronavirus disease 2019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- коронавирусная инфекция 2019 г.;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SARS-CoV-2 (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severe acute respiratory syndrome coronavirus 2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- тяжелый острый респираторный синдром, вызванный штаммом коронавируса 2-го типа; ДИ - доверительный интервал; мРНК - матричная рибонуклеиновая кислота; США - Соединенные Штаты Америки.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Tenforde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MW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et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al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Preprint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published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online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 </a:t>
            </a:r>
            <a:r>
              <a:rPr kumimoji="0" 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medRxiv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. 2021. </a:t>
            </a:r>
            <a:endParaRPr kumimoji="0" lang="ru-RU" sz="500" b="0" i="0" u="none" strike="sng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6C4800-2AED-4B58-900D-07AAED13C061}"/>
              </a:ext>
            </a:extLst>
          </p:cNvPr>
          <p:cNvSpPr/>
          <p:nvPr/>
        </p:nvSpPr>
        <p:spPr>
          <a:xfrm>
            <a:off x="571500" y="1455313"/>
            <a:ext cx="11001375" cy="756140"/>
          </a:xfrm>
          <a:prstGeom prst="roundRect">
            <a:avLst>
              <a:gd name="adj" fmla="val 15544"/>
            </a:avLst>
          </a:prstGeom>
          <a:solidFill>
            <a:srgbClr val="A5A5A5"/>
          </a:solidFill>
          <a:ln w="3175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Эффективность вакцины против COVID-19 оценивали в многоцентровом анализе «случай-контроль» среди взрослых пациентов, госпитализированных в США с 11 марта по 5 мая 2021 г.</a:t>
            </a:r>
            <a:r>
              <a:rPr kumimoji="0" lang="ru" sz="1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(N = 1210 из 18 клинических центров)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AB1F401-B6AB-4313-93E3-EAEB81B9D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2692400"/>
            <a:ext cx="11033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b="1">
                <a:solidFill>
                  <a:prstClr val="black"/>
                </a:solidFill>
                <a:cs typeface="Arial" panose="020B0604020202020204" pitchFamily="34" charset="0"/>
              </a:rPr>
              <a:t>Подгруппа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222F209-3D4E-4258-B71C-335FC009E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075" y="2913063"/>
            <a:ext cx="285432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b="1">
                <a:solidFill>
                  <a:prstClr val="black"/>
                </a:solidFill>
                <a:cs typeface="Arial" panose="020B0604020202020204" pitchFamily="34" charset="0"/>
              </a:rPr>
              <a:t>Введения всех доз вакцины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39FCB6D-BC3D-4BBD-B1AA-53A992ADEB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087688"/>
            <a:ext cx="2855913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prstClr val="black"/>
                </a:solidFill>
                <a:cs typeface="Arial" panose="020B0604020202020204" pitchFamily="34" charset="0"/>
              </a:rPr>
              <a:t>Всего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89A5596-1465-414F-A405-4624B4A81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271838"/>
            <a:ext cx="1790700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prstClr val="black"/>
                </a:solidFill>
                <a:cs typeface="Arial" panose="020B0604020202020204" pitchFamily="34" charset="0"/>
              </a:rPr>
              <a:t>от 18 до 49 лет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585301A-96D9-4A85-9B87-4A78E1F74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454400"/>
            <a:ext cx="1544637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prstClr val="black"/>
                </a:solidFill>
                <a:cs typeface="Arial" panose="020B0604020202020204" pitchFamily="34" charset="0"/>
              </a:rPr>
              <a:t>от 50 до 64 лет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B2B22F0F-19CD-4219-A7BB-1D6542B2DC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636963"/>
            <a:ext cx="1544637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prstClr val="black"/>
                </a:solidFill>
                <a:cs typeface="Arial" panose="020B0604020202020204" pitchFamily="34" charset="0"/>
              </a:rPr>
              <a:t>≥ 65 лет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20CF0624-C1A0-4E37-A158-A26CB33C9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3827463"/>
            <a:ext cx="285591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prstClr val="black"/>
                </a:solidFill>
                <a:cs typeface="Arial" panose="020B0604020202020204" pitchFamily="34" charset="0"/>
              </a:rPr>
              <a:t>Сопутствующее заболевание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B9A2BCBA-8CCE-44B4-8957-5AA46E5624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3995738"/>
            <a:ext cx="3148466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prstClr val="black"/>
                </a:solidFill>
                <a:cs typeface="Arial" panose="020B0604020202020204" pitchFamily="34" charset="0"/>
              </a:rPr>
              <a:t>Хроническое сердечно-сосудистое заболевание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D2208AB-7FC8-4EAC-B74F-6A29B7036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176713"/>
            <a:ext cx="370571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Отсутствие хронического сердечно-сосудистого заболевания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1AB00A3-3CFF-4609-A7D7-3F704F0081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359275"/>
            <a:ext cx="25558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prstClr val="black"/>
                </a:solidFill>
                <a:cs typeface="Arial" panose="020B0604020202020204" pitchFamily="34" charset="0"/>
              </a:rPr>
              <a:t>Хроническое заболевание легких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A003D17C-2099-4438-86D0-855C4FF47D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540250"/>
            <a:ext cx="2918777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Отсутствие хронического заболевания легких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05ECD91E-0B81-471E-9CE0-6013BFD4B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721225"/>
            <a:ext cx="255587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prstClr val="black"/>
                </a:solidFill>
                <a:cs typeface="Arial" panose="020B0604020202020204" pitchFamily="34" charset="0"/>
              </a:rPr>
              <a:t>Сахарный диабет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D654F239-1A8F-4D51-AEA0-C12429A1D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4903788"/>
            <a:ext cx="2020853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Отсутствие сахарного диабета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718693A-CAE7-4A02-AA6E-5ECFDF80F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5084763"/>
            <a:ext cx="24415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>
                <a:solidFill>
                  <a:prstClr val="black"/>
                </a:solidFill>
                <a:cs typeface="Arial" panose="020B0604020202020204" pitchFamily="34" charset="0"/>
              </a:rPr>
              <a:t>Нарушение функции иммунной системы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C3EA8BCA-4AF6-47BD-A705-0766F842E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5265738"/>
            <a:ext cx="255587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Без нарушения функции иммунной системы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374F9346-31ED-4373-A91E-AF5493055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5448300"/>
            <a:ext cx="998537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Ожирение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DA0292F-34BF-4E1E-9201-369B09F78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5629275"/>
            <a:ext cx="1189730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900" dirty="0">
                <a:solidFill>
                  <a:prstClr val="black"/>
                </a:solidFill>
                <a:cs typeface="Arial" panose="020B0604020202020204" pitchFamily="34" charset="0"/>
              </a:rPr>
              <a:t>Без ожирения</a:t>
            </a:r>
          </a:p>
        </p:txBody>
      </p:sp>
      <p:grpSp>
        <p:nvGrpSpPr>
          <p:cNvPr id="34" name="Group 137">
            <a:extLst>
              <a:ext uri="{FF2B5EF4-FFF2-40B4-BE49-F238E27FC236}">
                <a16:creationId xmlns:a16="http://schemas.microsoft.com/office/drawing/2014/main" id="{BB411939-E1E3-4AD4-A93A-965BA688D0C0}"/>
              </a:ext>
            </a:extLst>
          </p:cNvPr>
          <p:cNvGrpSpPr>
            <a:grpSpLocks/>
          </p:cNvGrpSpPr>
          <p:nvPr/>
        </p:nvGrpSpPr>
        <p:grpSpPr bwMode="auto">
          <a:xfrm>
            <a:off x="8373616" y="2319430"/>
            <a:ext cx="1484714" cy="3465421"/>
            <a:chOff x="3438347" y="2319531"/>
            <a:chExt cx="1485687" cy="3465939"/>
          </a:xfrm>
        </p:grpSpPr>
        <p:sp>
          <p:nvSpPr>
            <p:cNvPr id="35" name="Title 1">
              <a:extLst>
                <a:ext uri="{FF2B5EF4-FFF2-40B4-BE49-F238E27FC236}">
                  <a16:creationId xmlns:a16="http://schemas.microsoft.com/office/drawing/2014/main" id="{A9DC450D-41F6-40DD-8241-598DF97516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8347" y="2319531"/>
              <a:ext cx="1485687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Доля (случаи среди вакцинированных</a:t>
              </a:r>
              <a:br>
                <a:rPr lang="en-GB" altLang="en-US" sz="9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пациентов/сумма</a:t>
              </a:r>
              <a:br>
                <a:rPr lang="en-GB" altLang="en-US" sz="9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всех случаев), %</a:t>
              </a:r>
            </a:p>
          </p:txBody>
        </p:sp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963673CB-8BEB-4115-B995-215E1608D6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3088383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9,0 (45/499)</a:t>
              </a: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84E84564-FE51-4419-B7CA-4925A6F85E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3271238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0,5 (1/186)</a:t>
              </a: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44C80A17-142E-4977-9C7F-1C812C7FD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3454093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7,6 (14/185)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08204EC7-1495-480A-9DE3-0A67493127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3636947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23,4 (30/128)</a:t>
              </a:r>
            </a:p>
          </p:txBody>
        </p:sp>
        <p:sp>
          <p:nvSpPr>
            <p:cNvPr id="40" name="Title 1">
              <a:extLst>
                <a:ext uri="{FF2B5EF4-FFF2-40B4-BE49-F238E27FC236}">
                  <a16:creationId xmlns:a16="http://schemas.microsoft.com/office/drawing/2014/main" id="{9AE6F24F-F506-41FC-BACD-1EFAE9AC9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3995936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14,5 (38/263)</a:t>
              </a:r>
            </a:p>
          </p:txBody>
        </p:sp>
        <p:sp>
          <p:nvSpPr>
            <p:cNvPr id="41" name="Title 1">
              <a:extLst>
                <a:ext uri="{FF2B5EF4-FFF2-40B4-BE49-F238E27FC236}">
                  <a16:creationId xmlns:a16="http://schemas.microsoft.com/office/drawing/2014/main" id="{332029BB-D6E8-4305-A673-3DBB49424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4177387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3,0 (7/236)</a:t>
              </a:r>
            </a:p>
          </p:txBody>
        </p:sp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14BF6363-21DE-4635-BBD1-F3B4A0B37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4358838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14,3 (14/98)</a:t>
              </a:r>
            </a:p>
          </p:txBody>
        </p:sp>
        <p:sp>
          <p:nvSpPr>
            <p:cNvPr id="43" name="Title 1">
              <a:extLst>
                <a:ext uri="{FF2B5EF4-FFF2-40B4-BE49-F238E27FC236}">
                  <a16:creationId xmlns:a16="http://schemas.microsoft.com/office/drawing/2014/main" id="{6CCF21E5-D338-421D-8805-34795E72B5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4540289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7,8 (31/398)</a:t>
              </a:r>
            </a:p>
          </p:txBody>
        </p:sp>
        <p:sp>
          <p:nvSpPr>
            <p:cNvPr id="44" name="Title 1">
              <a:extLst>
                <a:ext uri="{FF2B5EF4-FFF2-40B4-BE49-F238E27FC236}">
                  <a16:creationId xmlns:a16="http://schemas.microsoft.com/office/drawing/2014/main" id="{E78CB68B-F9CD-4F9F-B616-84B8675E71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4721740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12,6 (19/151)</a:t>
              </a:r>
            </a:p>
          </p:txBody>
        </p:sp>
        <p:sp>
          <p:nvSpPr>
            <p:cNvPr id="45" name="Title 1">
              <a:extLst>
                <a:ext uri="{FF2B5EF4-FFF2-40B4-BE49-F238E27FC236}">
                  <a16:creationId xmlns:a16="http://schemas.microsoft.com/office/drawing/2014/main" id="{48F9A9AE-D735-4219-9339-E8CDBF5586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4903191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7,5 (26/347)</a:t>
              </a:r>
            </a:p>
          </p:txBody>
        </p:sp>
        <p:sp>
          <p:nvSpPr>
            <p:cNvPr id="46" name="Title 1">
              <a:extLst>
                <a:ext uri="{FF2B5EF4-FFF2-40B4-BE49-F238E27FC236}">
                  <a16:creationId xmlns:a16="http://schemas.microsoft.com/office/drawing/2014/main" id="{A51E9C3C-20BD-486E-9200-4B80834CBE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5084642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25,3 (20/79)</a:t>
              </a:r>
            </a:p>
          </p:txBody>
        </p:sp>
        <p:sp>
          <p:nvSpPr>
            <p:cNvPr id="47" name="Title 1">
              <a:extLst>
                <a:ext uri="{FF2B5EF4-FFF2-40B4-BE49-F238E27FC236}">
                  <a16:creationId xmlns:a16="http://schemas.microsoft.com/office/drawing/2014/main" id="{70C7E392-8CC3-4226-952E-7C1407885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5266093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6,0 (25/417)</a:t>
              </a:r>
            </a:p>
          </p:txBody>
        </p:sp>
        <p:sp>
          <p:nvSpPr>
            <p:cNvPr id="48" name="Title 1">
              <a:extLst>
                <a:ext uri="{FF2B5EF4-FFF2-40B4-BE49-F238E27FC236}">
                  <a16:creationId xmlns:a16="http://schemas.microsoft.com/office/drawing/2014/main" id="{8A2557BC-075D-4EFD-B466-3393CB7C57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5447544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7,3 (21/289)</a:t>
              </a:r>
            </a:p>
          </p:txBody>
        </p:sp>
        <p:sp>
          <p:nvSpPr>
            <p:cNvPr id="49" name="Title 1">
              <a:extLst>
                <a:ext uri="{FF2B5EF4-FFF2-40B4-BE49-F238E27FC236}">
                  <a16:creationId xmlns:a16="http://schemas.microsoft.com/office/drawing/2014/main" id="{5B9D99D6-60C1-4B34-87C3-68A7E46A1D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86831" y="5628998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11,8 (24/203)</a:t>
              </a:r>
            </a:p>
          </p:txBody>
        </p:sp>
      </p:grpSp>
      <p:grpSp>
        <p:nvGrpSpPr>
          <p:cNvPr id="50" name="Group 161">
            <a:extLst>
              <a:ext uri="{FF2B5EF4-FFF2-40B4-BE49-F238E27FC236}">
                <a16:creationId xmlns:a16="http://schemas.microsoft.com/office/drawing/2014/main" id="{BAA676B7-5FA5-4CDC-9DEB-0E1E85AA7108}"/>
              </a:ext>
            </a:extLst>
          </p:cNvPr>
          <p:cNvGrpSpPr>
            <a:grpSpLocks/>
          </p:cNvGrpSpPr>
          <p:nvPr/>
        </p:nvGrpSpPr>
        <p:grpSpPr bwMode="auto">
          <a:xfrm>
            <a:off x="9731367" y="2319429"/>
            <a:ext cx="1876352" cy="3465421"/>
            <a:chOff x="4967207" y="2319531"/>
            <a:chExt cx="1875982" cy="3465939"/>
          </a:xfrm>
        </p:grpSpPr>
        <p:sp>
          <p:nvSpPr>
            <p:cNvPr id="51" name="Title 1">
              <a:extLst>
                <a:ext uri="{FF2B5EF4-FFF2-40B4-BE49-F238E27FC236}">
                  <a16:creationId xmlns:a16="http://schemas.microsoft.com/office/drawing/2014/main" id="{A48D6B00-68A1-48AE-9396-6AD4C39498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7207" y="2319531"/>
              <a:ext cx="187598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Доля</a:t>
              </a:r>
              <a:r>
                <a:rPr lang="en-US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(контрольная группа вакцинированных</a:t>
              </a:r>
              <a:br>
                <a:rPr lang="en-GB" altLang="en-US" sz="9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пациентов/все </a:t>
              </a:r>
              <a:br>
                <a:rPr lang="en-US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контрольные</a:t>
              </a:r>
              <a:r>
                <a:rPr lang="en-US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 </a:t>
              </a: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пациенты), %</a:t>
              </a:r>
            </a:p>
          </p:txBody>
        </p:sp>
        <p:sp>
          <p:nvSpPr>
            <p:cNvPr id="52" name="Title 1">
              <a:extLst>
                <a:ext uri="{FF2B5EF4-FFF2-40B4-BE49-F238E27FC236}">
                  <a16:creationId xmlns:a16="http://schemas.microsoft.com/office/drawing/2014/main" id="{071C1B8E-75EE-4F22-9680-3490EBC5C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3088383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dirty="0">
                  <a:solidFill>
                    <a:prstClr val="black"/>
                  </a:solidFill>
                  <a:cs typeface="Arial" panose="020B0604020202020204" pitchFamily="34" charset="0"/>
                </a:rPr>
                <a:t>44,0 (215/489)</a:t>
              </a:r>
            </a:p>
          </p:txBody>
        </p:sp>
        <p:sp>
          <p:nvSpPr>
            <p:cNvPr id="53" name="Title 1">
              <a:extLst>
                <a:ext uri="{FF2B5EF4-FFF2-40B4-BE49-F238E27FC236}">
                  <a16:creationId xmlns:a16="http://schemas.microsoft.com/office/drawing/2014/main" id="{03AA8FB7-32B3-49AD-AB57-4A0CA30B4E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3271238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17,9 (25/140)</a:t>
              </a:r>
            </a:p>
          </p:txBody>
        </p:sp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B3AA283B-8473-4020-A8D1-2E5F55081D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3454093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28,7 (39/136)</a:t>
              </a:r>
            </a:p>
          </p:txBody>
        </p:sp>
        <p:sp>
          <p:nvSpPr>
            <p:cNvPr id="55" name="Title 1">
              <a:extLst>
                <a:ext uri="{FF2B5EF4-FFF2-40B4-BE49-F238E27FC236}">
                  <a16:creationId xmlns:a16="http://schemas.microsoft.com/office/drawing/2014/main" id="{AABD98AD-C35E-4027-B2B3-FA727DD9C5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3636947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70,9 (151/213)</a:t>
              </a:r>
            </a:p>
          </p:txBody>
        </p:sp>
        <p:sp>
          <p:nvSpPr>
            <p:cNvPr id="56" name="Title 1">
              <a:extLst>
                <a:ext uri="{FF2B5EF4-FFF2-40B4-BE49-F238E27FC236}">
                  <a16:creationId xmlns:a16="http://schemas.microsoft.com/office/drawing/2014/main" id="{8575AC35-4D91-466D-B395-64DE4F7EBF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3995936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48,2 (150/311)</a:t>
              </a:r>
            </a:p>
          </p:txBody>
        </p:sp>
        <p:sp>
          <p:nvSpPr>
            <p:cNvPr id="57" name="Title 1">
              <a:extLst>
                <a:ext uri="{FF2B5EF4-FFF2-40B4-BE49-F238E27FC236}">
                  <a16:creationId xmlns:a16="http://schemas.microsoft.com/office/drawing/2014/main" id="{E8A7EF79-F4A0-49B0-85B3-BFC712E424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4177387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36,5 (65/178)</a:t>
              </a:r>
            </a:p>
          </p:txBody>
        </p:sp>
        <p:sp>
          <p:nvSpPr>
            <p:cNvPr id="58" name="Title 1">
              <a:extLst>
                <a:ext uri="{FF2B5EF4-FFF2-40B4-BE49-F238E27FC236}">
                  <a16:creationId xmlns:a16="http://schemas.microsoft.com/office/drawing/2014/main" id="{0B65A2DE-E7B0-4E82-AD3E-4431F7F13C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4358838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45,6 (72/158)</a:t>
              </a:r>
            </a:p>
          </p:txBody>
        </p:sp>
        <p:sp>
          <p:nvSpPr>
            <p:cNvPr id="59" name="Title 1">
              <a:extLst>
                <a:ext uri="{FF2B5EF4-FFF2-40B4-BE49-F238E27FC236}">
                  <a16:creationId xmlns:a16="http://schemas.microsoft.com/office/drawing/2014/main" id="{977C7076-2715-4B07-96A1-E08215A98C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4540289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43,2 (143/331)</a:t>
              </a: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id="{3354038B-C318-49A0-81DB-C98D11AB8D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4721740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45,1 (73/162)</a:t>
              </a:r>
            </a:p>
          </p:txBody>
        </p:sp>
        <p:sp>
          <p:nvSpPr>
            <p:cNvPr id="61" name="Title 1">
              <a:extLst>
                <a:ext uri="{FF2B5EF4-FFF2-40B4-BE49-F238E27FC236}">
                  <a16:creationId xmlns:a16="http://schemas.microsoft.com/office/drawing/2014/main" id="{DA92CC4E-7144-4C8A-BD96-E2BA698A2E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4903191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43,4 (142/327)</a:t>
              </a:r>
            </a:p>
          </p:txBody>
        </p:sp>
        <p:sp>
          <p:nvSpPr>
            <p:cNvPr id="62" name="Title 1">
              <a:extLst>
                <a:ext uri="{FF2B5EF4-FFF2-40B4-BE49-F238E27FC236}">
                  <a16:creationId xmlns:a16="http://schemas.microsoft.com/office/drawing/2014/main" id="{2FBC0280-647F-428F-904C-C295673711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5084642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48,3 (56/116)</a:t>
              </a:r>
            </a:p>
          </p:txBody>
        </p:sp>
        <p:sp>
          <p:nvSpPr>
            <p:cNvPr id="63" name="Title 1">
              <a:extLst>
                <a:ext uri="{FF2B5EF4-FFF2-40B4-BE49-F238E27FC236}">
                  <a16:creationId xmlns:a16="http://schemas.microsoft.com/office/drawing/2014/main" id="{745AE247-CCE2-49A7-B67C-FC9210572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5266093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42,6 (159/373)</a:t>
              </a:r>
            </a:p>
          </p:txBody>
        </p:sp>
        <p:sp>
          <p:nvSpPr>
            <p:cNvPr id="64" name="Title 1">
              <a:extLst>
                <a:ext uri="{FF2B5EF4-FFF2-40B4-BE49-F238E27FC236}">
                  <a16:creationId xmlns:a16="http://schemas.microsoft.com/office/drawing/2014/main" id="{2C2B4B36-119E-40BB-A832-AEB7ED660F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5447544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44,2 (95/215)</a:t>
              </a:r>
            </a:p>
          </p:txBody>
        </p:sp>
        <p:sp>
          <p:nvSpPr>
            <p:cNvPr id="65" name="Title 1">
              <a:extLst>
                <a:ext uri="{FF2B5EF4-FFF2-40B4-BE49-F238E27FC236}">
                  <a16:creationId xmlns:a16="http://schemas.microsoft.com/office/drawing/2014/main" id="{89576CEF-9E2A-40A8-B829-0D6B0ADF71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11359" y="5628998"/>
              <a:ext cx="1188720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44,0 (120/273)</a:t>
              </a:r>
            </a:p>
          </p:txBody>
        </p:sp>
      </p:grpSp>
      <p:grpSp>
        <p:nvGrpSpPr>
          <p:cNvPr id="66" name="Group 177">
            <a:extLst>
              <a:ext uri="{FF2B5EF4-FFF2-40B4-BE49-F238E27FC236}">
                <a16:creationId xmlns:a16="http://schemas.microsoft.com/office/drawing/2014/main" id="{B7C7DA6C-F310-4FFA-8833-2DDB5309B187}"/>
              </a:ext>
            </a:extLst>
          </p:cNvPr>
          <p:cNvGrpSpPr>
            <a:grpSpLocks/>
          </p:cNvGrpSpPr>
          <p:nvPr/>
        </p:nvGrpSpPr>
        <p:grpSpPr bwMode="auto">
          <a:xfrm>
            <a:off x="5598787" y="2757488"/>
            <a:ext cx="2817813" cy="3044825"/>
            <a:chOff x="3842349" y="2757005"/>
            <a:chExt cx="2818157" cy="3045478"/>
          </a:xfrm>
        </p:grpSpPr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58E8BEE-8B76-497E-A98B-C97E51D9B79F}"/>
                </a:ext>
              </a:extLst>
            </p:cNvPr>
            <p:cNvCxnSpPr/>
            <p:nvPr/>
          </p:nvCxnSpPr>
          <p:spPr>
            <a:xfrm>
              <a:off x="6660506" y="2757005"/>
              <a:ext cx="0" cy="3045478"/>
            </a:xfrm>
            <a:prstGeom prst="line">
              <a:avLst/>
            </a:prstGeom>
            <a:noFill/>
            <a:ln w="25400" cap="rnd" cmpd="sng" algn="ctr">
              <a:solidFill>
                <a:sysClr val="windowText" lastClr="000000"/>
              </a:solidFill>
              <a:prstDash val="sysDash"/>
              <a:round/>
            </a:ln>
            <a:effectLst/>
          </p:spPr>
        </p:cxnSp>
        <p:grpSp>
          <p:nvGrpSpPr>
            <p:cNvPr id="68" name="Group 179">
              <a:extLst>
                <a:ext uri="{FF2B5EF4-FFF2-40B4-BE49-F238E27FC236}">
                  <a16:creationId xmlns:a16="http://schemas.microsoft.com/office/drawing/2014/main" id="{DB3496B5-C9BE-4704-931F-A292E2E08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6006" y="3109469"/>
              <a:ext cx="314106" cy="109608"/>
              <a:chOff x="9102120" y="3081415"/>
              <a:chExt cx="314106" cy="109608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6F226F24-D1F4-42EA-A491-1B30E0F7F17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2748" y="3137026"/>
                <a:ext cx="312776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66D51A95-76A9-44E2-9D24-137ABBEC8C9D}"/>
                  </a:ext>
                </a:extLst>
              </p:cNvPr>
              <p:cNvSpPr/>
              <p:nvPr/>
            </p:nvSpPr>
            <p:spPr>
              <a:xfrm>
                <a:off x="9223413" y="3081452"/>
                <a:ext cx="109551" cy="109561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69" name="Group 180">
              <a:extLst>
                <a:ext uri="{FF2B5EF4-FFF2-40B4-BE49-F238E27FC236}">
                  <a16:creationId xmlns:a16="http://schemas.microsoft.com/office/drawing/2014/main" id="{0F8C5B93-76DB-4E9E-BF36-5292C83F4A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21621" y="3292470"/>
              <a:ext cx="582772" cy="109608"/>
              <a:chOff x="9102120" y="3081415"/>
              <a:chExt cx="582772" cy="109608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B12381F-23F6-4AB2-B0C5-E0A08510EC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2677" y="3136627"/>
                <a:ext cx="582684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B93FD20F-8492-45B8-A280-8DA449183CC8}"/>
                  </a:ext>
                </a:extLst>
              </p:cNvPr>
              <p:cNvSpPr/>
              <p:nvPr/>
            </p:nvSpPr>
            <p:spPr>
              <a:xfrm>
                <a:off x="9559933" y="3081052"/>
                <a:ext cx="109551" cy="10956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181">
              <a:extLst>
                <a:ext uri="{FF2B5EF4-FFF2-40B4-BE49-F238E27FC236}">
                  <a16:creationId xmlns:a16="http://schemas.microsoft.com/office/drawing/2014/main" id="{584BC616-EB66-4366-8983-C815CA6698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7721" y="3475471"/>
              <a:ext cx="1098171" cy="109608"/>
              <a:chOff x="9106258" y="3081415"/>
              <a:chExt cx="1098171" cy="109608"/>
            </a:xfrm>
          </p:grpSpPr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FD852EBF-1C88-4588-85EF-2F28CA7052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5897" y="3136227"/>
                <a:ext cx="1098684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49AFC928-3CE7-4010-9EB5-D04D501FE0C7}"/>
                  </a:ext>
                </a:extLst>
              </p:cNvPr>
              <p:cNvSpPr/>
              <p:nvPr/>
            </p:nvSpPr>
            <p:spPr>
              <a:xfrm>
                <a:off x="9806069" y="3080653"/>
                <a:ext cx="109551" cy="111149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182">
              <a:extLst>
                <a:ext uri="{FF2B5EF4-FFF2-40B4-BE49-F238E27FC236}">
                  <a16:creationId xmlns:a16="http://schemas.microsoft.com/office/drawing/2014/main" id="{98C38284-82CE-445A-80C3-E1AAF470DD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083" y="3658472"/>
              <a:ext cx="422581" cy="109608"/>
              <a:chOff x="9010197" y="3081415"/>
              <a:chExt cx="422581" cy="109608"/>
            </a:xfrm>
          </p:grpSpPr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2DE77C1-ABE3-4318-AF29-3CB95B07B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10662" y="3137415"/>
                <a:ext cx="422327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FE2295F8-AFAC-4A47-8E62-891FE8092738}"/>
                  </a:ext>
                </a:extLst>
              </p:cNvPr>
              <p:cNvSpPr/>
              <p:nvPr/>
            </p:nvSpPr>
            <p:spPr>
              <a:xfrm>
                <a:off x="9231352" y="3081841"/>
                <a:ext cx="109550" cy="109561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183">
              <a:extLst>
                <a:ext uri="{FF2B5EF4-FFF2-40B4-BE49-F238E27FC236}">
                  <a16:creationId xmlns:a16="http://schemas.microsoft.com/office/drawing/2014/main" id="{7F6F881C-A205-4800-B79C-3F8E69CDC4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41858" y="4020279"/>
              <a:ext cx="461576" cy="109608"/>
              <a:chOff x="9102120" y="3081415"/>
              <a:chExt cx="461576" cy="109608"/>
            </a:xfrm>
          </p:grpSpPr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D62BD250-EE5C-4E2C-B529-10CF7C275D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1443" y="3137636"/>
                <a:ext cx="462019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05EAEB58-119F-49C3-AE9B-62D476EBD147}"/>
                  </a:ext>
                </a:extLst>
              </p:cNvPr>
              <p:cNvSpPr/>
              <p:nvPr/>
            </p:nvSpPr>
            <p:spPr>
              <a:xfrm>
                <a:off x="9333246" y="3082062"/>
                <a:ext cx="109551" cy="109561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3" name="Group 184">
              <a:extLst>
                <a:ext uri="{FF2B5EF4-FFF2-40B4-BE49-F238E27FC236}">
                  <a16:creationId xmlns:a16="http://schemas.microsoft.com/office/drawing/2014/main" id="{5A2B1D48-93B6-4EA1-8D04-8886A01FFE9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04903" y="4199361"/>
              <a:ext cx="244686" cy="109608"/>
              <a:chOff x="9118672" y="3081415"/>
              <a:chExt cx="244686" cy="109608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43FAD2C-3DF8-448B-937B-041AD8ED47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18557" y="3136392"/>
                <a:ext cx="244505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90E30C22-DF71-4C4A-B73B-2DE7791659EB}"/>
                  </a:ext>
                </a:extLst>
              </p:cNvPr>
              <p:cNvSpPr/>
              <p:nvPr/>
            </p:nvSpPr>
            <p:spPr>
              <a:xfrm>
                <a:off x="9240810" y="3080818"/>
                <a:ext cx="109550" cy="109561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4" name="Group 185">
              <a:extLst>
                <a:ext uri="{FF2B5EF4-FFF2-40B4-BE49-F238E27FC236}">
                  <a16:creationId xmlns:a16="http://schemas.microsoft.com/office/drawing/2014/main" id="{D52452B5-F81F-4BDC-AEF5-205552C8C1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17834" y="4378443"/>
              <a:ext cx="862278" cy="109608"/>
              <a:chOff x="9102120" y="3081415"/>
              <a:chExt cx="862278" cy="109608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9B8E1A1-8687-40F2-B6C1-3FC9A023E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1578" y="3136737"/>
                <a:ext cx="862118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04866D0E-2140-4FF0-96E6-8F5F6FCC85DB}"/>
                  </a:ext>
                </a:extLst>
              </p:cNvPr>
              <p:cNvSpPr/>
              <p:nvPr/>
            </p:nvSpPr>
            <p:spPr>
              <a:xfrm>
                <a:off x="9631868" y="3081162"/>
                <a:ext cx="109551" cy="10956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186">
              <a:extLst>
                <a:ext uri="{FF2B5EF4-FFF2-40B4-BE49-F238E27FC236}">
                  <a16:creationId xmlns:a16="http://schemas.microsoft.com/office/drawing/2014/main" id="{D00A3679-CAF0-408F-A57E-F0192187A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26794" y="4557525"/>
              <a:ext cx="269870" cy="109608"/>
              <a:chOff x="9102120" y="3081415"/>
              <a:chExt cx="269870" cy="109608"/>
            </a:xfrm>
          </p:grpSpPr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71824BA0-EFC5-4EA7-B292-3D85E8546E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2292" y="3137080"/>
                <a:ext cx="269908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71E245B-33EB-4AC5-A138-AA6527034E5E}"/>
                  </a:ext>
                </a:extLst>
              </p:cNvPr>
              <p:cNvSpPr/>
              <p:nvPr/>
            </p:nvSpPr>
            <p:spPr>
              <a:xfrm>
                <a:off x="9222957" y="3081506"/>
                <a:ext cx="109551" cy="109561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187">
              <a:extLst>
                <a:ext uri="{FF2B5EF4-FFF2-40B4-BE49-F238E27FC236}">
                  <a16:creationId xmlns:a16="http://schemas.microsoft.com/office/drawing/2014/main" id="{D3B0687B-B73B-4051-8029-45C13FA25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34867" y="4736607"/>
              <a:ext cx="722479" cy="109608"/>
              <a:chOff x="9102120" y="3081415"/>
              <a:chExt cx="722479" cy="109608"/>
            </a:xfrm>
          </p:grpSpPr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2DE93561-9C5C-405C-9C40-DC025A17CE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2034" y="3137424"/>
                <a:ext cx="722401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6D7DBDE2-7C46-48B4-8FDA-EE36DFC4A954}"/>
                  </a:ext>
                </a:extLst>
              </p:cNvPr>
              <p:cNvSpPr/>
              <p:nvPr/>
            </p:nvSpPr>
            <p:spPr>
              <a:xfrm>
                <a:off x="9506896" y="3081849"/>
                <a:ext cx="109550" cy="10956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7" name="Group 188">
              <a:extLst>
                <a:ext uri="{FF2B5EF4-FFF2-40B4-BE49-F238E27FC236}">
                  <a16:creationId xmlns:a16="http://schemas.microsoft.com/office/drawing/2014/main" id="{AFB4CAA0-6778-498A-AB26-734DCB188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39505" y="4915689"/>
              <a:ext cx="287741" cy="109608"/>
              <a:chOff x="9102120" y="3081415"/>
              <a:chExt cx="287741" cy="109608"/>
            </a:xfrm>
          </p:grpSpPr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A460A91-D954-442D-9743-665A954D5A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2283" y="3137768"/>
                <a:ext cx="287373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C623E453-7B00-4B9B-9EC0-94BCB9290F61}"/>
                  </a:ext>
                </a:extLst>
              </p:cNvPr>
              <p:cNvSpPr/>
              <p:nvPr/>
            </p:nvSpPr>
            <p:spPr>
              <a:xfrm>
                <a:off x="9238825" y="3082194"/>
                <a:ext cx="109551" cy="109561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189">
              <a:extLst>
                <a:ext uri="{FF2B5EF4-FFF2-40B4-BE49-F238E27FC236}">
                  <a16:creationId xmlns:a16="http://schemas.microsoft.com/office/drawing/2014/main" id="{9A2EEFF0-4150-4338-9FF0-372A96CC7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42349" y="5094771"/>
              <a:ext cx="1923657" cy="109608"/>
              <a:chOff x="9102120" y="3081415"/>
              <a:chExt cx="1923657" cy="109608"/>
            </a:xfrm>
          </p:grpSpPr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C57FFB16-2909-4B57-8921-5C6A3A5686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2120" y="3136524"/>
                <a:ext cx="1924285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57E31B48-B2B6-4758-8A0F-2AF1BE1F86F4}"/>
                  </a:ext>
                </a:extLst>
              </p:cNvPr>
              <p:cNvSpPr/>
              <p:nvPr/>
            </p:nvSpPr>
            <p:spPr>
              <a:xfrm>
                <a:off x="10377039" y="3080950"/>
                <a:ext cx="109550" cy="109561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79" name="Group 190">
              <a:extLst>
                <a:ext uri="{FF2B5EF4-FFF2-40B4-BE49-F238E27FC236}">
                  <a16:creationId xmlns:a16="http://schemas.microsoft.com/office/drawing/2014/main" id="{584DA8ED-3317-41F4-B43E-2BD99B8A34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18931" y="5273853"/>
              <a:ext cx="259302" cy="109608"/>
              <a:chOff x="9102120" y="3081415"/>
              <a:chExt cx="259302" cy="109608"/>
            </a:xfrm>
          </p:grpSpPr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AAE599B-404F-4506-AEDC-473046C9AF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2241" y="3136869"/>
                <a:ext cx="258795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8F43BE22-9D06-4860-AFAE-68E3D012153E}"/>
                  </a:ext>
                </a:extLst>
              </p:cNvPr>
              <p:cNvSpPr/>
              <p:nvPr/>
            </p:nvSpPr>
            <p:spPr>
              <a:xfrm>
                <a:off x="9195916" y="3081294"/>
                <a:ext cx="109551" cy="10956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191">
              <a:extLst>
                <a:ext uri="{FF2B5EF4-FFF2-40B4-BE49-F238E27FC236}">
                  <a16:creationId xmlns:a16="http://schemas.microsoft.com/office/drawing/2014/main" id="{6FE0D8ED-F101-432F-ABD3-83F3BE0C2F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48017" y="5452935"/>
              <a:ext cx="374598" cy="109608"/>
              <a:chOff x="9084131" y="3081415"/>
              <a:chExt cx="374598" cy="109608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C89998AA-603B-4542-BB49-BE94297AD3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3696" y="3137212"/>
                <a:ext cx="374696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1FED4C9-1705-493F-ACE2-432B390DCF28}"/>
                  </a:ext>
                </a:extLst>
              </p:cNvPr>
              <p:cNvSpPr/>
              <p:nvPr/>
            </p:nvSpPr>
            <p:spPr>
              <a:xfrm>
                <a:off x="9275808" y="3081638"/>
                <a:ext cx="109550" cy="109561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192">
              <a:extLst>
                <a:ext uri="{FF2B5EF4-FFF2-40B4-BE49-F238E27FC236}">
                  <a16:creationId xmlns:a16="http://schemas.microsoft.com/office/drawing/2014/main" id="{014B310D-EC98-4F2A-9E30-E4B71317B9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0288" y="5632016"/>
              <a:ext cx="507058" cy="109608"/>
              <a:chOff x="9102120" y="3081415"/>
              <a:chExt cx="507058" cy="109608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71BD734-76A1-4D54-B6F7-CD0A3A6A7F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102539" y="3137557"/>
                <a:ext cx="506475" cy="0"/>
              </a:xfrm>
              <a:prstGeom prst="line">
                <a:avLst/>
              </a:prstGeom>
              <a:noFill/>
              <a:ln w="25400" cap="rnd" cmpd="sng" algn="ctr">
                <a:solidFill>
                  <a:sysClr val="windowText" lastClr="000000"/>
                </a:solidFill>
                <a:prstDash val="solid"/>
                <a:round/>
              </a:ln>
              <a:effectLst/>
            </p:spPr>
          </p:cxn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DF81710-43DE-462E-9552-FAFFAD66B714}"/>
                  </a:ext>
                </a:extLst>
              </p:cNvPr>
              <p:cNvSpPr/>
              <p:nvPr/>
            </p:nvSpPr>
            <p:spPr>
              <a:xfrm>
                <a:off x="9380386" y="3081982"/>
                <a:ext cx="109550" cy="109562"/>
              </a:xfrm>
              <a:prstGeom prst="ellipse">
                <a:avLst/>
              </a:prstGeom>
              <a:solidFill>
                <a:sysClr val="windowText" lastClr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10" name="Group 221">
            <a:extLst>
              <a:ext uri="{FF2B5EF4-FFF2-40B4-BE49-F238E27FC236}">
                <a16:creationId xmlns:a16="http://schemas.microsoft.com/office/drawing/2014/main" id="{290985B7-7442-44A6-B6C8-E34A6A81DE8A}"/>
              </a:ext>
            </a:extLst>
          </p:cNvPr>
          <p:cNvGrpSpPr>
            <a:grpSpLocks/>
          </p:cNvGrpSpPr>
          <p:nvPr/>
        </p:nvGrpSpPr>
        <p:grpSpPr bwMode="auto">
          <a:xfrm>
            <a:off x="4027065" y="2295525"/>
            <a:ext cx="1935163" cy="3489325"/>
            <a:chOff x="6373582" y="2295623"/>
            <a:chExt cx="1934622" cy="3489847"/>
          </a:xfrm>
        </p:grpSpPr>
        <p:sp>
          <p:nvSpPr>
            <p:cNvPr id="111" name="Title 1">
              <a:extLst>
                <a:ext uri="{FF2B5EF4-FFF2-40B4-BE49-F238E27FC236}">
                  <a16:creationId xmlns:a16="http://schemas.microsoft.com/office/drawing/2014/main" id="{EC4CC30C-C938-4AD1-94B9-49DBD12C9A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3582" y="2295623"/>
              <a:ext cx="1934622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b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Эффективность </a:t>
              </a:r>
              <a:br>
                <a:rPr lang="en-GB" altLang="en-US" sz="9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среди вакцинированных</a:t>
              </a:r>
              <a:br>
                <a:rPr lang="en-GB" altLang="en-US" sz="9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ru-RU" altLang="ru-RU" sz="900" b="1" dirty="0">
                  <a:solidFill>
                    <a:prstClr val="black"/>
                  </a:solidFill>
                  <a:cs typeface="Arial" panose="020B0604020202020204" pitchFamily="34" charset="0"/>
                </a:rPr>
                <a:t>(95 % ДИ)</a:t>
              </a:r>
            </a:p>
          </p:txBody>
        </p:sp>
        <p:sp>
          <p:nvSpPr>
            <p:cNvPr id="112" name="Title 1">
              <a:extLst>
                <a:ext uri="{FF2B5EF4-FFF2-40B4-BE49-F238E27FC236}">
                  <a16:creationId xmlns:a16="http://schemas.microsoft.com/office/drawing/2014/main" id="{165D9F69-BD19-4726-820B-19344A7B95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3088383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86,9 (80,4-91,2)</a:t>
              </a:r>
            </a:p>
          </p:txBody>
        </p:sp>
        <p:sp>
          <p:nvSpPr>
            <p:cNvPr id="113" name="Title 1">
              <a:extLst>
                <a:ext uri="{FF2B5EF4-FFF2-40B4-BE49-F238E27FC236}">
                  <a16:creationId xmlns:a16="http://schemas.microsoft.com/office/drawing/2014/main" id="{32AADFF2-9B9E-4A05-93DD-E2D1BE6B57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3271238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97,3 (78,9-99,7)</a:t>
              </a:r>
            </a:p>
          </p:txBody>
        </p:sp>
        <p:sp>
          <p:nvSpPr>
            <p:cNvPr id="114" name="Title 1">
              <a:extLst>
                <a:ext uri="{FF2B5EF4-FFF2-40B4-BE49-F238E27FC236}">
                  <a16:creationId xmlns:a16="http://schemas.microsoft.com/office/drawing/2014/main" id="{D7F24C30-5026-4876-A1F0-C60D3D5EA9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3454093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74,7 (47,2-87,9)</a:t>
              </a:r>
            </a:p>
          </p:txBody>
        </p:sp>
        <p:sp>
          <p:nvSpPr>
            <p:cNvPr id="115" name="Title 1">
              <a:extLst>
                <a:ext uri="{FF2B5EF4-FFF2-40B4-BE49-F238E27FC236}">
                  <a16:creationId xmlns:a16="http://schemas.microsoft.com/office/drawing/2014/main" id="{ABE70B2E-E39F-470D-AFBA-C11CD46D78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3636947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87,2 (77,6-92,7)</a:t>
              </a:r>
            </a:p>
          </p:txBody>
        </p:sp>
        <p:sp>
          <p:nvSpPr>
            <p:cNvPr id="116" name="Title 1">
              <a:extLst>
                <a:ext uri="{FF2B5EF4-FFF2-40B4-BE49-F238E27FC236}">
                  <a16:creationId xmlns:a16="http://schemas.microsoft.com/office/drawing/2014/main" id="{1A5D03DB-E39E-4BBD-9123-1D7C868C46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3995936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82,8 (72,3-89,3)</a:t>
              </a:r>
            </a:p>
          </p:txBody>
        </p:sp>
        <p:sp>
          <p:nvSpPr>
            <p:cNvPr id="117" name="Title 1">
              <a:extLst>
                <a:ext uri="{FF2B5EF4-FFF2-40B4-BE49-F238E27FC236}">
                  <a16:creationId xmlns:a16="http://schemas.microsoft.com/office/drawing/2014/main" id="{B26916FB-F49B-46DE-A5A9-5D7424F5A5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4177387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 dirty="0">
                  <a:solidFill>
                    <a:prstClr val="black"/>
                  </a:solidFill>
                  <a:cs typeface="Arial" panose="020B0604020202020204" pitchFamily="34" charset="0"/>
                </a:rPr>
                <a:t>95,4 (88,5-98,1)</a:t>
              </a:r>
            </a:p>
          </p:txBody>
        </p:sp>
        <p:sp>
          <p:nvSpPr>
            <p:cNvPr id="118" name="Title 1">
              <a:extLst>
                <a:ext uri="{FF2B5EF4-FFF2-40B4-BE49-F238E27FC236}">
                  <a16:creationId xmlns:a16="http://schemas.microsoft.com/office/drawing/2014/main" id="{16548122-D43D-4200-B987-39674D680B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4358838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82,1 (60,3-91,9)</a:t>
              </a:r>
            </a:p>
          </p:txBody>
        </p:sp>
        <p:sp>
          <p:nvSpPr>
            <p:cNvPr id="119" name="Title 1">
              <a:extLst>
                <a:ext uri="{FF2B5EF4-FFF2-40B4-BE49-F238E27FC236}">
                  <a16:creationId xmlns:a16="http://schemas.microsoft.com/office/drawing/2014/main" id="{86D6678B-0E0C-457A-A1D5-AEA45960C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4540289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89,0 (82,1-93,2)</a:t>
              </a:r>
            </a:p>
          </p:txBody>
        </p:sp>
        <p:sp>
          <p:nvSpPr>
            <p:cNvPr id="120" name="Title 1">
              <a:extLst>
                <a:ext uri="{FF2B5EF4-FFF2-40B4-BE49-F238E27FC236}">
                  <a16:creationId xmlns:a16="http://schemas.microsoft.com/office/drawing/2014/main" id="{1BF436FE-F8AF-46CB-A970-1052895AF8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4721740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81,6 (64,5-90,5)</a:t>
              </a:r>
            </a:p>
          </p:txBody>
        </p:sp>
        <p:sp>
          <p:nvSpPr>
            <p:cNvPr id="121" name="Title 1">
              <a:extLst>
                <a:ext uri="{FF2B5EF4-FFF2-40B4-BE49-F238E27FC236}">
                  <a16:creationId xmlns:a16="http://schemas.microsoft.com/office/drawing/2014/main" id="{08E28480-6DD8-4C87-AB31-F8F228E828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4903191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89,8 (82,8-94,0)</a:t>
              </a:r>
            </a:p>
          </p:txBody>
        </p:sp>
        <p:sp>
          <p:nvSpPr>
            <p:cNvPr id="122" name="Title 1">
              <a:extLst>
                <a:ext uri="{FF2B5EF4-FFF2-40B4-BE49-F238E27FC236}">
                  <a16:creationId xmlns:a16="http://schemas.microsoft.com/office/drawing/2014/main" id="{BAEC7A13-EF23-4CC5-A41F-A53022CD73D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5084642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59,2 (11,9-81,1)</a:t>
              </a:r>
            </a:p>
          </p:txBody>
        </p:sp>
        <p:sp>
          <p:nvSpPr>
            <p:cNvPr id="123" name="Title 1">
              <a:extLst>
                <a:ext uri="{FF2B5EF4-FFF2-40B4-BE49-F238E27FC236}">
                  <a16:creationId xmlns:a16="http://schemas.microsoft.com/office/drawing/2014/main" id="{55073D8D-71A7-439A-9571-F070C9941C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5266093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91,3 (85,5-94,7)</a:t>
              </a:r>
            </a:p>
          </p:txBody>
        </p:sp>
        <p:sp>
          <p:nvSpPr>
            <p:cNvPr id="124" name="Title 1">
              <a:extLst>
                <a:ext uri="{FF2B5EF4-FFF2-40B4-BE49-F238E27FC236}">
                  <a16:creationId xmlns:a16="http://schemas.microsoft.com/office/drawing/2014/main" id="{EA461CB1-2C88-4520-A68F-B40ABCD019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5447544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88,7 (79,7-93,8)</a:t>
              </a:r>
            </a:p>
          </p:txBody>
        </p:sp>
        <p:sp>
          <p:nvSpPr>
            <p:cNvPr id="125" name="Title 1">
              <a:extLst>
                <a:ext uri="{FF2B5EF4-FFF2-40B4-BE49-F238E27FC236}">
                  <a16:creationId xmlns:a16="http://schemas.microsoft.com/office/drawing/2014/main" id="{40BCE4EF-39F5-44F4-BB57-75461BBB80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5719" y="5628998"/>
              <a:ext cx="1650346" cy="156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tIns="0" bIns="0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ru-RU" altLang="ru-RU" sz="900">
                  <a:solidFill>
                    <a:prstClr val="black"/>
                  </a:solidFill>
                  <a:cs typeface="Arial" panose="020B0604020202020204" pitchFamily="34" charset="0"/>
                </a:rPr>
                <a:t>84,6 (72,8-91,3)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320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F3B9B-86D7-4A76-99EF-A0515FE76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Доля лиц с образованием антител после двух доз вакцины* по заболеваниям, приводящим </a:t>
            </a:r>
            <a:br>
              <a:rPr lang="en-GB" sz="2400" dirty="0"/>
            </a:br>
            <a:r>
              <a:rPr lang="ru-RU" sz="2400" dirty="0"/>
              <a:t>к снижению иммунного статуса</a:t>
            </a:r>
            <a:endParaRPr lang="en-GB" sz="2400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83CC71DB-E54F-4696-B778-4A9790F90F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08D03B2-AA8E-4B59-88F4-C2506B75E8A8}"/>
              </a:ext>
            </a:extLst>
          </p:cNvPr>
          <p:cNvCxnSpPr>
            <a:cxnSpLocks/>
          </p:cNvCxnSpPr>
          <p:nvPr/>
        </p:nvCxnSpPr>
        <p:spPr>
          <a:xfrm>
            <a:off x="2128838" y="1887748"/>
            <a:ext cx="8234363" cy="0"/>
          </a:xfrm>
          <a:prstGeom prst="line">
            <a:avLst/>
          </a:prstGeom>
          <a:noFill/>
          <a:ln w="38100" cap="flat" cmpd="sng" algn="ctr">
            <a:solidFill>
              <a:srgbClr val="E7E6E6"/>
            </a:solidFill>
            <a:prstDash val="dash"/>
            <a:miter lim="800000"/>
          </a:ln>
          <a:effectLst/>
        </p:spPr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C58EFBDD-77E1-4D7E-8355-B8EA89C90011}"/>
              </a:ext>
            </a:extLst>
          </p:cNvPr>
          <p:cNvSpPr/>
          <p:nvPr/>
        </p:nvSpPr>
        <p:spPr>
          <a:xfrm>
            <a:off x="2947988" y="1724236"/>
            <a:ext cx="231775" cy="228600"/>
          </a:xfrm>
          <a:prstGeom prst="ellipse">
            <a:avLst/>
          </a:prstGeom>
          <a:solidFill>
            <a:srgbClr val="8B2890">
              <a:lumMod val="50000"/>
              <a:lumOff val="50000"/>
            </a:srgbClr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50207B-8216-40A9-A54D-7812566CA3DC}"/>
              </a:ext>
            </a:extLst>
          </p:cNvPr>
          <p:cNvSpPr/>
          <p:nvPr/>
        </p:nvSpPr>
        <p:spPr>
          <a:xfrm>
            <a:off x="2947988" y="1782973"/>
            <a:ext cx="231775" cy="228600"/>
          </a:xfrm>
          <a:prstGeom prst="ellipse">
            <a:avLst/>
          </a:prstGeom>
          <a:solidFill>
            <a:srgbClr val="8B2890">
              <a:lumMod val="50000"/>
              <a:lumOff val="50000"/>
            </a:srgbClr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E3116A-8ECB-4342-93EA-5BFB58DF3E8E}"/>
              </a:ext>
            </a:extLst>
          </p:cNvPr>
          <p:cNvSpPr/>
          <p:nvPr/>
        </p:nvSpPr>
        <p:spPr>
          <a:xfrm>
            <a:off x="3138488" y="1930611"/>
            <a:ext cx="230188" cy="228600"/>
          </a:xfrm>
          <a:prstGeom prst="ellipse">
            <a:avLst/>
          </a:prstGeom>
          <a:solidFill>
            <a:srgbClr val="8B2890">
              <a:lumMod val="50000"/>
              <a:lumOff val="50000"/>
            </a:srgbClr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AA44B49-F0B7-4EBC-9E2E-E4122E196B1A}"/>
              </a:ext>
            </a:extLst>
          </p:cNvPr>
          <p:cNvSpPr/>
          <p:nvPr/>
        </p:nvSpPr>
        <p:spPr>
          <a:xfrm>
            <a:off x="3286126" y="1724236"/>
            <a:ext cx="230187" cy="228600"/>
          </a:xfrm>
          <a:prstGeom prst="ellipse">
            <a:avLst/>
          </a:prstGeom>
          <a:solidFill>
            <a:srgbClr val="8B2890">
              <a:lumMod val="50000"/>
              <a:lumOff val="50000"/>
            </a:srgbClr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DB2F4A-4E0A-4381-8983-9E39F2DC85BE}"/>
              </a:ext>
            </a:extLst>
          </p:cNvPr>
          <p:cNvSpPr/>
          <p:nvPr/>
        </p:nvSpPr>
        <p:spPr>
          <a:xfrm>
            <a:off x="2570163" y="1998873"/>
            <a:ext cx="230188" cy="228600"/>
          </a:xfrm>
          <a:prstGeom prst="ellipse">
            <a:avLst/>
          </a:prstGeom>
          <a:solidFill>
            <a:srgbClr val="8B2890"/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E5758BF-E875-451F-84A2-06133A5EC1F3}"/>
              </a:ext>
            </a:extLst>
          </p:cNvPr>
          <p:cNvSpPr/>
          <p:nvPr/>
        </p:nvSpPr>
        <p:spPr>
          <a:xfrm>
            <a:off x="3162301" y="2271923"/>
            <a:ext cx="231775" cy="228600"/>
          </a:xfrm>
          <a:prstGeom prst="ellipse">
            <a:avLst/>
          </a:prstGeom>
          <a:solidFill>
            <a:srgbClr val="8B2890">
              <a:lumMod val="50000"/>
              <a:lumOff val="50000"/>
            </a:srgbClr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53D4F75-83FC-424D-9E5F-65859ECDA802}"/>
              </a:ext>
            </a:extLst>
          </p:cNvPr>
          <p:cNvSpPr/>
          <p:nvPr/>
        </p:nvSpPr>
        <p:spPr>
          <a:xfrm>
            <a:off x="3394076" y="2311611"/>
            <a:ext cx="230187" cy="228600"/>
          </a:xfrm>
          <a:prstGeom prst="ellipse">
            <a:avLst/>
          </a:prstGeom>
          <a:solidFill>
            <a:srgbClr val="8B2890"/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0139EA-73A9-4537-8C8F-A3B6B3F7B222}"/>
              </a:ext>
            </a:extLst>
          </p:cNvPr>
          <p:cNvSpPr/>
          <p:nvPr/>
        </p:nvSpPr>
        <p:spPr>
          <a:xfrm>
            <a:off x="2890838" y="2459248"/>
            <a:ext cx="230188" cy="228600"/>
          </a:xfrm>
          <a:prstGeom prst="ellipse">
            <a:avLst/>
          </a:prstGeom>
          <a:solidFill>
            <a:srgbClr val="8B2890"/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1756BFA-1BD7-49FF-8348-DBC256BAD713}"/>
              </a:ext>
            </a:extLst>
          </p:cNvPr>
          <p:cNvSpPr/>
          <p:nvPr/>
        </p:nvSpPr>
        <p:spPr>
          <a:xfrm>
            <a:off x="2660651" y="2927561"/>
            <a:ext cx="230187" cy="228600"/>
          </a:xfrm>
          <a:prstGeom prst="ellipse">
            <a:avLst/>
          </a:prstGeom>
          <a:solidFill>
            <a:srgbClr val="8B2890"/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88B8C1-C6DB-4263-B3F9-6347F1C6D10F}"/>
              </a:ext>
            </a:extLst>
          </p:cNvPr>
          <p:cNvSpPr/>
          <p:nvPr/>
        </p:nvSpPr>
        <p:spPr>
          <a:xfrm>
            <a:off x="2857501" y="3152986"/>
            <a:ext cx="231775" cy="228600"/>
          </a:xfrm>
          <a:prstGeom prst="ellipse">
            <a:avLst/>
          </a:prstGeom>
          <a:solidFill>
            <a:srgbClr val="8B2890"/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A30475B-7D19-4843-B4AF-CC2B87D181FE}"/>
              </a:ext>
            </a:extLst>
          </p:cNvPr>
          <p:cNvSpPr/>
          <p:nvPr/>
        </p:nvSpPr>
        <p:spPr>
          <a:xfrm>
            <a:off x="2816226" y="3289511"/>
            <a:ext cx="231775" cy="228600"/>
          </a:xfrm>
          <a:prstGeom prst="ellipse">
            <a:avLst/>
          </a:prstGeom>
          <a:solidFill>
            <a:srgbClr val="8B2890"/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4313C1E-AC34-4452-8EC3-FF0411DB080F}"/>
              </a:ext>
            </a:extLst>
          </p:cNvPr>
          <p:cNvSpPr/>
          <p:nvPr/>
        </p:nvSpPr>
        <p:spPr>
          <a:xfrm>
            <a:off x="2932113" y="3240298"/>
            <a:ext cx="230188" cy="228600"/>
          </a:xfrm>
          <a:prstGeom prst="ellipse">
            <a:avLst/>
          </a:prstGeom>
          <a:solidFill>
            <a:srgbClr val="8B2890"/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1E4C3CA-8B00-400F-AEE7-B54E0692A12F}"/>
              </a:ext>
            </a:extLst>
          </p:cNvPr>
          <p:cNvSpPr/>
          <p:nvPr/>
        </p:nvSpPr>
        <p:spPr>
          <a:xfrm>
            <a:off x="3146426" y="3495886"/>
            <a:ext cx="230187" cy="228600"/>
          </a:xfrm>
          <a:prstGeom prst="ellipse">
            <a:avLst/>
          </a:prstGeom>
          <a:solidFill>
            <a:srgbClr val="8B2890"/>
          </a:solidFill>
          <a:ln w="19050" cap="flat" cmpd="sng" algn="ctr">
            <a:solidFill>
              <a:srgbClr val="8B2890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D1FF9E7-78A2-4ED1-867F-5E1DDC5DE224}"/>
              </a:ext>
            </a:extLst>
          </p:cNvPr>
          <p:cNvSpPr/>
          <p:nvPr/>
        </p:nvSpPr>
        <p:spPr>
          <a:xfrm>
            <a:off x="4708526" y="1644861"/>
            <a:ext cx="231775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3A4B92A-BEC9-4301-96B0-63358B86A554}"/>
              </a:ext>
            </a:extLst>
          </p:cNvPr>
          <p:cNvSpPr/>
          <p:nvPr/>
        </p:nvSpPr>
        <p:spPr>
          <a:xfrm>
            <a:off x="4594226" y="1694073"/>
            <a:ext cx="230187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08C92EA-D503-4D05-A2FA-BB059715AC27}"/>
              </a:ext>
            </a:extLst>
          </p:cNvPr>
          <p:cNvSpPr/>
          <p:nvPr/>
        </p:nvSpPr>
        <p:spPr>
          <a:xfrm>
            <a:off x="4502151" y="1703598"/>
            <a:ext cx="231775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D61CDAE-CF61-4A72-B1D5-225D36BD2F2C}"/>
              </a:ext>
            </a:extLst>
          </p:cNvPr>
          <p:cNvSpPr/>
          <p:nvPr/>
        </p:nvSpPr>
        <p:spPr>
          <a:xfrm>
            <a:off x="4692651" y="1949661"/>
            <a:ext cx="230187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7C591C4-47F2-430F-820D-7147CBAFF5FF}"/>
              </a:ext>
            </a:extLst>
          </p:cNvPr>
          <p:cNvSpPr/>
          <p:nvPr/>
        </p:nvSpPr>
        <p:spPr>
          <a:xfrm>
            <a:off x="4775201" y="2205248"/>
            <a:ext cx="230187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C6D2F7E-81D9-4547-9B0F-9D1430025F5A}"/>
              </a:ext>
            </a:extLst>
          </p:cNvPr>
          <p:cNvSpPr/>
          <p:nvPr/>
        </p:nvSpPr>
        <p:spPr>
          <a:xfrm>
            <a:off x="4899026" y="2351298"/>
            <a:ext cx="230187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E19FE09-1171-4C49-98E3-BCEECC50F047}"/>
              </a:ext>
            </a:extLst>
          </p:cNvPr>
          <p:cNvSpPr/>
          <p:nvPr/>
        </p:nvSpPr>
        <p:spPr>
          <a:xfrm>
            <a:off x="4692651" y="2548148"/>
            <a:ext cx="230187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3FD3796-019A-4179-B454-CF9C86CF1135}"/>
              </a:ext>
            </a:extLst>
          </p:cNvPr>
          <p:cNvSpPr/>
          <p:nvPr/>
        </p:nvSpPr>
        <p:spPr>
          <a:xfrm>
            <a:off x="5121276" y="2646573"/>
            <a:ext cx="230187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CACA8F1-2965-414C-8EF4-D2A7E97C708A}"/>
              </a:ext>
            </a:extLst>
          </p:cNvPr>
          <p:cNvSpPr/>
          <p:nvPr/>
        </p:nvSpPr>
        <p:spPr>
          <a:xfrm>
            <a:off x="4899026" y="2057611"/>
            <a:ext cx="230187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5E76D24-7CFB-48DE-AA1E-D506EC7241D6}"/>
              </a:ext>
            </a:extLst>
          </p:cNvPr>
          <p:cNvSpPr/>
          <p:nvPr/>
        </p:nvSpPr>
        <p:spPr>
          <a:xfrm>
            <a:off x="4979988" y="1909973"/>
            <a:ext cx="231775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430E30E-0434-433A-AF18-9A9E2CCB852B}"/>
              </a:ext>
            </a:extLst>
          </p:cNvPr>
          <p:cNvSpPr/>
          <p:nvPr/>
        </p:nvSpPr>
        <p:spPr>
          <a:xfrm>
            <a:off x="5046663" y="1714711"/>
            <a:ext cx="230188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05C4D68-10C8-4868-9C4E-D90024B7282D}"/>
              </a:ext>
            </a:extLst>
          </p:cNvPr>
          <p:cNvSpPr/>
          <p:nvPr/>
        </p:nvSpPr>
        <p:spPr>
          <a:xfrm>
            <a:off x="5137151" y="1675023"/>
            <a:ext cx="230187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A0CBB04-D349-4741-BE41-97F57680BAA0}"/>
              </a:ext>
            </a:extLst>
          </p:cNvPr>
          <p:cNvSpPr/>
          <p:nvPr/>
        </p:nvSpPr>
        <p:spPr>
          <a:xfrm>
            <a:off x="5227638" y="1675023"/>
            <a:ext cx="230188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6F07292-8F49-4E60-8AA5-0AECD9FC92AB}"/>
              </a:ext>
            </a:extLst>
          </p:cNvPr>
          <p:cNvSpPr/>
          <p:nvPr/>
        </p:nvSpPr>
        <p:spPr>
          <a:xfrm>
            <a:off x="5367338" y="1595648"/>
            <a:ext cx="231775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4963F06-C56E-4C84-A017-9C20CC8AE26C}"/>
              </a:ext>
            </a:extLst>
          </p:cNvPr>
          <p:cNvSpPr/>
          <p:nvPr/>
        </p:nvSpPr>
        <p:spPr>
          <a:xfrm>
            <a:off x="5416551" y="1792498"/>
            <a:ext cx="231775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9A7CC01-B1D5-4C14-B8D2-30A76687DBAD}"/>
              </a:ext>
            </a:extLst>
          </p:cNvPr>
          <p:cNvSpPr/>
          <p:nvPr/>
        </p:nvSpPr>
        <p:spPr>
          <a:xfrm>
            <a:off x="5253038" y="1870286"/>
            <a:ext cx="230188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CFFC466-73FE-4B2A-B05B-51262C1D9185}"/>
              </a:ext>
            </a:extLst>
          </p:cNvPr>
          <p:cNvSpPr/>
          <p:nvPr/>
        </p:nvSpPr>
        <p:spPr>
          <a:xfrm>
            <a:off x="5178426" y="2097298"/>
            <a:ext cx="230187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644AD0C-F39A-483F-B3B6-4D41355D0C02}"/>
              </a:ext>
            </a:extLst>
          </p:cNvPr>
          <p:cNvSpPr/>
          <p:nvPr/>
        </p:nvSpPr>
        <p:spPr>
          <a:xfrm>
            <a:off x="5408613" y="2057611"/>
            <a:ext cx="231775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230A0CF-CF27-4313-8954-9A768A9F7375}"/>
              </a:ext>
            </a:extLst>
          </p:cNvPr>
          <p:cNvSpPr/>
          <p:nvPr/>
        </p:nvSpPr>
        <p:spPr>
          <a:xfrm>
            <a:off x="5367338" y="2233823"/>
            <a:ext cx="231775" cy="228600"/>
          </a:xfrm>
          <a:prstGeom prst="ellipse">
            <a:avLst/>
          </a:prstGeom>
          <a:solidFill>
            <a:srgbClr val="FDE955"/>
          </a:solidFill>
          <a:ln w="19050" cap="flat" cmpd="sng" algn="ctr">
            <a:solidFill>
              <a:srgbClr val="FDE955">
                <a:lumMod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5D3E0A0-16B1-405D-B73F-697D7762814C}"/>
              </a:ext>
            </a:extLst>
          </p:cNvPr>
          <p:cNvSpPr/>
          <p:nvPr/>
        </p:nvSpPr>
        <p:spPr>
          <a:xfrm>
            <a:off x="9345613" y="1752811"/>
            <a:ext cx="230188" cy="228600"/>
          </a:xfrm>
          <a:prstGeom prst="ellipse">
            <a:avLst/>
          </a:prstGeom>
          <a:solidFill>
            <a:srgbClr val="A5A5A5"/>
          </a:solidFill>
          <a:ln w="1905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6D2A58E-15CC-4BD3-92E9-FDB77CFE938C}"/>
              </a:ext>
            </a:extLst>
          </p:cNvPr>
          <p:cNvSpPr/>
          <p:nvPr/>
        </p:nvSpPr>
        <p:spPr>
          <a:xfrm>
            <a:off x="9271001" y="2057611"/>
            <a:ext cx="231775" cy="228600"/>
          </a:xfrm>
          <a:prstGeom prst="ellipse">
            <a:avLst/>
          </a:prstGeom>
          <a:solidFill>
            <a:srgbClr val="A5A5A5"/>
          </a:solidFill>
          <a:ln w="1905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0257DE3-A8A7-4D71-AA9C-56C84A673069}"/>
              </a:ext>
            </a:extLst>
          </p:cNvPr>
          <p:cNvSpPr/>
          <p:nvPr/>
        </p:nvSpPr>
        <p:spPr>
          <a:xfrm>
            <a:off x="8966201" y="2008398"/>
            <a:ext cx="231775" cy="228600"/>
          </a:xfrm>
          <a:prstGeom prst="ellipse">
            <a:avLst/>
          </a:prstGeom>
          <a:solidFill>
            <a:srgbClr val="A5A5A5"/>
          </a:solidFill>
          <a:ln w="1905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73E65BA-4BB5-4B46-91BB-BF1AB327E9A9}"/>
              </a:ext>
            </a:extLst>
          </p:cNvPr>
          <p:cNvSpPr/>
          <p:nvPr/>
        </p:nvSpPr>
        <p:spPr>
          <a:xfrm>
            <a:off x="8975726" y="2205248"/>
            <a:ext cx="230187" cy="228600"/>
          </a:xfrm>
          <a:prstGeom prst="ellipse">
            <a:avLst/>
          </a:prstGeom>
          <a:solidFill>
            <a:srgbClr val="A5A5A5"/>
          </a:solidFill>
          <a:ln w="1905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F27D994-24E3-4ED7-9F1C-FCCEAF5CCD2E}"/>
              </a:ext>
            </a:extLst>
          </p:cNvPr>
          <p:cNvSpPr/>
          <p:nvPr/>
        </p:nvSpPr>
        <p:spPr>
          <a:xfrm>
            <a:off x="8901113" y="2781511"/>
            <a:ext cx="230188" cy="228600"/>
          </a:xfrm>
          <a:prstGeom prst="ellipse">
            <a:avLst/>
          </a:prstGeom>
          <a:solidFill>
            <a:srgbClr val="A5A5A5"/>
          </a:solidFill>
          <a:ln w="1905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F575ABA-3C12-40FB-BEA1-F293E847E97F}"/>
              </a:ext>
            </a:extLst>
          </p:cNvPr>
          <p:cNvSpPr/>
          <p:nvPr/>
        </p:nvSpPr>
        <p:spPr>
          <a:xfrm>
            <a:off x="9007476" y="3349836"/>
            <a:ext cx="231775" cy="228600"/>
          </a:xfrm>
          <a:prstGeom prst="ellipse">
            <a:avLst/>
          </a:prstGeom>
          <a:solidFill>
            <a:srgbClr val="A5A5A5"/>
          </a:solidFill>
          <a:ln w="1905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A738D5D-4189-4A42-A009-B4D95C528517}"/>
              </a:ext>
            </a:extLst>
          </p:cNvPr>
          <p:cNvSpPr/>
          <p:nvPr/>
        </p:nvSpPr>
        <p:spPr>
          <a:xfrm>
            <a:off x="8909051" y="3703848"/>
            <a:ext cx="230187" cy="228600"/>
          </a:xfrm>
          <a:prstGeom prst="ellipse">
            <a:avLst/>
          </a:prstGeom>
          <a:solidFill>
            <a:srgbClr val="A5A5A5"/>
          </a:solidFill>
          <a:ln w="19050" cap="flat" cmpd="sng" algn="ctr">
            <a:solidFill>
              <a:srgbClr val="A5A5A5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DD0C83D2-49A3-476C-B2D1-D15C3C390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297028"/>
            <a:ext cx="10860087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lnSpc>
                <a:spcPct val="90000"/>
              </a:lnSpc>
              <a:spcBef>
                <a:spcPts val="1200"/>
              </a:spcBef>
              <a:buClr>
                <a:srgbClr val="7F134C"/>
              </a:buClr>
              <a:buSzPct val="100000"/>
              <a:buFont typeface="System Font Regular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600"/>
              </a:spcBef>
              <a:buFont typeface="System Font Regular"/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COVID-19 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(</a:t>
            </a:r>
            <a:r>
              <a:rPr kumimoji="0" lang="en-US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coronavirus disease 2019</a:t>
            </a:r>
            <a:r>
              <a:rPr kumimoji="0" 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) - коронавирусная инфекция 2019 г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.; *мРНК - матричная рибонуклеиновая кислота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Evidence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recommendation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dose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COVID-19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vaccine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immunocompromised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https://www.cdc.gov/vaccines/acip/recs/grade/covid-19-immunocompromised-etr.html</a:t>
            </a:r>
            <a:r>
              <a:rPr kumimoji="0" lang="ru-RU" altLang="ru-RU" sz="5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дата доступа 02.11.2021 г.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3953D857-88A1-4BA6-9005-6F16368EF39A}"/>
              </a:ext>
            </a:extLst>
          </p:cNvPr>
          <p:cNvSpPr/>
          <p:nvPr/>
        </p:nvSpPr>
        <p:spPr>
          <a:xfrm>
            <a:off x="6902451" y="2263986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FBAA5EE-C06C-42E8-9A93-0333A249C396}"/>
              </a:ext>
            </a:extLst>
          </p:cNvPr>
          <p:cNvSpPr/>
          <p:nvPr/>
        </p:nvSpPr>
        <p:spPr>
          <a:xfrm>
            <a:off x="6819901" y="2978361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554DD1-91B5-45C6-9AAC-A7A8E6522F1E}"/>
              </a:ext>
            </a:extLst>
          </p:cNvPr>
          <p:cNvSpPr/>
          <p:nvPr/>
        </p:nvSpPr>
        <p:spPr>
          <a:xfrm>
            <a:off x="6530976" y="3105361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D9D7679-5CB3-4451-9AB7-FB2CCA8CF5D9}"/>
              </a:ext>
            </a:extLst>
          </p:cNvPr>
          <p:cNvSpPr/>
          <p:nvPr/>
        </p:nvSpPr>
        <p:spPr>
          <a:xfrm>
            <a:off x="6719888" y="3164098"/>
            <a:ext cx="231775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E6A7A03-3CE9-41DA-875A-05158DA33730}"/>
              </a:ext>
            </a:extLst>
          </p:cNvPr>
          <p:cNvSpPr/>
          <p:nvPr/>
        </p:nvSpPr>
        <p:spPr>
          <a:xfrm>
            <a:off x="6629401" y="3341898"/>
            <a:ext cx="231775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9AA6C50-DF75-426C-B7F0-40112B08ACB8}"/>
              </a:ext>
            </a:extLst>
          </p:cNvPr>
          <p:cNvSpPr/>
          <p:nvPr/>
        </p:nvSpPr>
        <p:spPr>
          <a:xfrm>
            <a:off x="6786563" y="3302211"/>
            <a:ext cx="230188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DCCEA61D-6A19-4469-AA6B-023C6C01FF01}"/>
              </a:ext>
            </a:extLst>
          </p:cNvPr>
          <p:cNvSpPr/>
          <p:nvPr/>
        </p:nvSpPr>
        <p:spPr>
          <a:xfrm>
            <a:off x="7042151" y="3379998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93C1E7C-6E0A-4E79-BC94-546E75A145E1}"/>
              </a:ext>
            </a:extLst>
          </p:cNvPr>
          <p:cNvSpPr/>
          <p:nvPr/>
        </p:nvSpPr>
        <p:spPr>
          <a:xfrm>
            <a:off x="7313613" y="3400636"/>
            <a:ext cx="230188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EFA779E-348B-418F-9459-84298313284D}"/>
              </a:ext>
            </a:extLst>
          </p:cNvPr>
          <p:cNvSpPr/>
          <p:nvPr/>
        </p:nvSpPr>
        <p:spPr>
          <a:xfrm>
            <a:off x="7396163" y="3819736"/>
            <a:ext cx="230188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E77D1DB1-774B-4183-9F5F-944A198726DA}"/>
              </a:ext>
            </a:extLst>
          </p:cNvPr>
          <p:cNvSpPr/>
          <p:nvPr/>
        </p:nvSpPr>
        <p:spPr>
          <a:xfrm>
            <a:off x="7248526" y="3760998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3725094E-3637-49AB-B398-1BDB9F840F2D}"/>
              </a:ext>
            </a:extLst>
          </p:cNvPr>
          <p:cNvSpPr/>
          <p:nvPr/>
        </p:nvSpPr>
        <p:spPr>
          <a:xfrm>
            <a:off x="6943726" y="3751473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C0970095-B0A0-41CC-84F1-160FB42B36F7}"/>
              </a:ext>
            </a:extLst>
          </p:cNvPr>
          <p:cNvSpPr/>
          <p:nvPr/>
        </p:nvSpPr>
        <p:spPr>
          <a:xfrm>
            <a:off x="6861176" y="3859423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4CB3CC38-66D9-4379-B70F-050DAF1441AF}"/>
              </a:ext>
            </a:extLst>
          </p:cNvPr>
          <p:cNvSpPr/>
          <p:nvPr/>
        </p:nvSpPr>
        <p:spPr>
          <a:xfrm>
            <a:off x="6704013" y="3741948"/>
            <a:ext cx="230188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F4B817B-4C04-4D94-B31C-605968EB660B}"/>
              </a:ext>
            </a:extLst>
          </p:cNvPr>
          <p:cNvSpPr/>
          <p:nvPr/>
        </p:nvSpPr>
        <p:spPr>
          <a:xfrm>
            <a:off x="7272338" y="4084848"/>
            <a:ext cx="230188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C317D10-A7E1-4159-985F-CDC512D9170B}"/>
              </a:ext>
            </a:extLst>
          </p:cNvPr>
          <p:cNvSpPr/>
          <p:nvPr/>
        </p:nvSpPr>
        <p:spPr>
          <a:xfrm>
            <a:off x="7264401" y="4457911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10ABDA4-AFC5-405E-AB30-0C85995DEF28}"/>
              </a:ext>
            </a:extLst>
          </p:cNvPr>
          <p:cNvSpPr/>
          <p:nvPr/>
        </p:nvSpPr>
        <p:spPr>
          <a:xfrm>
            <a:off x="6711951" y="4192798"/>
            <a:ext cx="231775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4B1675A-6D48-4A01-BA37-186CE3D0A3F9}"/>
              </a:ext>
            </a:extLst>
          </p:cNvPr>
          <p:cNvSpPr/>
          <p:nvPr/>
        </p:nvSpPr>
        <p:spPr>
          <a:xfrm>
            <a:off x="6489701" y="4310273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F272CE5A-3019-450F-8538-22E3905FFBB2}"/>
              </a:ext>
            </a:extLst>
          </p:cNvPr>
          <p:cNvSpPr/>
          <p:nvPr/>
        </p:nvSpPr>
        <p:spPr>
          <a:xfrm>
            <a:off x="6481763" y="4476961"/>
            <a:ext cx="230188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3C382F2-10DC-42DC-944A-36D451FF6C1E}"/>
              </a:ext>
            </a:extLst>
          </p:cNvPr>
          <p:cNvSpPr/>
          <p:nvPr/>
        </p:nvSpPr>
        <p:spPr>
          <a:xfrm>
            <a:off x="6729413" y="4467436"/>
            <a:ext cx="230188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A8F0189-044A-4C71-89FE-9BED677541CA}"/>
              </a:ext>
            </a:extLst>
          </p:cNvPr>
          <p:cNvSpPr/>
          <p:nvPr/>
        </p:nvSpPr>
        <p:spPr>
          <a:xfrm>
            <a:off x="7156451" y="4751598"/>
            <a:ext cx="231775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80B66816-FC0C-4DD9-BEE1-1AA8DFC51926}"/>
              </a:ext>
            </a:extLst>
          </p:cNvPr>
          <p:cNvSpPr/>
          <p:nvPr/>
        </p:nvSpPr>
        <p:spPr>
          <a:xfrm>
            <a:off x="7091363" y="4899236"/>
            <a:ext cx="230188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447C5DF-0E8D-4BE6-935D-AE550E2821DE}"/>
              </a:ext>
            </a:extLst>
          </p:cNvPr>
          <p:cNvSpPr/>
          <p:nvPr/>
        </p:nvSpPr>
        <p:spPr>
          <a:xfrm>
            <a:off x="7042151" y="4986548"/>
            <a:ext cx="230187" cy="228600"/>
          </a:xfrm>
          <a:prstGeom prst="ellipse">
            <a:avLst/>
          </a:pr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8" name="Freeform 90">
            <a:extLst>
              <a:ext uri="{FF2B5EF4-FFF2-40B4-BE49-F238E27FC236}">
                <a16:creationId xmlns:a16="http://schemas.microsoft.com/office/drawing/2014/main" id="{ABA3013A-85E4-4F10-8BAA-FE8A128069ED}"/>
              </a:ext>
            </a:extLst>
          </p:cNvPr>
          <p:cNvSpPr/>
          <p:nvPr/>
        </p:nvSpPr>
        <p:spPr>
          <a:xfrm>
            <a:off x="6696076" y="5069098"/>
            <a:ext cx="230187" cy="139700"/>
          </a:xfrm>
          <a:custGeom>
            <a:avLst/>
            <a:gdLst>
              <a:gd name="connsiteX0" fmla="*/ 115330 w 230660"/>
              <a:gd name="connsiteY0" fmla="*/ 0 h 140043"/>
              <a:gd name="connsiteX1" fmla="*/ 230660 w 230660"/>
              <a:gd name="connsiteY1" fmla="*/ 115330 h 140043"/>
              <a:gd name="connsiteX2" fmla="*/ 225671 w 230660"/>
              <a:gd name="connsiteY2" fmla="*/ 140043 h 140043"/>
              <a:gd name="connsiteX3" fmla="*/ 4990 w 230660"/>
              <a:gd name="connsiteY3" fmla="*/ 140043 h 140043"/>
              <a:gd name="connsiteX4" fmla="*/ 0 w 230660"/>
              <a:gd name="connsiteY4" fmla="*/ 115330 h 140043"/>
              <a:gd name="connsiteX5" fmla="*/ 115330 w 230660"/>
              <a:gd name="connsiteY5" fmla="*/ 0 h 14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60" h="140043">
                <a:moveTo>
                  <a:pt x="115330" y="0"/>
                </a:moveTo>
                <a:cubicBezTo>
                  <a:pt x="179025" y="0"/>
                  <a:pt x="230660" y="51635"/>
                  <a:pt x="230660" y="115330"/>
                </a:cubicBezTo>
                <a:lnTo>
                  <a:pt x="225671" y="140043"/>
                </a:lnTo>
                <a:lnTo>
                  <a:pt x="4990" y="140043"/>
                </a:lnTo>
                <a:lnTo>
                  <a:pt x="0" y="115330"/>
                </a:lnTo>
                <a:cubicBezTo>
                  <a:pt x="0" y="51635"/>
                  <a:pt x="51635" y="0"/>
                  <a:pt x="115330" y="0"/>
                </a:cubicBezTo>
                <a:close/>
              </a:path>
            </a:pathLst>
          </a:cu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9" name="Freeform 91">
            <a:extLst>
              <a:ext uri="{FF2B5EF4-FFF2-40B4-BE49-F238E27FC236}">
                <a16:creationId xmlns:a16="http://schemas.microsoft.com/office/drawing/2014/main" id="{145231DD-7843-4BDF-9757-28590AB22022}"/>
              </a:ext>
            </a:extLst>
          </p:cNvPr>
          <p:cNvSpPr/>
          <p:nvPr/>
        </p:nvSpPr>
        <p:spPr>
          <a:xfrm>
            <a:off x="7224713" y="5069098"/>
            <a:ext cx="230188" cy="139700"/>
          </a:xfrm>
          <a:custGeom>
            <a:avLst/>
            <a:gdLst>
              <a:gd name="connsiteX0" fmla="*/ 115330 w 230660"/>
              <a:gd name="connsiteY0" fmla="*/ 0 h 140043"/>
              <a:gd name="connsiteX1" fmla="*/ 230660 w 230660"/>
              <a:gd name="connsiteY1" fmla="*/ 115330 h 140043"/>
              <a:gd name="connsiteX2" fmla="*/ 225671 w 230660"/>
              <a:gd name="connsiteY2" fmla="*/ 140043 h 140043"/>
              <a:gd name="connsiteX3" fmla="*/ 4990 w 230660"/>
              <a:gd name="connsiteY3" fmla="*/ 140043 h 140043"/>
              <a:gd name="connsiteX4" fmla="*/ 0 w 230660"/>
              <a:gd name="connsiteY4" fmla="*/ 115330 h 140043"/>
              <a:gd name="connsiteX5" fmla="*/ 115330 w 230660"/>
              <a:gd name="connsiteY5" fmla="*/ 0 h 140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660" h="140043">
                <a:moveTo>
                  <a:pt x="115330" y="0"/>
                </a:moveTo>
                <a:cubicBezTo>
                  <a:pt x="179025" y="0"/>
                  <a:pt x="230660" y="51635"/>
                  <a:pt x="230660" y="115330"/>
                </a:cubicBezTo>
                <a:lnTo>
                  <a:pt x="225671" y="140043"/>
                </a:lnTo>
                <a:lnTo>
                  <a:pt x="4990" y="140043"/>
                </a:lnTo>
                <a:lnTo>
                  <a:pt x="0" y="115330"/>
                </a:lnTo>
                <a:cubicBezTo>
                  <a:pt x="0" y="51635"/>
                  <a:pt x="51635" y="0"/>
                  <a:pt x="115330" y="0"/>
                </a:cubicBezTo>
                <a:close/>
              </a:path>
            </a:pathLst>
          </a:custGeom>
          <a:solidFill>
            <a:srgbClr val="49BFAA"/>
          </a:solidFill>
          <a:ln w="19050" cap="flat" cmpd="sng" algn="ctr">
            <a:solidFill>
              <a:srgbClr val="49BFAA">
                <a:lumMod val="75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0" name="Freeform 73">
            <a:extLst>
              <a:ext uri="{FF2B5EF4-FFF2-40B4-BE49-F238E27FC236}">
                <a16:creationId xmlns:a16="http://schemas.microsoft.com/office/drawing/2014/main" id="{8A43B7F6-A08D-4738-8571-C8A1A77FD318}"/>
              </a:ext>
            </a:extLst>
          </p:cNvPr>
          <p:cNvSpPr/>
          <p:nvPr/>
        </p:nvSpPr>
        <p:spPr>
          <a:xfrm>
            <a:off x="2128838" y="1598823"/>
            <a:ext cx="8288338" cy="3611563"/>
          </a:xfrm>
          <a:custGeom>
            <a:avLst/>
            <a:gdLst>
              <a:gd name="connsiteX0" fmla="*/ 0 w 10930407"/>
              <a:gd name="connsiteY0" fmla="*/ 0 h 3677990"/>
              <a:gd name="connsiteX1" fmla="*/ 0 w 10930407"/>
              <a:gd name="connsiteY1" fmla="*/ 3677990 h 3677990"/>
              <a:gd name="connsiteX2" fmla="*/ 10930407 w 10930407"/>
              <a:gd name="connsiteY2" fmla="*/ 3677990 h 367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30407" h="3677990">
                <a:moveTo>
                  <a:pt x="0" y="0"/>
                </a:moveTo>
                <a:lnTo>
                  <a:pt x="0" y="3677990"/>
                </a:lnTo>
                <a:lnTo>
                  <a:pt x="10930407" y="3677990"/>
                </a:lnTo>
              </a:path>
            </a:pathLst>
          </a:custGeom>
          <a:noFill/>
          <a:ln w="25400" cap="flat">
            <a:solidFill>
              <a:srgbClr val="DF15B4"/>
            </a:solidFill>
            <a:prstDash val="solid"/>
            <a:miter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71" name="TextBox 92">
            <a:extLst>
              <a:ext uri="{FF2B5EF4-FFF2-40B4-BE49-F238E27FC236}">
                <a16:creationId xmlns:a16="http://schemas.microsoft.com/office/drawing/2014/main" id="{F1C44BE6-6C2D-4BA6-B615-1532C81CC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6988" y="1706811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>
                <a:solidFill>
                  <a:prstClr val="black"/>
                </a:solidFill>
                <a:cs typeface="Arial" panose="020B0604020202020204" pitchFamily="34" charset="0"/>
              </a:rPr>
              <a:t>100</a:t>
            </a:r>
          </a:p>
        </p:txBody>
      </p:sp>
      <p:sp>
        <p:nvSpPr>
          <p:cNvPr id="72" name="TextBox 93">
            <a:extLst>
              <a:ext uri="{FF2B5EF4-FFF2-40B4-BE49-F238E27FC236}">
                <a16:creationId xmlns:a16="http://schemas.microsoft.com/office/drawing/2014/main" id="{EADC26D3-507A-4719-AA3C-234BD628B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6" y="2192548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  <a:cs typeface="Arial" panose="020B0604020202020204" pitchFamily="34" charset="0"/>
              </a:rPr>
              <a:t>80</a:t>
            </a:r>
          </a:p>
        </p:txBody>
      </p:sp>
      <p:sp>
        <p:nvSpPr>
          <p:cNvPr id="73" name="TextBox 94">
            <a:extLst>
              <a:ext uri="{FF2B5EF4-FFF2-40B4-BE49-F238E27FC236}">
                <a16:creationId xmlns:a16="http://schemas.microsoft.com/office/drawing/2014/main" id="{B43F41F3-1889-4DEF-A360-01BCB7BE9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6" y="2894223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  <a:cs typeface="Arial" panose="020B0604020202020204" pitchFamily="34" charset="0"/>
              </a:rPr>
              <a:t>60</a:t>
            </a:r>
          </a:p>
        </p:txBody>
      </p:sp>
      <p:sp>
        <p:nvSpPr>
          <p:cNvPr id="74" name="TextBox 95">
            <a:extLst>
              <a:ext uri="{FF2B5EF4-FFF2-40B4-BE49-F238E27FC236}">
                <a16:creationId xmlns:a16="http://schemas.microsoft.com/office/drawing/2014/main" id="{7F5C9704-ECA7-474E-B724-A9860EE06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6" y="3595898"/>
            <a:ext cx="812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75" name="TextBox 96">
            <a:extLst>
              <a:ext uri="{FF2B5EF4-FFF2-40B4-BE49-F238E27FC236}">
                <a16:creationId xmlns:a16="http://schemas.microsoft.com/office/drawing/2014/main" id="{1C2401E9-E933-42F5-8714-3DDF73B88A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6" y="4297573"/>
            <a:ext cx="8128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76" name="TextBox 97">
            <a:extLst>
              <a:ext uri="{FF2B5EF4-FFF2-40B4-BE49-F238E27FC236}">
                <a16:creationId xmlns:a16="http://schemas.microsoft.com/office/drawing/2014/main" id="{8A4B910D-A3E3-4D21-829F-3DFF3CF82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3176" y="5000836"/>
            <a:ext cx="8128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>
                <a:solidFill>
                  <a:prstClr val="black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E61407D-E4E8-4AB2-9C2B-7817D24D2F40}"/>
              </a:ext>
            </a:extLst>
          </p:cNvPr>
          <p:cNvSpPr txBox="1"/>
          <p:nvPr/>
        </p:nvSpPr>
        <p:spPr>
          <a:xfrm>
            <a:off x="10309226" y="1759161"/>
            <a:ext cx="1722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Здоровые добровольцы:</a:t>
            </a:r>
          </a:p>
          <a:p>
            <a:pPr>
              <a:defRPr/>
            </a:pPr>
            <a:r>
              <a:rPr lang="ru" sz="16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95–100 %</a:t>
            </a:r>
          </a:p>
        </p:txBody>
      </p:sp>
      <p:sp>
        <p:nvSpPr>
          <p:cNvPr id="78" name="TextBox 102">
            <a:extLst>
              <a:ext uri="{FF2B5EF4-FFF2-40B4-BE49-F238E27FC236}">
                <a16:creationId xmlns:a16="http://schemas.microsoft.com/office/drawing/2014/main" id="{39B6876D-AD21-464E-9A8B-3497620938D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583406" y="2962602"/>
            <a:ext cx="3540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Доля пациентов с </a:t>
            </a:r>
            <a:br>
              <a:rPr lang="en-US" altLang="en-US" sz="1400" b="1" dirty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ru-RU" altLang="ru-RU" sz="1400" b="1" dirty="0">
                <a:solidFill>
                  <a:prstClr val="black"/>
                </a:solidFill>
                <a:cs typeface="Arial" panose="020B0604020202020204" pitchFamily="34" charset="0"/>
              </a:rPr>
              <a:t>образованием антител (%)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CA85C05C-80C9-4305-A4B6-8C9846268624}"/>
              </a:ext>
            </a:extLst>
          </p:cNvPr>
          <p:cNvSpPr txBox="1"/>
          <p:nvPr/>
        </p:nvSpPr>
        <p:spPr>
          <a:xfrm>
            <a:off x="2124076" y="5231658"/>
            <a:ext cx="205454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" sz="1400" b="1" dirty="0">
                <a:solidFill>
                  <a:srgbClr val="8B2890">
                    <a:lumMod val="75000"/>
                  </a:srgbClr>
                </a:solidFill>
                <a:cs typeface="Arial" panose="020B0604020202020204" pitchFamily="34" charset="0"/>
              </a:rPr>
              <a:t>Онкологическое заболевание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6BDF90-3383-4D8B-B669-71835C5B1E77}"/>
              </a:ext>
            </a:extLst>
          </p:cNvPr>
          <p:cNvSpPr txBox="1"/>
          <p:nvPr/>
        </p:nvSpPr>
        <p:spPr>
          <a:xfrm>
            <a:off x="4102101" y="5231658"/>
            <a:ext cx="1946275" cy="2862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" sz="1400" b="1">
                <a:solidFill>
                  <a:srgbClr val="FDE955">
                    <a:lumMod val="50000"/>
                  </a:srgbClr>
                </a:solidFill>
                <a:cs typeface="Arial" panose="020B0604020202020204" pitchFamily="34" charset="0"/>
              </a:rPr>
              <a:t>Гемодиализ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2371783-EB57-474F-8733-FD7436A899BC}"/>
              </a:ext>
            </a:extLst>
          </p:cNvPr>
          <p:cNvSpPr txBox="1"/>
          <p:nvPr/>
        </p:nvSpPr>
        <p:spPr>
          <a:xfrm>
            <a:off x="5967096" y="5231658"/>
            <a:ext cx="217392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" sz="1400" b="1" dirty="0">
                <a:solidFill>
                  <a:srgbClr val="49BFAA">
                    <a:lumMod val="50000"/>
                  </a:srgbClr>
                </a:solidFill>
                <a:cs typeface="Arial" panose="020B0604020202020204" pitchFamily="34" charset="0"/>
              </a:rPr>
              <a:t>Трансплантация органа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B64B0E9-C9B6-4359-840E-51E62502865F}"/>
              </a:ext>
            </a:extLst>
          </p:cNvPr>
          <p:cNvSpPr txBox="1"/>
          <p:nvPr/>
        </p:nvSpPr>
        <p:spPr>
          <a:xfrm>
            <a:off x="8059738" y="5231658"/>
            <a:ext cx="2773362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" sz="1400" b="1" spc="-30" dirty="0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rPr>
              <a:t>Иммуносупрессивная </a:t>
            </a:r>
          </a:p>
          <a:p>
            <a:pPr algn="ctr">
              <a:lnSpc>
                <a:spcPct val="90000"/>
              </a:lnSpc>
              <a:defRPr/>
            </a:pPr>
            <a:r>
              <a:rPr lang="ru" sz="1400" b="1" spc="-30" dirty="0">
                <a:solidFill>
                  <a:srgbClr val="A5A5A5">
                    <a:lumMod val="50000"/>
                  </a:srgbClr>
                </a:solidFill>
                <a:cs typeface="Arial" panose="020B0604020202020204" pitchFamily="34" charset="0"/>
              </a:rPr>
              <a:t>терапия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98B714DF-A309-46B4-9D68-BF040AE84587}"/>
              </a:ext>
            </a:extLst>
          </p:cNvPr>
          <p:cNvSpPr txBox="1"/>
          <p:nvPr/>
        </p:nvSpPr>
        <p:spPr>
          <a:xfrm>
            <a:off x="2143126" y="4738898"/>
            <a:ext cx="2490787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" sz="1200" dirty="0">
                <a:solidFill>
                  <a:prstClr val="black">
                    <a:lumMod val="75000"/>
                    <a:lumOff val="25000"/>
                  </a:prstClr>
                </a:solidFill>
                <a:cs typeface="Arial" panose="020B0604020202020204" pitchFamily="34" charset="0"/>
              </a:rPr>
              <a:t>Гемобластозы выделены более темным синим цветом</a:t>
            </a:r>
          </a:p>
        </p:txBody>
      </p:sp>
      <p:sp>
        <p:nvSpPr>
          <p:cNvPr id="84" name="TextBox 2">
            <a:extLst>
              <a:ext uri="{FF2B5EF4-FFF2-40B4-BE49-F238E27FC236}">
                <a16:creationId xmlns:a16="http://schemas.microsoft.com/office/drawing/2014/main" id="{0A4F5606-1B3D-45D6-B1ED-A86425A7B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62" y="5795352"/>
            <a:ext cx="10404752" cy="7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Исследования, в которых сравнивали иммунный ответ после введения первой и второй дозы, показали недостаточный ответ на 1-ю дозу</a:t>
            </a:r>
          </a:p>
          <a:p>
            <a:pPr marL="285750" marR="0" lvl="0" indent="-285750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Измерения титра антител и пороговые уровни в протоколах исследований варьировали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FA7DA4F-0448-4CB4-86A0-38D838765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400" y="4738898"/>
            <a:ext cx="27590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(N = 63 исследования) </a:t>
            </a:r>
          </a:p>
        </p:txBody>
      </p:sp>
    </p:spTree>
    <p:extLst>
      <p:ext uri="{BB962C8B-B14F-4D97-AF65-F5344CB8AC3E}">
        <p14:creationId xmlns:p14="http://schemas.microsoft.com/office/powerpoint/2010/main" val="3206629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371C-A571-4DA9-A2D8-D344677F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Из-за недостаточного ответа на вакцину лица со сниженной функцией иммунной системы остаются </a:t>
            </a:r>
            <a:br>
              <a:rPr lang="en-GB" sz="2400" dirty="0"/>
            </a:br>
            <a:r>
              <a:rPr lang="ru-RU" sz="2400" dirty="0"/>
              <a:t>в группе риска инфицирования SARS-CoV-21-4</a:t>
            </a:r>
            <a:endParaRPr lang="en-GB" sz="2400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D6E3E09D-E5AD-4BB6-BEDE-9F6890855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04366"/>
            <a:ext cx="1588" cy="1588"/>
          </a:xfrm>
          <a:prstGeom prst="rect">
            <a:avLst/>
          </a:prstGeom>
          <a:noFill/>
        </p:spPr>
      </p:pic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EC26BA2F-4ECB-4056-9D2F-A4D19807E380}"/>
              </a:ext>
            </a:extLst>
          </p:cNvPr>
          <p:cNvSpPr/>
          <p:nvPr/>
        </p:nvSpPr>
        <p:spPr>
          <a:xfrm>
            <a:off x="5356225" y="6244776"/>
            <a:ext cx="6297613" cy="579439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10D50620-E27A-4B63-A42C-8EACF7335B87}"/>
              </a:ext>
            </a:extLst>
          </p:cNvPr>
          <p:cNvSpPr/>
          <p:nvPr/>
        </p:nvSpPr>
        <p:spPr>
          <a:xfrm>
            <a:off x="7569200" y="2406203"/>
            <a:ext cx="4094163" cy="3795713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49F25AD-7296-402C-BBA7-34AF2022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44" y="5899487"/>
            <a:ext cx="4818063" cy="61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Включая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пациентов с трансплантацией почки, печени, сердца, легкого, поджелудочной железы и нескольких органов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Включая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микофенолата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мофетил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микофеноловую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кислоту или азатиоприн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Часть представленной информации основана на препринте статьи, которая еще не прошла рецензирование.</a:t>
            </a:r>
            <a:endParaRPr kumimoji="0" lang="en-GB" altLang="en-US" sz="5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IgG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- иммуноглобулин класса G; S1 - S1-домен шиповидного белка SARS-CoV-2;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SARS-CoV-2 (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severe acute respiratory syndrome coronavirus 2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- тяжелый острый респираторный синдром, вызванный штаммом коронавируса 2-го типа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мРНК - матричная рибонуклеиновая кислота.</a:t>
            </a:r>
            <a:endParaRPr kumimoji="0" lang="en-GB" alt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Rincon-Arevalo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Sci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Immunol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2021;6:eabj1031.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https://dx.doi.org/10.1126/sciimmunol.abj1031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дата доступа 24.09.2021 г.; 2.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Agha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Preprint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medRxiv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 3.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Haberman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2021;80:1339-1344; 4.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Spiera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2021;80:1357-1359; 5.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Boyarsky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BJ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JAMA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2021;325:2204-2206. </a:t>
            </a:r>
          </a:p>
        </p:txBody>
      </p:sp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63901EC5-3E2D-4163-A9FF-2FD344307974}"/>
              </a:ext>
            </a:extLst>
          </p:cNvPr>
          <p:cNvSpPr/>
          <p:nvPr/>
        </p:nvSpPr>
        <p:spPr>
          <a:xfrm>
            <a:off x="774700" y="1528316"/>
            <a:ext cx="4329113" cy="736600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Пациенты могут оставаться в группе риска по SARS-CoV-2, если они имеют или получают1-4: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E33FA637-FC9A-4328-AB84-4A8AAC3102C6}"/>
              </a:ext>
            </a:extLst>
          </p:cNvPr>
          <p:cNvSpPr/>
          <p:nvPr/>
        </p:nvSpPr>
        <p:spPr>
          <a:xfrm>
            <a:off x="1165225" y="2598291"/>
            <a:ext cx="3236913" cy="677862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Трансплантация органа</a:t>
            </a:r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B11120D7-ABA9-4F3F-B5E5-937723123A95}"/>
              </a:ext>
            </a:extLst>
          </p:cNvPr>
          <p:cNvSpPr/>
          <p:nvPr/>
        </p:nvSpPr>
        <p:spPr>
          <a:xfrm>
            <a:off x="1165225" y="3806378"/>
            <a:ext cx="3236913" cy="676275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Гемобластозы</a:t>
            </a: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C88FA48A-6894-4590-8F52-971DBBC4590A}"/>
              </a:ext>
            </a:extLst>
          </p:cNvPr>
          <p:cNvSpPr/>
          <p:nvPr/>
        </p:nvSpPr>
        <p:spPr>
          <a:xfrm>
            <a:off x="1165225" y="5014466"/>
            <a:ext cx="3236913" cy="676275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Иммуносупрессивная терапия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D3E735A-72C2-4F14-A584-9F08E8D6CE7A}"/>
              </a:ext>
            </a:extLst>
          </p:cNvPr>
          <p:cNvSpPr/>
          <p:nvPr/>
        </p:nvSpPr>
        <p:spPr>
          <a:xfrm rot="10800000">
            <a:off x="5710238" y="2131566"/>
            <a:ext cx="1166812" cy="306387"/>
          </a:xfrm>
          <a:prstGeom prst="triangle">
            <a:avLst/>
          </a:prstGeom>
          <a:solidFill>
            <a:srgbClr val="A5A5A5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430BA155-8819-43B7-AC9C-9D6C0306D711}"/>
              </a:ext>
            </a:extLst>
          </p:cNvPr>
          <p:cNvSpPr/>
          <p:nvPr/>
        </p:nvSpPr>
        <p:spPr>
          <a:xfrm>
            <a:off x="5356225" y="1525141"/>
            <a:ext cx="6307138" cy="739775"/>
          </a:xfrm>
          <a:prstGeom prst="roundRect">
            <a:avLst>
              <a:gd name="adj" fmla="val 1554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 проспективном когортном исследовании измеряли 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титр 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антител против SARS-CoV-2 у пациентов с трансплантацией органов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(N = 658), после введения двух доз мРНК-вакцины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35D5E6D-CC38-4DE4-864F-D93C0619F5D1}"/>
              </a:ext>
            </a:extLst>
          </p:cNvPr>
          <p:cNvSpPr/>
          <p:nvPr/>
        </p:nvSpPr>
        <p:spPr>
          <a:xfrm rot="5400000">
            <a:off x="6924675" y="2730053"/>
            <a:ext cx="773113" cy="271463"/>
          </a:xfrm>
          <a:prstGeom prst="triangle">
            <a:avLst/>
          </a:prstGeom>
          <a:solidFill>
            <a:srgbClr val="A5A5A5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10B5EDB2-BC27-4857-A324-AB06A6BE2531}"/>
              </a:ext>
            </a:extLst>
          </p:cNvPr>
          <p:cNvSpPr/>
          <p:nvPr/>
        </p:nvSpPr>
        <p:spPr>
          <a:xfrm>
            <a:off x="5345113" y="2426841"/>
            <a:ext cx="1897062" cy="3775075"/>
          </a:xfrm>
          <a:prstGeom prst="roundRect">
            <a:avLst>
              <a:gd name="adj" fmla="val 11506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46 %</a:t>
            </a:r>
            <a:r>
              <a:rPr kumimoji="0" lang="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пациентов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не имели антител после двух доз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(n = 301/658)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E0AA74FB-A342-4B9A-BD45-A88C99023A73}"/>
              </a:ext>
            </a:extLst>
          </p:cNvPr>
          <p:cNvCxnSpPr>
            <a:cxnSpLocks/>
            <a:stCxn id="8" idx="1"/>
            <a:endCxn id="9" idx="1"/>
          </p:cNvCxnSpPr>
          <p:nvPr/>
        </p:nvCxnSpPr>
        <p:spPr>
          <a:xfrm rot="10800000" flipH="1" flipV="1">
            <a:off x="774700" y="1896616"/>
            <a:ext cx="390525" cy="10414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807D07B-1609-48C4-B56F-C3398AAE5573}"/>
              </a:ext>
            </a:extLst>
          </p:cNvPr>
          <p:cNvCxnSpPr>
            <a:cxnSpLocks/>
            <a:stCxn id="8" idx="1"/>
            <a:endCxn id="10" idx="1"/>
          </p:cNvCxnSpPr>
          <p:nvPr/>
        </p:nvCxnSpPr>
        <p:spPr>
          <a:xfrm rot="10800000" flipH="1" flipV="1">
            <a:off x="774700" y="1896616"/>
            <a:ext cx="390525" cy="22479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147ACDB-8187-453E-8B1A-76BCA986B618}"/>
              </a:ext>
            </a:extLst>
          </p:cNvPr>
          <p:cNvCxnSpPr>
            <a:cxnSpLocks/>
            <a:stCxn id="8" idx="1"/>
            <a:endCxn id="11" idx="1"/>
          </p:cNvCxnSpPr>
          <p:nvPr/>
        </p:nvCxnSpPr>
        <p:spPr>
          <a:xfrm rot="10800000" flipH="1" flipV="1">
            <a:off x="774700" y="1896616"/>
            <a:ext cx="390525" cy="3455987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19" name="Rectangle: Rounded Corners 15">
            <a:extLst>
              <a:ext uri="{FF2B5EF4-FFF2-40B4-BE49-F238E27FC236}">
                <a16:creationId xmlns:a16="http://schemas.microsoft.com/office/drawing/2014/main" id="{71DBB9D1-0EAB-4B91-92A3-0337449100D1}"/>
              </a:ext>
            </a:extLst>
          </p:cNvPr>
          <p:cNvSpPr/>
          <p:nvPr/>
        </p:nvSpPr>
        <p:spPr>
          <a:xfrm>
            <a:off x="6399213" y="6310753"/>
            <a:ext cx="5156200" cy="438754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noFill/>
            <a:prstDash val="solid"/>
            <a:miter lim="800000"/>
          </a:ln>
          <a:effectLst/>
        </p:spPr>
        <p:txBody>
          <a:bodyPr lIns="10160" tIns="10160" rIns="10160" bIns="10160" spcCol="1270" anchor="ctr"/>
          <a:lstStyle/>
          <a:p>
            <a:pPr marL="0" marR="0" lvl="0" indent="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пациентов, получавших антиметаболиты, имели иммунный ответ с образованием антител после первой и второй дозы вакцины (n = 38/473)</a:t>
            </a:r>
            <a:r>
              <a:rPr kumimoji="0" lang="ru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5,b</a:t>
            </a:r>
          </a:p>
        </p:txBody>
      </p:sp>
      <p:sp>
        <p:nvSpPr>
          <p:cNvPr id="20" name="TextBox 117">
            <a:extLst>
              <a:ext uri="{FF2B5EF4-FFF2-40B4-BE49-F238E27FC236}">
                <a16:creationId xmlns:a16="http://schemas.microsoft.com/office/drawing/2014/main" id="{5E33BFC3-92D2-4C58-801B-171B9D7BF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75" y="6365428"/>
            <a:ext cx="8588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</a:rPr>
              <a:t>8%</a:t>
            </a:r>
          </a:p>
        </p:txBody>
      </p:sp>
      <p:grpSp>
        <p:nvGrpSpPr>
          <p:cNvPr id="21" name="Group 42">
            <a:extLst>
              <a:ext uri="{FF2B5EF4-FFF2-40B4-BE49-F238E27FC236}">
                <a16:creationId xmlns:a16="http://schemas.microsoft.com/office/drawing/2014/main" id="{B46DA82F-55C8-499B-9FAB-00C7985589AF}"/>
              </a:ext>
            </a:extLst>
          </p:cNvPr>
          <p:cNvGrpSpPr>
            <a:grpSpLocks/>
          </p:cNvGrpSpPr>
          <p:nvPr/>
        </p:nvGrpSpPr>
        <p:grpSpPr bwMode="auto">
          <a:xfrm>
            <a:off x="8366125" y="2869753"/>
            <a:ext cx="1260475" cy="1898650"/>
            <a:chOff x="8365531" y="2467139"/>
            <a:chExt cx="1261512" cy="1898717"/>
          </a:xfrm>
        </p:grpSpPr>
        <p:sp>
          <p:nvSpPr>
            <p:cNvPr id="22" name="Freeform 242">
              <a:extLst>
                <a:ext uri="{FF2B5EF4-FFF2-40B4-BE49-F238E27FC236}">
                  <a16:creationId xmlns:a16="http://schemas.microsoft.com/office/drawing/2014/main" id="{5C687FF2-9930-4C05-B8D0-1915D08CCC54}"/>
                </a:ext>
              </a:extLst>
            </p:cNvPr>
            <p:cNvSpPr/>
            <p:nvPr/>
          </p:nvSpPr>
          <p:spPr>
            <a:xfrm>
              <a:off x="8365531" y="2632245"/>
              <a:ext cx="1261512" cy="603271"/>
            </a:xfrm>
            <a:custGeom>
              <a:avLst/>
              <a:gdLst>
                <a:gd name="connsiteX0" fmla="*/ 0 w 1261512"/>
                <a:gd name="connsiteY0" fmla="*/ 603341 h 603340"/>
                <a:gd name="connsiteX1" fmla="*/ 1261512 w 1261512"/>
                <a:gd name="connsiteY1" fmla="*/ 0 h 603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603340">
                  <a:moveTo>
                    <a:pt x="0" y="603341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23" name="Freeform 243">
              <a:extLst>
                <a:ext uri="{FF2B5EF4-FFF2-40B4-BE49-F238E27FC236}">
                  <a16:creationId xmlns:a16="http://schemas.microsoft.com/office/drawing/2014/main" id="{41A14AA8-1ACE-4C9B-A906-99ECC8BB25FF}"/>
                </a:ext>
              </a:extLst>
            </p:cNvPr>
            <p:cNvSpPr/>
            <p:nvPr/>
          </p:nvSpPr>
          <p:spPr>
            <a:xfrm>
              <a:off x="8365531" y="2594143"/>
              <a:ext cx="1261512" cy="1227181"/>
            </a:xfrm>
            <a:custGeom>
              <a:avLst/>
              <a:gdLst>
                <a:gd name="connsiteX0" fmla="*/ 0 w 1261512"/>
                <a:gd name="connsiteY0" fmla="*/ 1226939 h 1226939"/>
                <a:gd name="connsiteX1" fmla="*/ 1261512 w 1261512"/>
                <a:gd name="connsiteY1" fmla="*/ 0 h 1226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226939">
                  <a:moveTo>
                    <a:pt x="0" y="1226939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24" name="Freeform 244">
              <a:extLst>
                <a:ext uri="{FF2B5EF4-FFF2-40B4-BE49-F238E27FC236}">
                  <a16:creationId xmlns:a16="http://schemas.microsoft.com/office/drawing/2014/main" id="{9AF4B250-FA7F-4AE8-883B-AFBC6A542E9A}"/>
                </a:ext>
              </a:extLst>
            </p:cNvPr>
            <p:cNvSpPr/>
            <p:nvPr/>
          </p:nvSpPr>
          <p:spPr>
            <a:xfrm>
              <a:off x="8365531" y="2710036"/>
              <a:ext cx="1261512" cy="941420"/>
            </a:xfrm>
            <a:custGeom>
              <a:avLst/>
              <a:gdLst>
                <a:gd name="connsiteX0" fmla="*/ 0 w 1261512"/>
                <a:gd name="connsiteY0" fmla="*/ 941283 h 941283"/>
                <a:gd name="connsiteX1" fmla="*/ 1261512 w 1261512"/>
                <a:gd name="connsiteY1" fmla="*/ 0 h 94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941283">
                  <a:moveTo>
                    <a:pt x="0" y="941283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25" name="Freeform 245">
              <a:extLst>
                <a:ext uri="{FF2B5EF4-FFF2-40B4-BE49-F238E27FC236}">
                  <a16:creationId xmlns:a16="http://schemas.microsoft.com/office/drawing/2014/main" id="{53D5FC44-382F-4E48-8FF2-FC17BBE371D0}"/>
                </a:ext>
              </a:extLst>
            </p:cNvPr>
            <p:cNvSpPr/>
            <p:nvPr/>
          </p:nvSpPr>
          <p:spPr>
            <a:xfrm>
              <a:off x="8365531" y="2606844"/>
              <a:ext cx="1261512" cy="1366886"/>
            </a:xfrm>
            <a:custGeom>
              <a:avLst/>
              <a:gdLst>
                <a:gd name="connsiteX0" fmla="*/ 0 w 1261512"/>
                <a:gd name="connsiteY0" fmla="*/ 1367098 h 1367098"/>
                <a:gd name="connsiteX1" fmla="*/ 1261512 w 1261512"/>
                <a:gd name="connsiteY1" fmla="*/ 0 h 1367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367098">
                  <a:moveTo>
                    <a:pt x="0" y="1367098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26" name="Freeform 246">
              <a:extLst>
                <a:ext uri="{FF2B5EF4-FFF2-40B4-BE49-F238E27FC236}">
                  <a16:creationId xmlns:a16="http://schemas.microsoft.com/office/drawing/2014/main" id="{FA847093-1682-4BD5-9F6B-A3729BCD7D6D}"/>
                </a:ext>
              </a:extLst>
            </p:cNvPr>
            <p:cNvSpPr/>
            <p:nvPr/>
          </p:nvSpPr>
          <p:spPr>
            <a:xfrm>
              <a:off x="8365531" y="2602082"/>
              <a:ext cx="1261512" cy="1211305"/>
            </a:xfrm>
            <a:custGeom>
              <a:avLst/>
              <a:gdLst>
                <a:gd name="connsiteX0" fmla="*/ 0 w 1261512"/>
                <a:gd name="connsiteY0" fmla="*/ 1211746 h 1211746"/>
                <a:gd name="connsiteX1" fmla="*/ 1261512 w 1261512"/>
                <a:gd name="connsiteY1" fmla="*/ 0 h 1211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211746">
                  <a:moveTo>
                    <a:pt x="0" y="1211746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27" name="Freeform 247">
              <a:extLst>
                <a:ext uri="{FF2B5EF4-FFF2-40B4-BE49-F238E27FC236}">
                  <a16:creationId xmlns:a16="http://schemas.microsoft.com/office/drawing/2014/main" id="{DBDCA145-7713-41C7-8210-1C30C2DBDF1F}"/>
                </a:ext>
              </a:extLst>
            </p:cNvPr>
            <p:cNvSpPr/>
            <p:nvPr/>
          </p:nvSpPr>
          <p:spPr>
            <a:xfrm>
              <a:off x="8365531" y="2678284"/>
              <a:ext cx="1261512" cy="1097001"/>
            </a:xfrm>
            <a:custGeom>
              <a:avLst/>
              <a:gdLst>
                <a:gd name="connsiteX0" fmla="*/ 0 w 1261512"/>
                <a:gd name="connsiteY0" fmla="*/ 1095951 h 1095950"/>
                <a:gd name="connsiteX1" fmla="*/ 1261512 w 1261512"/>
                <a:gd name="connsiteY1" fmla="*/ 0 h 1095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095950">
                  <a:moveTo>
                    <a:pt x="0" y="1095951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28" name="Freeform 248">
              <a:extLst>
                <a:ext uri="{FF2B5EF4-FFF2-40B4-BE49-F238E27FC236}">
                  <a16:creationId xmlns:a16="http://schemas.microsoft.com/office/drawing/2014/main" id="{6621D992-CC67-4037-A2F1-D6692F77720F}"/>
                </a:ext>
              </a:extLst>
            </p:cNvPr>
            <p:cNvSpPr/>
            <p:nvPr/>
          </p:nvSpPr>
          <p:spPr>
            <a:xfrm>
              <a:off x="8365531" y="2756074"/>
              <a:ext cx="1261512" cy="325449"/>
            </a:xfrm>
            <a:custGeom>
              <a:avLst/>
              <a:gdLst>
                <a:gd name="connsiteX0" fmla="*/ 0 w 1261512"/>
                <a:gd name="connsiteY0" fmla="*/ 325487 h 325486"/>
                <a:gd name="connsiteX1" fmla="*/ 1261512 w 1261512"/>
                <a:gd name="connsiteY1" fmla="*/ 0 h 325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325486">
                  <a:moveTo>
                    <a:pt x="0" y="325487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29" name="Freeform 249">
              <a:extLst>
                <a:ext uri="{FF2B5EF4-FFF2-40B4-BE49-F238E27FC236}">
                  <a16:creationId xmlns:a16="http://schemas.microsoft.com/office/drawing/2014/main" id="{35C676B0-E9A8-41E5-AD7B-7C8360553A95}"/>
                </a:ext>
              </a:extLst>
            </p:cNvPr>
            <p:cNvSpPr/>
            <p:nvPr/>
          </p:nvSpPr>
          <p:spPr>
            <a:xfrm>
              <a:off x="8365531" y="2698922"/>
              <a:ext cx="1261512" cy="1417688"/>
            </a:xfrm>
            <a:custGeom>
              <a:avLst/>
              <a:gdLst>
                <a:gd name="connsiteX0" fmla="*/ 0 w 1261512"/>
                <a:gd name="connsiteY0" fmla="*/ 1417605 h 1417604"/>
                <a:gd name="connsiteX1" fmla="*/ 1261512 w 1261512"/>
                <a:gd name="connsiteY1" fmla="*/ 0 h 1417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417604">
                  <a:moveTo>
                    <a:pt x="0" y="1417605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0" name="Freeform 250">
              <a:extLst>
                <a:ext uri="{FF2B5EF4-FFF2-40B4-BE49-F238E27FC236}">
                  <a16:creationId xmlns:a16="http://schemas.microsoft.com/office/drawing/2014/main" id="{8145AFD4-D4AD-495D-BCDD-0E81DD24BBA4}"/>
                </a:ext>
              </a:extLst>
            </p:cNvPr>
            <p:cNvSpPr/>
            <p:nvPr/>
          </p:nvSpPr>
          <p:spPr>
            <a:xfrm>
              <a:off x="8365531" y="2590968"/>
              <a:ext cx="1261512" cy="576283"/>
            </a:xfrm>
            <a:custGeom>
              <a:avLst/>
              <a:gdLst>
                <a:gd name="connsiteX0" fmla="*/ 0 w 1261512"/>
                <a:gd name="connsiteY0" fmla="*/ 575692 h 575692"/>
                <a:gd name="connsiteX1" fmla="*/ 1261512 w 1261512"/>
                <a:gd name="connsiteY1" fmla="*/ 0 h 575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575692">
                  <a:moveTo>
                    <a:pt x="0" y="575692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1" name="Freeform 251">
              <a:extLst>
                <a:ext uri="{FF2B5EF4-FFF2-40B4-BE49-F238E27FC236}">
                  <a16:creationId xmlns:a16="http://schemas.microsoft.com/office/drawing/2014/main" id="{12E7876D-3153-4CB1-BA02-F2AE9FFAEFD5}"/>
                </a:ext>
              </a:extLst>
            </p:cNvPr>
            <p:cNvSpPr/>
            <p:nvPr/>
          </p:nvSpPr>
          <p:spPr>
            <a:xfrm>
              <a:off x="8365531" y="2627483"/>
              <a:ext cx="1261512" cy="222258"/>
            </a:xfrm>
            <a:custGeom>
              <a:avLst/>
              <a:gdLst>
                <a:gd name="connsiteX0" fmla="*/ 0 w 1261512"/>
                <a:gd name="connsiteY0" fmla="*/ 222557 h 222557"/>
                <a:gd name="connsiteX1" fmla="*/ 1261512 w 1261512"/>
                <a:gd name="connsiteY1" fmla="*/ 0 h 222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222557">
                  <a:moveTo>
                    <a:pt x="0" y="222557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2" name="Freeform 252">
              <a:extLst>
                <a:ext uri="{FF2B5EF4-FFF2-40B4-BE49-F238E27FC236}">
                  <a16:creationId xmlns:a16="http://schemas.microsoft.com/office/drawing/2014/main" id="{C76BF7BD-F0BF-4F4F-959B-249A6CE1859F}"/>
                </a:ext>
              </a:extLst>
            </p:cNvPr>
            <p:cNvSpPr/>
            <p:nvPr/>
          </p:nvSpPr>
          <p:spPr>
            <a:xfrm>
              <a:off x="8365531" y="2594143"/>
              <a:ext cx="1261512" cy="1698685"/>
            </a:xfrm>
            <a:custGeom>
              <a:avLst/>
              <a:gdLst>
                <a:gd name="connsiteX0" fmla="*/ 0 w 1261512"/>
                <a:gd name="connsiteY0" fmla="*/ 1697375 h 1697375"/>
                <a:gd name="connsiteX1" fmla="*/ 1261512 w 1261512"/>
                <a:gd name="connsiteY1" fmla="*/ 0 h 1697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697375">
                  <a:moveTo>
                    <a:pt x="0" y="1697375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3" name="Freeform 253">
              <a:extLst>
                <a:ext uri="{FF2B5EF4-FFF2-40B4-BE49-F238E27FC236}">
                  <a16:creationId xmlns:a16="http://schemas.microsoft.com/office/drawing/2014/main" id="{E81F6B0A-5E21-4725-829E-6E517AA5BD01}"/>
                </a:ext>
              </a:extLst>
            </p:cNvPr>
            <p:cNvSpPr/>
            <p:nvPr/>
          </p:nvSpPr>
          <p:spPr>
            <a:xfrm>
              <a:off x="8365531" y="2752899"/>
              <a:ext cx="1261512" cy="984285"/>
            </a:xfrm>
            <a:custGeom>
              <a:avLst/>
              <a:gdLst>
                <a:gd name="connsiteX0" fmla="*/ 0 w 1261512"/>
                <a:gd name="connsiteY0" fmla="*/ 984262 h 984261"/>
                <a:gd name="connsiteX1" fmla="*/ 1261512 w 1261512"/>
                <a:gd name="connsiteY1" fmla="*/ 0 h 984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984261">
                  <a:moveTo>
                    <a:pt x="0" y="984262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4" name="Freeform 254">
              <a:extLst>
                <a:ext uri="{FF2B5EF4-FFF2-40B4-BE49-F238E27FC236}">
                  <a16:creationId xmlns:a16="http://schemas.microsoft.com/office/drawing/2014/main" id="{0250170F-48A5-412B-B822-5BC3D3558D4B}"/>
                </a:ext>
              </a:extLst>
            </p:cNvPr>
            <p:cNvSpPr/>
            <p:nvPr/>
          </p:nvSpPr>
          <p:spPr>
            <a:xfrm>
              <a:off x="8365531" y="2627483"/>
              <a:ext cx="1261512" cy="1182729"/>
            </a:xfrm>
            <a:custGeom>
              <a:avLst/>
              <a:gdLst>
                <a:gd name="connsiteX0" fmla="*/ 0 w 1261512"/>
                <a:gd name="connsiteY0" fmla="*/ 1183140 h 1183139"/>
                <a:gd name="connsiteX1" fmla="*/ 1261512 w 1261512"/>
                <a:gd name="connsiteY1" fmla="*/ 0 h 1183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183139">
                  <a:moveTo>
                    <a:pt x="0" y="1183140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5" name="Freeform 255">
              <a:extLst>
                <a:ext uri="{FF2B5EF4-FFF2-40B4-BE49-F238E27FC236}">
                  <a16:creationId xmlns:a16="http://schemas.microsoft.com/office/drawing/2014/main" id="{8B67B282-1F46-4929-BBD6-C9AE3AD6AE25}"/>
                </a:ext>
              </a:extLst>
            </p:cNvPr>
            <p:cNvSpPr/>
            <p:nvPr/>
          </p:nvSpPr>
          <p:spPr>
            <a:xfrm>
              <a:off x="8365531" y="2894192"/>
              <a:ext cx="1261512" cy="606446"/>
            </a:xfrm>
            <a:custGeom>
              <a:avLst/>
              <a:gdLst>
                <a:gd name="connsiteX0" fmla="*/ 0 w 1261512"/>
                <a:gd name="connsiteY0" fmla="*/ 606078 h 606078"/>
                <a:gd name="connsiteX1" fmla="*/ 1261512 w 1261512"/>
                <a:gd name="connsiteY1" fmla="*/ 0 h 6060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606078">
                  <a:moveTo>
                    <a:pt x="0" y="606078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6" name="Freeform 256">
              <a:extLst>
                <a:ext uri="{FF2B5EF4-FFF2-40B4-BE49-F238E27FC236}">
                  <a16:creationId xmlns:a16="http://schemas.microsoft.com/office/drawing/2014/main" id="{D28BC49C-3F6F-435D-A815-14B530024B20}"/>
                </a:ext>
              </a:extLst>
            </p:cNvPr>
            <p:cNvSpPr/>
            <p:nvPr/>
          </p:nvSpPr>
          <p:spPr>
            <a:xfrm>
              <a:off x="8365531" y="2467139"/>
              <a:ext cx="1261512" cy="352437"/>
            </a:xfrm>
            <a:custGeom>
              <a:avLst/>
              <a:gdLst>
                <a:gd name="connsiteX0" fmla="*/ 0 w 1261512"/>
                <a:gd name="connsiteY0" fmla="*/ 352588 h 352587"/>
                <a:gd name="connsiteX1" fmla="*/ 1261512 w 1261512"/>
                <a:gd name="connsiteY1" fmla="*/ 0 h 35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352587">
                  <a:moveTo>
                    <a:pt x="0" y="352588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7" name="Freeform 257">
              <a:extLst>
                <a:ext uri="{FF2B5EF4-FFF2-40B4-BE49-F238E27FC236}">
                  <a16:creationId xmlns:a16="http://schemas.microsoft.com/office/drawing/2014/main" id="{3A99DA14-13B5-440A-A087-743BC3FE1EA2}"/>
                </a:ext>
              </a:extLst>
            </p:cNvPr>
            <p:cNvSpPr/>
            <p:nvPr/>
          </p:nvSpPr>
          <p:spPr>
            <a:xfrm>
              <a:off x="8365531" y="2589381"/>
              <a:ext cx="1261512" cy="579457"/>
            </a:xfrm>
            <a:custGeom>
              <a:avLst/>
              <a:gdLst>
                <a:gd name="connsiteX0" fmla="*/ 0 w 1261512"/>
                <a:gd name="connsiteY0" fmla="*/ 579251 h 579251"/>
                <a:gd name="connsiteX1" fmla="*/ 1261512 w 1261512"/>
                <a:gd name="connsiteY1" fmla="*/ 0 h 579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579251">
                  <a:moveTo>
                    <a:pt x="0" y="579251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8" name="Freeform 258">
              <a:extLst>
                <a:ext uri="{FF2B5EF4-FFF2-40B4-BE49-F238E27FC236}">
                  <a16:creationId xmlns:a16="http://schemas.microsoft.com/office/drawing/2014/main" id="{32C379B4-A13D-4491-9947-64ED4C9F5FD5}"/>
                </a:ext>
              </a:extLst>
            </p:cNvPr>
            <p:cNvSpPr/>
            <p:nvPr/>
          </p:nvSpPr>
          <p:spPr>
            <a:xfrm>
              <a:off x="8365531" y="2641770"/>
              <a:ext cx="1261512" cy="50802"/>
            </a:xfrm>
            <a:custGeom>
              <a:avLst/>
              <a:gdLst>
                <a:gd name="connsiteX0" fmla="*/ 0 w 1261512"/>
                <a:gd name="connsiteY0" fmla="*/ 0 h 49959"/>
                <a:gd name="connsiteX1" fmla="*/ 1261512 w 1261512"/>
                <a:gd name="connsiteY1" fmla="*/ 49959 h 4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49959">
                  <a:moveTo>
                    <a:pt x="0" y="0"/>
                  </a:moveTo>
                  <a:lnTo>
                    <a:pt x="1261512" y="49959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39" name="Freeform 259">
              <a:extLst>
                <a:ext uri="{FF2B5EF4-FFF2-40B4-BE49-F238E27FC236}">
                  <a16:creationId xmlns:a16="http://schemas.microsoft.com/office/drawing/2014/main" id="{B7FB5595-B561-4C81-BF25-233F9C7042B6}"/>
                </a:ext>
              </a:extLst>
            </p:cNvPr>
            <p:cNvSpPr/>
            <p:nvPr/>
          </p:nvSpPr>
          <p:spPr>
            <a:xfrm>
              <a:off x="8365531" y="2519529"/>
              <a:ext cx="1261512" cy="101604"/>
            </a:xfrm>
            <a:custGeom>
              <a:avLst/>
              <a:gdLst>
                <a:gd name="connsiteX0" fmla="*/ 0 w 1261512"/>
                <a:gd name="connsiteY0" fmla="*/ 100602 h 100602"/>
                <a:gd name="connsiteX1" fmla="*/ 1261512 w 1261512"/>
                <a:gd name="connsiteY1" fmla="*/ 0 h 10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00602">
                  <a:moveTo>
                    <a:pt x="0" y="100602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40" name="Freeform 260">
              <a:extLst>
                <a:ext uri="{FF2B5EF4-FFF2-40B4-BE49-F238E27FC236}">
                  <a16:creationId xmlns:a16="http://schemas.microsoft.com/office/drawing/2014/main" id="{1A0E79B5-B19B-4279-841E-45794BD71FFE}"/>
                </a:ext>
              </a:extLst>
            </p:cNvPr>
            <p:cNvSpPr/>
            <p:nvPr/>
          </p:nvSpPr>
          <p:spPr>
            <a:xfrm>
              <a:off x="8365531" y="2629070"/>
              <a:ext cx="1261512" cy="1198605"/>
            </a:xfrm>
            <a:custGeom>
              <a:avLst/>
              <a:gdLst>
                <a:gd name="connsiteX0" fmla="*/ 0 w 1261512"/>
                <a:gd name="connsiteY0" fmla="*/ 1197922 h 1197921"/>
                <a:gd name="connsiteX1" fmla="*/ 1261512 w 1261512"/>
                <a:gd name="connsiteY1" fmla="*/ 0 h 1197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197921">
                  <a:moveTo>
                    <a:pt x="0" y="1197922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41" name="Freeform 261">
              <a:extLst>
                <a:ext uri="{FF2B5EF4-FFF2-40B4-BE49-F238E27FC236}">
                  <a16:creationId xmlns:a16="http://schemas.microsoft.com/office/drawing/2014/main" id="{CAA52FF2-371A-40DC-B6B9-6CDE1A807DF1}"/>
                </a:ext>
              </a:extLst>
            </p:cNvPr>
            <p:cNvSpPr/>
            <p:nvPr/>
          </p:nvSpPr>
          <p:spPr>
            <a:xfrm>
              <a:off x="8365531" y="2871966"/>
              <a:ext cx="1261512" cy="1493890"/>
            </a:xfrm>
            <a:custGeom>
              <a:avLst/>
              <a:gdLst>
                <a:gd name="connsiteX0" fmla="*/ 0 w 1261512"/>
                <a:gd name="connsiteY0" fmla="*/ 1494528 h 1494528"/>
                <a:gd name="connsiteX1" fmla="*/ 1261512 w 1261512"/>
                <a:gd name="connsiteY1" fmla="*/ 0 h 149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1512" h="1494528">
                  <a:moveTo>
                    <a:pt x="0" y="1494528"/>
                  </a:moveTo>
                  <a:lnTo>
                    <a:pt x="1261512" y="0"/>
                  </a:lnTo>
                </a:path>
              </a:pathLst>
            </a:custGeom>
            <a:ln w="10954" cap="flat">
              <a:solidFill>
                <a:srgbClr val="A5A5A5"/>
              </a:solidFill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D896D80-6FFF-4EBA-A486-BAA1D01002EE}"/>
              </a:ext>
            </a:extLst>
          </p:cNvPr>
          <p:cNvGrpSpPr/>
          <p:nvPr/>
        </p:nvGrpSpPr>
        <p:grpSpPr>
          <a:xfrm>
            <a:off x="9540531" y="2902493"/>
            <a:ext cx="171649" cy="3024369"/>
            <a:chOff x="9540531" y="2499715"/>
            <a:chExt cx="171649" cy="3024369"/>
          </a:xfrm>
          <a:solidFill>
            <a:srgbClr val="8B2890"/>
          </a:solidFill>
        </p:grpSpPr>
        <p:sp>
          <p:nvSpPr>
            <p:cNvPr id="43" name="Freeform 263">
              <a:extLst>
                <a:ext uri="{FF2B5EF4-FFF2-40B4-BE49-F238E27FC236}">
                  <a16:creationId xmlns:a16="http://schemas.microsoft.com/office/drawing/2014/main" id="{BD207630-9886-4D81-B965-2A9417C58227}"/>
                </a:ext>
              </a:extLst>
            </p:cNvPr>
            <p:cNvSpPr/>
            <p:nvPr/>
          </p:nvSpPr>
          <p:spPr>
            <a:xfrm>
              <a:off x="9540531" y="388926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44" name="Freeform 264">
              <a:extLst>
                <a:ext uri="{FF2B5EF4-FFF2-40B4-BE49-F238E27FC236}">
                  <a16:creationId xmlns:a16="http://schemas.microsoft.com/office/drawing/2014/main" id="{F111E83A-58B1-461E-8DD3-657D32D2C845}"/>
                </a:ext>
              </a:extLst>
            </p:cNvPr>
            <p:cNvSpPr/>
            <p:nvPr/>
          </p:nvSpPr>
          <p:spPr>
            <a:xfrm>
              <a:off x="9639560" y="506035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45" name="Freeform 265">
              <a:extLst>
                <a:ext uri="{FF2B5EF4-FFF2-40B4-BE49-F238E27FC236}">
                  <a16:creationId xmlns:a16="http://schemas.microsoft.com/office/drawing/2014/main" id="{9C9C8907-4769-465F-8B02-4C69C59B37C4}"/>
                </a:ext>
              </a:extLst>
            </p:cNvPr>
            <p:cNvSpPr/>
            <p:nvPr/>
          </p:nvSpPr>
          <p:spPr>
            <a:xfrm>
              <a:off x="9632958" y="533957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46" name="Freeform 266">
              <a:extLst>
                <a:ext uri="{FF2B5EF4-FFF2-40B4-BE49-F238E27FC236}">
                  <a16:creationId xmlns:a16="http://schemas.microsoft.com/office/drawing/2014/main" id="{A47A43FF-AD97-42AA-8C75-00507DE11A95}"/>
                </a:ext>
              </a:extLst>
            </p:cNvPr>
            <p:cNvSpPr/>
            <p:nvPr/>
          </p:nvSpPr>
          <p:spPr>
            <a:xfrm>
              <a:off x="9590045" y="546933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47" name="Freeform 267">
              <a:extLst>
                <a:ext uri="{FF2B5EF4-FFF2-40B4-BE49-F238E27FC236}">
                  <a16:creationId xmlns:a16="http://schemas.microsoft.com/office/drawing/2014/main" id="{5076D8B6-8686-4832-9333-911BF64E4219}"/>
                </a:ext>
              </a:extLst>
            </p:cNvPr>
            <p:cNvSpPr/>
            <p:nvPr/>
          </p:nvSpPr>
          <p:spPr>
            <a:xfrm>
              <a:off x="9555385" y="416684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48" name="Freeform 268">
              <a:extLst>
                <a:ext uri="{FF2B5EF4-FFF2-40B4-BE49-F238E27FC236}">
                  <a16:creationId xmlns:a16="http://schemas.microsoft.com/office/drawing/2014/main" id="{576E3A9A-CE31-4BA0-A83A-8DEC1DCB2B3A}"/>
                </a:ext>
              </a:extLst>
            </p:cNvPr>
            <p:cNvSpPr/>
            <p:nvPr/>
          </p:nvSpPr>
          <p:spPr>
            <a:xfrm>
              <a:off x="9624705" y="281712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49" name="Freeform 269">
              <a:extLst>
                <a:ext uri="{FF2B5EF4-FFF2-40B4-BE49-F238E27FC236}">
                  <a16:creationId xmlns:a16="http://schemas.microsoft.com/office/drawing/2014/main" id="{5194C9CD-0B88-4E93-B2FC-1BD779475978}"/>
                </a:ext>
              </a:extLst>
            </p:cNvPr>
            <p:cNvSpPr/>
            <p:nvPr/>
          </p:nvSpPr>
          <p:spPr>
            <a:xfrm>
              <a:off x="9594997" y="536585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0" name="Freeform 270">
              <a:extLst>
                <a:ext uri="{FF2B5EF4-FFF2-40B4-BE49-F238E27FC236}">
                  <a16:creationId xmlns:a16="http://schemas.microsoft.com/office/drawing/2014/main" id="{EB3708EF-CE52-45D1-B6E7-DCC32E52A543}"/>
                </a:ext>
              </a:extLst>
            </p:cNvPr>
            <p:cNvSpPr/>
            <p:nvPr/>
          </p:nvSpPr>
          <p:spPr>
            <a:xfrm>
              <a:off x="9547133" y="533136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1" name="Freeform 271">
              <a:extLst>
                <a:ext uri="{FF2B5EF4-FFF2-40B4-BE49-F238E27FC236}">
                  <a16:creationId xmlns:a16="http://schemas.microsoft.com/office/drawing/2014/main" id="{9B765531-5087-49BE-8D52-CB2E4B3F8CFE}"/>
                </a:ext>
              </a:extLst>
            </p:cNvPr>
            <p:cNvSpPr/>
            <p:nvPr/>
          </p:nvSpPr>
          <p:spPr>
            <a:xfrm>
              <a:off x="9555385" y="531822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2" name="Freeform 272">
              <a:extLst>
                <a:ext uri="{FF2B5EF4-FFF2-40B4-BE49-F238E27FC236}">
                  <a16:creationId xmlns:a16="http://schemas.microsoft.com/office/drawing/2014/main" id="{6A044E84-8EBD-4C96-8AA2-D1F98823C3DD}"/>
                </a:ext>
              </a:extLst>
            </p:cNvPr>
            <p:cNvSpPr/>
            <p:nvPr/>
          </p:nvSpPr>
          <p:spPr>
            <a:xfrm>
              <a:off x="9649462" y="540199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3" name="Freeform 273">
              <a:extLst>
                <a:ext uri="{FF2B5EF4-FFF2-40B4-BE49-F238E27FC236}">
                  <a16:creationId xmlns:a16="http://schemas.microsoft.com/office/drawing/2014/main" id="{AA059500-7D42-4FA6-AC51-EF0379A5E7E4}"/>
                </a:ext>
              </a:extLst>
            </p:cNvPr>
            <p:cNvSpPr/>
            <p:nvPr/>
          </p:nvSpPr>
          <p:spPr>
            <a:xfrm>
              <a:off x="9646161" y="344414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4" name="Freeform 274">
              <a:extLst>
                <a:ext uri="{FF2B5EF4-FFF2-40B4-BE49-F238E27FC236}">
                  <a16:creationId xmlns:a16="http://schemas.microsoft.com/office/drawing/2014/main" id="{019DCFC6-3786-496D-9968-764ACA7E543F}"/>
                </a:ext>
              </a:extLst>
            </p:cNvPr>
            <p:cNvSpPr/>
            <p:nvPr/>
          </p:nvSpPr>
          <p:spPr>
            <a:xfrm>
              <a:off x="9615903" y="478277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5" name="Freeform 275">
              <a:extLst>
                <a:ext uri="{FF2B5EF4-FFF2-40B4-BE49-F238E27FC236}">
                  <a16:creationId xmlns:a16="http://schemas.microsoft.com/office/drawing/2014/main" id="{3B1FA5DE-DEAF-4A17-B877-4596D7C1E18A}"/>
                </a:ext>
              </a:extLst>
            </p:cNvPr>
            <p:cNvSpPr/>
            <p:nvPr/>
          </p:nvSpPr>
          <p:spPr>
            <a:xfrm>
              <a:off x="9656064" y="524595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6" name="Freeform 276">
              <a:extLst>
                <a:ext uri="{FF2B5EF4-FFF2-40B4-BE49-F238E27FC236}">
                  <a16:creationId xmlns:a16="http://schemas.microsoft.com/office/drawing/2014/main" id="{FB6F7C6F-63F2-4975-B641-52241D60A999}"/>
                </a:ext>
              </a:extLst>
            </p:cNvPr>
            <p:cNvSpPr/>
            <p:nvPr/>
          </p:nvSpPr>
          <p:spPr>
            <a:xfrm>
              <a:off x="9619754" y="287912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7" name="Freeform 277">
              <a:extLst>
                <a:ext uri="{FF2B5EF4-FFF2-40B4-BE49-F238E27FC236}">
                  <a16:creationId xmlns:a16="http://schemas.microsoft.com/office/drawing/2014/main" id="{307EBDC9-4EF1-4ED0-9D23-66279626C3AE}"/>
                </a:ext>
              </a:extLst>
            </p:cNvPr>
            <p:cNvSpPr/>
            <p:nvPr/>
          </p:nvSpPr>
          <p:spPr>
            <a:xfrm>
              <a:off x="9603249" y="399602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8" name="Freeform 278">
              <a:extLst>
                <a:ext uri="{FF2B5EF4-FFF2-40B4-BE49-F238E27FC236}">
                  <a16:creationId xmlns:a16="http://schemas.microsoft.com/office/drawing/2014/main" id="{FA9AAFB9-C235-4A14-B39C-AEC9F25BA59A}"/>
                </a:ext>
              </a:extLst>
            </p:cNvPr>
            <p:cNvSpPr/>
            <p:nvPr/>
          </p:nvSpPr>
          <p:spPr>
            <a:xfrm>
              <a:off x="9586744" y="290376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59" name="Freeform 279">
              <a:extLst>
                <a:ext uri="{FF2B5EF4-FFF2-40B4-BE49-F238E27FC236}">
                  <a16:creationId xmlns:a16="http://schemas.microsoft.com/office/drawing/2014/main" id="{4FCD8193-6ED4-4BCF-A02D-DA3A1CF515CA}"/>
                </a:ext>
              </a:extLst>
            </p:cNvPr>
            <p:cNvSpPr/>
            <p:nvPr/>
          </p:nvSpPr>
          <p:spPr>
            <a:xfrm>
              <a:off x="9624705" y="539213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0" name="Freeform 280">
              <a:extLst>
                <a:ext uri="{FF2B5EF4-FFF2-40B4-BE49-F238E27FC236}">
                  <a16:creationId xmlns:a16="http://schemas.microsoft.com/office/drawing/2014/main" id="{79BE8B1B-4727-48DD-8C8F-1A1FD77FD512}"/>
                </a:ext>
              </a:extLst>
            </p:cNvPr>
            <p:cNvSpPr/>
            <p:nvPr/>
          </p:nvSpPr>
          <p:spPr>
            <a:xfrm>
              <a:off x="9580142" y="537242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1" name="Freeform 281">
              <a:extLst>
                <a:ext uri="{FF2B5EF4-FFF2-40B4-BE49-F238E27FC236}">
                  <a16:creationId xmlns:a16="http://schemas.microsoft.com/office/drawing/2014/main" id="{6E6ED593-0E22-4AF7-9002-FAF36A702D6A}"/>
                </a:ext>
              </a:extLst>
            </p:cNvPr>
            <p:cNvSpPr/>
            <p:nvPr/>
          </p:nvSpPr>
          <p:spPr>
            <a:xfrm>
              <a:off x="9557036" y="521803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2" name="Freeform 282">
              <a:extLst>
                <a:ext uri="{FF2B5EF4-FFF2-40B4-BE49-F238E27FC236}">
                  <a16:creationId xmlns:a16="http://schemas.microsoft.com/office/drawing/2014/main" id="{A2242AF5-8837-4CD8-942E-F0A9B53A6FC5}"/>
                </a:ext>
              </a:extLst>
            </p:cNvPr>
            <p:cNvSpPr/>
            <p:nvPr/>
          </p:nvSpPr>
          <p:spPr>
            <a:xfrm>
              <a:off x="9657165" y="349999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3" name="Freeform 283">
              <a:extLst>
                <a:ext uri="{FF2B5EF4-FFF2-40B4-BE49-F238E27FC236}">
                  <a16:creationId xmlns:a16="http://schemas.microsoft.com/office/drawing/2014/main" id="{9864D43F-04AB-4391-A0B0-D3990AB866EE}"/>
                </a:ext>
              </a:extLst>
            </p:cNvPr>
            <p:cNvSpPr/>
            <p:nvPr/>
          </p:nvSpPr>
          <p:spPr>
            <a:xfrm>
              <a:off x="9652763" y="265287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4" name="Freeform 284">
              <a:extLst>
                <a:ext uri="{FF2B5EF4-FFF2-40B4-BE49-F238E27FC236}">
                  <a16:creationId xmlns:a16="http://schemas.microsoft.com/office/drawing/2014/main" id="{286A356C-886B-430D-9A2A-2FB40E5DA861}"/>
                </a:ext>
              </a:extLst>
            </p:cNvPr>
            <p:cNvSpPr/>
            <p:nvPr/>
          </p:nvSpPr>
          <p:spPr>
            <a:xfrm>
              <a:off x="9540531" y="527059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5" name="Freeform 285">
              <a:extLst>
                <a:ext uri="{FF2B5EF4-FFF2-40B4-BE49-F238E27FC236}">
                  <a16:creationId xmlns:a16="http://schemas.microsoft.com/office/drawing/2014/main" id="{01BB317F-B6B1-4EC8-9A56-5CB3E2792A21}"/>
                </a:ext>
              </a:extLst>
            </p:cNvPr>
            <p:cNvSpPr/>
            <p:nvPr/>
          </p:nvSpPr>
          <p:spPr>
            <a:xfrm>
              <a:off x="9574641" y="503243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6" name="Freeform 286">
              <a:extLst>
                <a:ext uri="{FF2B5EF4-FFF2-40B4-BE49-F238E27FC236}">
                  <a16:creationId xmlns:a16="http://schemas.microsoft.com/office/drawing/2014/main" id="{1954CDCB-7648-4528-BA45-B155A7D6FF7F}"/>
                </a:ext>
              </a:extLst>
            </p:cNvPr>
            <p:cNvSpPr/>
            <p:nvPr/>
          </p:nvSpPr>
          <p:spPr>
            <a:xfrm>
              <a:off x="9545482" y="539542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7" name="Freeform 287">
              <a:extLst>
                <a:ext uri="{FF2B5EF4-FFF2-40B4-BE49-F238E27FC236}">
                  <a16:creationId xmlns:a16="http://schemas.microsoft.com/office/drawing/2014/main" id="{AA8A16D8-02F1-4058-898E-8873DBD71DEF}"/>
                </a:ext>
              </a:extLst>
            </p:cNvPr>
            <p:cNvSpPr/>
            <p:nvPr/>
          </p:nvSpPr>
          <p:spPr>
            <a:xfrm>
              <a:off x="9583443" y="542006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8" name="Freeform 288">
              <a:extLst>
                <a:ext uri="{FF2B5EF4-FFF2-40B4-BE49-F238E27FC236}">
                  <a16:creationId xmlns:a16="http://schemas.microsoft.com/office/drawing/2014/main" id="{EC198FDC-001E-4EF5-91EA-E883C9CA32EC}"/>
                </a:ext>
              </a:extLst>
            </p:cNvPr>
            <p:cNvSpPr/>
            <p:nvPr/>
          </p:nvSpPr>
          <p:spPr>
            <a:xfrm>
              <a:off x="9654414" y="381370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69" name="Freeform 289">
              <a:extLst>
                <a:ext uri="{FF2B5EF4-FFF2-40B4-BE49-F238E27FC236}">
                  <a16:creationId xmlns:a16="http://schemas.microsoft.com/office/drawing/2014/main" id="{02D48521-6D97-40EA-9260-19999932E121}"/>
                </a:ext>
              </a:extLst>
            </p:cNvPr>
            <p:cNvSpPr/>
            <p:nvPr/>
          </p:nvSpPr>
          <p:spPr>
            <a:xfrm>
              <a:off x="9647812" y="542827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0" name="Freeform 290">
              <a:extLst>
                <a:ext uri="{FF2B5EF4-FFF2-40B4-BE49-F238E27FC236}">
                  <a16:creationId xmlns:a16="http://schemas.microsoft.com/office/drawing/2014/main" id="{45536E60-A2E2-463F-8BBC-3E64427EE069}"/>
                </a:ext>
              </a:extLst>
            </p:cNvPr>
            <p:cNvSpPr/>
            <p:nvPr/>
          </p:nvSpPr>
          <p:spPr>
            <a:xfrm>
              <a:off x="9615903" y="404693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1" name="Freeform 291">
              <a:extLst>
                <a:ext uri="{FF2B5EF4-FFF2-40B4-BE49-F238E27FC236}">
                  <a16:creationId xmlns:a16="http://schemas.microsoft.com/office/drawing/2014/main" id="{7667E6EE-A2D2-4C6C-8093-F252B999302A}"/>
                </a:ext>
              </a:extLst>
            </p:cNvPr>
            <p:cNvSpPr/>
            <p:nvPr/>
          </p:nvSpPr>
          <p:spPr>
            <a:xfrm>
              <a:off x="9566939" y="342772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2" name="Freeform 292">
              <a:extLst>
                <a:ext uri="{FF2B5EF4-FFF2-40B4-BE49-F238E27FC236}">
                  <a16:creationId xmlns:a16="http://schemas.microsoft.com/office/drawing/2014/main" id="{52643B86-8CF2-42CF-A7AA-CCE52A97D72A}"/>
                </a:ext>
              </a:extLst>
            </p:cNvPr>
            <p:cNvSpPr/>
            <p:nvPr/>
          </p:nvSpPr>
          <p:spPr>
            <a:xfrm>
              <a:off x="9561987" y="336202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3" name="Freeform 293">
              <a:extLst>
                <a:ext uri="{FF2B5EF4-FFF2-40B4-BE49-F238E27FC236}">
                  <a16:creationId xmlns:a16="http://schemas.microsoft.com/office/drawing/2014/main" id="{AC882880-85F1-42E4-82CC-B08D1BC69DE4}"/>
                </a:ext>
              </a:extLst>
            </p:cNvPr>
            <p:cNvSpPr/>
            <p:nvPr/>
          </p:nvSpPr>
          <p:spPr>
            <a:xfrm>
              <a:off x="9624705" y="522460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4" name="Freeform 294">
              <a:extLst>
                <a:ext uri="{FF2B5EF4-FFF2-40B4-BE49-F238E27FC236}">
                  <a16:creationId xmlns:a16="http://schemas.microsoft.com/office/drawing/2014/main" id="{B12BA68D-EE99-4E04-AF1A-77BCD962B12C}"/>
                </a:ext>
              </a:extLst>
            </p:cNvPr>
            <p:cNvSpPr/>
            <p:nvPr/>
          </p:nvSpPr>
          <p:spPr>
            <a:xfrm>
              <a:off x="9631307" y="449205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5" name="Freeform 295">
              <a:extLst>
                <a:ext uri="{FF2B5EF4-FFF2-40B4-BE49-F238E27FC236}">
                  <a16:creationId xmlns:a16="http://schemas.microsoft.com/office/drawing/2014/main" id="{5B139DE2-FA2A-426E-9C22-7DBF16C339BD}"/>
                </a:ext>
              </a:extLst>
            </p:cNvPr>
            <p:cNvSpPr/>
            <p:nvPr/>
          </p:nvSpPr>
          <p:spPr>
            <a:xfrm>
              <a:off x="9641210" y="525745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6" name="Freeform 296">
              <a:extLst>
                <a:ext uri="{FF2B5EF4-FFF2-40B4-BE49-F238E27FC236}">
                  <a16:creationId xmlns:a16="http://schemas.microsoft.com/office/drawing/2014/main" id="{AAA08970-408D-4A90-A996-EA30D059B9B2}"/>
                </a:ext>
              </a:extLst>
            </p:cNvPr>
            <p:cNvSpPr/>
            <p:nvPr/>
          </p:nvSpPr>
          <p:spPr>
            <a:xfrm>
              <a:off x="9637909" y="543320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7" name="Freeform 297">
              <a:extLst>
                <a:ext uri="{FF2B5EF4-FFF2-40B4-BE49-F238E27FC236}">
                  <a16:creationId xmlns:a16="http://schemas.microsoft.com/office/drawing/2014/main" id="{BDF9CBD3-CBA6-4085-BE01-8F5F80E9586A}"/>
                </a:ext>
              </a:extLst>
            </p:cNvPr>
            <p:cNvSpPr/>
            <p:nvPr/>
          </p:nvSpPr>
          <p:spPr>
            <a:xfrm>
              <a:off x="9628006" y="444113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8" name="Freeform 298">
              <a:extLst>
                <a:ext uri="{FF2B5EF4-FFF2-40B4-BE49-F238E27FC236}">
                  <a16:creationId xmlns:a16="http://schemas.microsoft.com/office/drawing/2014/main" id="{C371EF4B-74FE-41F7-80FD-F9169D35D7ED}"/>
                </a:ext>
              </a:extLst>
            </p:cNvPr>
            <p:cNvSpPr/>
            <p:nvPr/>
          </p:nvSpPr>
          <p:spPr>
            <a:xfrm>
              <a:off x="9644511" y="531494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79" name="Freeform 299">
              <a:extLst>
                <a:ext uri="{FF2B5EF4-FFF2-40B4-BE49-F238E27FC236}">
                  <a16:creationId xmlns:a16="http://schemas.microsoft.com/office/drawing/2014/main" id="{4C6EDF50-CAEA-41A5-8BA3-3056E5BD3568}"/>
                </a:ext>
              </a:extLst>
            </p:cNvPr>
            <p:cNvSpPr/>
            <p:nvPr/>
          </p:nvSpPr>
          <p:spPr>
            <a:xfrm>
              <a:off x="9555385" y="543320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0" name="Freeform 300">
              <a:extLst>
                <a:ext uri="{FF2B5EF4-FFF2-40B4-BE49-F238E27FC236}">
                  <a16:creationId xmlns:a16="http://schemas.microsoft.com/office/drawing/2014/main" id="{4777DA15-765E-4342-B653-0511958E14B9}"/>
                </a:ext>
              </a:extLst>
            </p:cNvPr>
            <p:cNvSpPr/>
            <p:nvPr/>
          </p:nvSpPr>
          <p:spPr>
            <a:xfrm>
              <a:off x="9631307" y="276744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1" name="Freeform 301">
              <a:extLst>
                <a:ext uri="{FF2B5EF4-FFF2-40B4-BE49-F238E27FC236}">
                  <a16:creationId xmlns:a16="http://schemas.microsoft.com/office/drawing/2014/main" id="{68F9DE7D-6955-4D23-94FF-CEBF98290FC9}"/>
                </a:ext>
              </a:extLst>
            </p:cNvPr>
            <p:cNvSpPr/>
            <p:nvPr/>
          </p:nvSpPr>
          <p:spPr>
            <a:xfrm>
              <a:off x="9644511" y="497494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2" name="Freeform 302">
              <a:extLst>
                <a:ext uri="{FF2B5EF4-FFF2-40B4-BE49-F238E27FC236}">
                  <a16:creationId xmlns:a16="http://schemas.microsoft.com/office/drawing/2014/main" id="{64E164BD-4D2E-4BF4-A3BC-02928016F45D}"/>
                </a:ext>
              </a:extLst>
            </p:cNvPr>
            <p:cNvSpPr/>
            <p:nvPr/>
          </p:nvSpPr>
          <p:spPr>
            <a:xfrm>
              <a:off x="9586744" y="285613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3" name="Freeform 303">
              <a:extLst>
                <a:ext uri="{FF2B5EF4-FFF2-40B4-BE49-F238E27FC236}">
                  <a16:creationId xmlns:a16="http://schemas.microsoft.com/office/drawing/2014/main" id="{984AB9F2-4378-4F46-912A-6050BF2346D0}"/>
                </a:ext>
              </a:extLst>
            </p:cNvPr>
            <p:cNvSpPr/>
            <p:nvPr/>
          </p:nvSpPr>
          <p:spPr>
            <a:xfrm>
              <a:off x="9543832" y="502079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4" name="Freeform 304">
              <a:extLst>
                <a:ext uri="{FF2B5EF4-FFF2-40B4-BE49-F238E27FC236}">
                  <a16:creationId xmlns:a16="http://schemas.microsoft.com/office/drawing/2014/main" id="{F74B8EA6-9D15-4778-9790-3599EFCDA801}"/>
                </a:ext>
              </a:extLst>
            </p:cNvPr>
            <p:cNvSpPr/>
            <p:nvPr/>
          </p:nvSpPr>
          <p:spPr>
            <a:xfrm>
              <a:off x="9547133" y="258183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5" name="Freeform 305">
              <a:extLst>
                <a:ext uri="{FF2B5EF4-FFF2-40B4-BE49-F238E27FC236}">
                  <a16:creationId xmlns:a16="http://schemas.microsoft.com/office/drawing/2014/main" id="{25448426-0E24-498F-BEEC-698B037156A3}"/>
                </a:ext>
              </a:extLst>
            </p:cNvPr>
            <p:cNvSpPr/>
            <p:nvPr/>
          </p:nvSpPr>
          <p:spPr>
            <a:xfrm>
              <a:off x="9574641" y="504064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6" name="Freeform 306">
              <a:extLst>
                <a:ext uri="{FF2B5EF4-FFF2-40B4-BE49-F238E27FC236}">
                  <a16:creationId xmlns:a16="http://schemas.microsoft.com/office/drawing/2014/main" id="{A8DD1783-4F4B-4D0D-8770-4FFA50E7124D}"/>
                </a:ext>
              </a:extLst>
            </p:cNvPr>
            <p:cNvSpPr/>
            <p:nvPr/>
          </p:nvSpPr>
          <p:spPr>
            <a:xfrm>
              <a:off x="9558686" y="479919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7" name="Freeform 307">
              <a:extLst>
                <a:ext uri="{FF2B5EF4-FFF2-40B4-BE49-F238E27FC236}">
                  <a16:creationId xmlns:a16="http://schemas.microsoft.com/office/drawing/2014/main" id="{167A0313-0153-40E0-B605-3F1A0B952159}"/>
                </a:ext>
              </a:extLst>
            </p:cNvPr>
            <p:cNvSpPr/>
            <p:nvPr/>
          </p:nvSpPr>
          <p:spPr>
            <a:xfrm>
              <a:off x="9550434" y="509156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8" name="Freeform 308">
              <a:extLst>
                <a:ext uri="{FF2B5EF4-FFF2-40B4-BE49-F238E27FC236}">
                  <a16:creationId xmlns:a16="http://schemas.microsoft.com/office/drawing/2014/main" id="{E38A491A-C766-4715-8FF0-9D2B2D87567B}"/>
                </a:ext>
              </a:extLst>
            </p:cNvPr>
            <p:cNvSpPr/>
            <p:nvPr/>
          </p:nvSpPr>
          <p:spPr>
            <a:xfrm>
              <a:off x="9596647" y="532808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89" name="Freeform 309">
              <a:extLst>
                <a:ext uri="{FF2B5EF4-FFF2-40B4-BE49-F238E27FC236}">
                  <a16:creationId xmlns:a16="http://schemas.microsoft.com/office/drawing/2014/main" id="{AF46FF81-5B09-4742-99DC-5EA1908FA597}"/>
                </a:ext>
              </a:extLst>
            </p:cNvPr>
            <p:cNvSpPr/>
            <p:nvPr/>
          </p:nvSpPr>
          <p:spPr>
            <a:xfrm>
              <a:off x="9542182" y="540856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0" name="Freeform 310">
              <a:extLst>
                <a:ext uri="{FF2B5EF4-FFF2-40B4-BE49-F238E27FC236}">
                  <a16:creationId xmlns:a16="http://schemas.microsoft.com/office/drawing/2014/main" id="{B6B17AAA-3BDE-4CED-9864-3E6D874E9B34}"/>
                </a:ext>
              </a:extLst>
            </p:cNvPr>
            <p:cNvSpPr/>
            <p:nvPr/>
          </p:nvSpPr>
          <p:spPr>
            <a:xfrm>
              <a:off x="9652763" y="528209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1" name="Freeform 311">
              <a:extLst>
                <a:ext uri="{FF2B5EF4-FFF2-40B4-BE49-F238E27FC236}">
                  <a16:creationId xmlns:a16="http://schemas.microsoft.com/office/drawing/2014/main" id="{75113E1E-BF48-4EB8-BAF5-3AA505A759F5}"/>
                </a:ext>
              </a:extLst>
            </p:cNvPr>
            <p:cNvSpPr/>
            <p:nvPr/>
          </p:nvSpPr>
          <p:spPr>
            <a:xfrm>
              <a:off x="9649462" y="537571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2" name="Freeform 312">
              <a:extLst>
                <a:ext uri="{FF2B5EF4-FFF2-40B4-BE49-F238E27FC236}">
                  <a16:creationId xmlns:a16="http://schemas.microsoft.com/office/drawing/2014/main" id="{167299D2-D1EE-4C21-9C33-FAFF5C8320BB}"/>
                </a:ext>
              </a:extLst>
            </p:cNvPr>
            <p:cNvSpPr/>
            <p:nvPr/>
          </p:nvSpPr>
          <p:spPr>
            <a:xfrm>
              <a:off x="9651113" y="344250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3" name="Freeform 313">
              <a:extLst>
                <a:ext uri="{FF2B5EF4-FFF2-40B4-BE49-F238E27FC236}">
                  <a16:creationId xmlns:a16="http://schemas.microsoft.com/office/drawing/2014/main" id="{BC6EB0FF-BD6D-484B-A64D-E8BC430FD62B}"/>
                </a:ext>
              </a:extLst>
            </p:cNvPr>
            <p:cNvSpPr/>
            <p:nvPr/>
          </p:nvSpPr>
          <p:spPr>
            <a:xfrm>
              <a:off x="9581793" y="477784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4" name="Freeform 314">
              <a:extLst>
                <a:ext uri="{FF2B5EF4-FFF2-40B4-BE49-F238E27FC236}">
                  <a16:creationId xmlns:a16="http://schemas.microsoft.com/office/drawing/2014/main" id="{A742CD06-AE61-40EF-9CA6-7A56C1728704}"/>
                </a:ext>
              </a:extLst>
            </p:cNvPr>
            <p:cNvSpPr/>
            <p:nvPr/>
          </p:nvSpPr>
          <p:spPr>
            <a:xfrm>
              <a:off x="9540531" y="539870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5" name="Freeform 315">
              <a:extLst>
                <a:ext uri="{FF2B5EF4-FFF2-40B4-BE49-F238E27FC236}">
                  <a16:creationId xmlns:a16="http://schemas.microsoft.com/office/drawing/2014/main" id="{3E8E5725-519D-48CE-A0EB-95FC5B455407}"/>
                </a:ext>
              </a:extLst>
            </p:cNvPr>
            <p:cNvSpPr/>
            <p:nvPr/>
          </p:nvSpPr>
          <p:spPr>
            <a:xfrm>
              <a:off x="9619754" y="522610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6" name="Freeform 316">
              <a:extLst>
                <a:ext uri="{FF2B5EF4-FFF2-40B4-BE49-F238E27FC236}">
                  <a16:creationId xmlns:a16="http://schemas.microsoft.com/office/drawing/2014/main" id="{D9A13258-EC12-4F5D-BFB7-B18AAEE43D40}"/>
                </a:ext>
              </a:extLst>
            </p:cNvPr>
            <p:cNvSpPr/>
            <p:nvPr/>
          </p:nvSpPr>
          <p:spPr>
            <a:xfrm>
              <a:off x="9553735" y="400793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7" name="Freeform 317">
              <a:extLst>
                <a:ext uri="{FF2B5EF4-FFF2-40B4-BE49-F238E27FC236}">
                  <a16:creationId xmlns:a16="http://schemas.microsoft.com/office/drawing/2014/main" id="{3941A4D6-0312-4B10-A91D-66825F1BFC56}"/>
                </a:ext>
              </a:extLst>
            </p:cNvPr>
            <p:cNvSpPr/>
            <p:nvPr/>
          </p:nvSpPr>
          <p:spPr>
            <a:xfrm>
              <a:off x="9596647" y="305323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8" name="Freeform 318">
              <a:extLst>
                <a:ext uri="{FF2B5EF4-FFF2-40B4-BE49-F238E27FC236}">
                  <a16:creationId xmlns:a16="http://schemas.microsoft.com/office/drawing/2014/main" id="{02937007-CF26-40B1-A374-6C1CF522567D}"/>
                </a:ext>
              </a:extLst>
            </p:cNvPr>
            <p:cNvSpPr/>
            <p:nvPr/>
          </p:nvSpPr>
          <p:spPr>
            <a:xfrm>
              <a:off x="9599948" y="484190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99" name="Freeform 319">
              <a:extLst>
                <a:ext uri="{FF2B5EF4-FFF2-40B4-BE49-F238E27FC236}">
                  <a16:creationId xmlns:a16="http://schemas.microsoft.com/office/drawing/2014/main" id="{B1AB687B-F5EB-4FBC-B9A4-4871B8C89E84}"/>
                </a:ext>
              </a:extLst>
            </p:cNvPr>
            <p:cNvSpPr/>
            <p:nvPr/>
          </p:nvSpPr>
          <p:spPr>
            <a:xfrm>
              <a:off x="9614802" y="312550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0" name="Freeform 320">
              <a:extLst>
                <a:ext uri="{FF2B5EF4-FFF2-40B4-BE49-F238E27FC236}">
                  <a16:creationId xmlns:a16="http://schemas.microsoft.com/office/drawing/2014/main" id="{5F31CE71-5ACE-4ABE-8B95-84A8FEFCBDD8}"/>
                </a:ext>
              </a:extLst>
            </p:cNvPr>
            <p:cNvSpPr/>
            <p:nvPr/>
          </p:nvSpPr>
          <p:spPr>
            <a:xfrm>
              <a:off x="9641210" y="355624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1" name="Freeform 321">
              <a:extLst>
                <a:ext uri="{FF2B5EF4-FFF2-40B4-BE49-F238E27FC236}">
                  <a16:creationId xmlns:a16="http://schemas.microsoft.com/office/drawing/2014/main" id="{85B8273D-411E-48CB-8407-DB217B744BBB}"/>
                </a:ext>
              </a:extLst>
            </p:cNvPr>
            <p:cNvSpPr/>
            <p:nvPr/>
          </p:nvSpPr>
          <p:spPr>
            <a:xfrm>
              <a:off x="9637909" y="426539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2" name="Freeform 322">
              <a:extLst>
                <a:ext uri="{FF2B5EF4-FFF2-40B4-BE49-F238E27FC236}">
                  <a16:creationId xmlns:a16="http://schemas.microsoft.com/office/drawing/2014/main" id="{0835404D-18F3-4C70-AD35-BB35119F7C50}"/>
                </a:ext>
              </a:extLst>
            </p:cNvPr>
            <p:cNvSpPr/>
            <p:nvPr/>
          </p:nvSpPr>
          <p:spPr>
            <a:xfrm>
              <a:off x="9550434" y="328482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3" name="Freeform 323">
              <a:extLst>
                <a:ext uri="{FF2B5EF4-FFF2-40B4-BE49-F238E27FC236}">
                  <a16:creationId xmlns:a16="http://schemas.microsoft.com/office/drawing/2014/main" id="{17C26280-D93B-4730-838B-7A0B25F5A99A}"/>
                </a:ext>
              </a:extLst>
            </p:cNvPr>
            <p:cNvSpPr/>
            <p:nvPr/>
          </p:nvSpPr>
          <p:spPr>
            <a:xfrm>
              <a:off x="9608201" y="424568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4" name="Freeform 324">
              <a:extLst>
                <a:ext uri="{FF2B5EF4-FFF2-40B4-BE49-F238E27FC236}">
                  <a16:creationId xmlns:a16="http://schemas.microsoft.com/office/drawing/2014/main" id="{E3F03212-FC01-4D3D-94E9-F688BF3172F2}"/>
                </a:ext>
              </a:extLst>
            </p:cNvPr>
            <p:cNvSpPr/>
            <p:nvPr/>
          </p:nvSpPr>
          <p:spPr>
            <a:xfrm>
              <a:off x="9619754" y="501436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5" name="Freeform 325">
              <a:extLst>
                <a:ext uri="{FF2B5EF4-FFF2-40B4-BE49-F238E27FC236}">
                  <a16:creationId xmlns:a16="http://schemas.microsoft.com/office/drawing/2014/main" id="{7A507554-202A-4E21-8F74-7297CAA6EDEE}"/>
                </a:ext>
              </a:extLst>
            </p:cNvPr>
            <p:cNvSpPr/>
            <p:nvPr/>
          </p:nvSpPr>
          <p:spPr>
            <a:xfrm>
              <a:off x="9624705" y="522610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6" name="Freeform 326">
              <a:extLst>
                <a:ext uri="{FF2B5EF4-FFF2-40B4-BE49-F238E27FC236}">
                  <a16:creationId xmlns:a16="http://schemas.microsoft.com/office/drawing/2014/main" id="{68132DD7-767A-4DF5-A72B-7BEBE9591C67}"/>
                </a:ext>
              </a:extLst>
            </p:cNvPr>
            <p:cNvSpPr/>
            <p:nvPr/>
          </p:nvSpPr>
          <p:spPr>
            <a:xfrm>
              <a:off x="9576842" y="266560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7" name="Freeform 327">
              <a:extLst>
                <a:ext uri="{FF2B5EF4-FFF2-40B4-BE49-F238E27FC236}">
                  <a16:creationId xmlns:a16="http://schemas.microsoft.com/office/drawing/2014/main" id="{FE57F1A4-A15D-46FE-84A2-118503087FCE}"/>
                </a:ext>
              </a:extLst>
            </p:cNvPr>
            <p:cNvSpPr/>
            <p:nvPr/>
          </p:nvSpPr>
          <p:spPr>
            <a:xfrm>
              <a:off x="9590045" y="286270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8" name="Freeform 328">
              <a:extLst>
                <a:ext uri="{FF2B5EF4-FFF2-40B4-BE49-F238E27FC236}">
                  <a16:creationId xmlns:a16="http://schemas.microsoft.com/office/drawing/2014/main" id="{B0326395-9152-46D1-9C91-878B8E3FC708}"/>
                </a:ext>
              </a:extLst>
            </p:cNvPr>
            <p:cNvSpPr/>
            <p:nvPr/>
          </p:nvSpPr>
          <p:spPr>
            <a:xfrm>
              <a:off x="9576842" y="446248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09" name="Freeform 329">
              <a:extLst>
                <a:ext uri="{FF2B5EF4-FFF2-40B4-BE49-F238E27FC236}">
                  <a16:creationId xmlns:a16="http://schemas.microsoft.com/office/drawing/2014/main" id="{3C74AEC9-DB28-4CF3-8EFC-AF60E5BFCFCD}"/>
                </a:ext>
              </a:extLst>
            </p:cNvPr>
            <p:cNvSpPr/>
            <p:nvPr/>
          </p:nvSpPr>
          <p:spPr>
            <a:xfrm>
              <a:off x="9626356" y="386955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0" name="Freeform 330">
              <a:extLst>
                <a:ext uri="{FF2B5EF4-FFF2-40B4-BE49-F238E27FC236}">
                  <a16:creationId xmlns:a16="http://schemas.microsoft.com/office/drawing/2014/main" id="{15D76623-ABED-409E-BCF8-B9CB2C69E87F}"/>
                </a:ext>
              </a:extLst>
            </p:cNvPr>
            <p:cNvSpPr/>
            <p:nvPr/>
          </p:nvSpPr>
          <p:spPr>
            <a:xfrm>
              <a:off x="9565288" y="374307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1" name="Freeform 331">
              <a:extLst>
                <a:ext uri="{FF2B5EF4-FFF2-40B4-BE49-F238E27FC236}">
                  <a16:creationId xmlns:a16="http://schemas.microsoft.com/office/drawing/2014/main" id="{9EDD5650-5A4F-40EF-8117-EA2A21CD6E5A}"/>
                </a:ext>
              </a:extLst>
            </p:cNvPr>
            <p:cNvSpPr/>
            <p:nvPr/>
          </p:nvSpPr>
          <p:spPr>
            <a:xfrm>
              <a:off x="9611501" y="310456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2" name="Freeform 332">
              <a:extLst>
                <a:ext uri="{FF2B5EF4-FFF2-40B4-BE49-F238E27FC236}">
                  <a16:creationId xmlns:a16="http://schemas.microsoft.com/office/drawing/2014/main" id="{96E5B910-85CE-48CA-9CE2-A4EF31BB9290}"/>
                </a:ext>
              </a:extLst>
            </p:cNvPr>
            <p:cNvSpPr/>
            <p:nvPr/>
          </p:nvSpPr>
          <p:spPr>
            <a:xfrm>
              <a:off x="9561987" y="533300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3" name="Freeform 333">
              <a:extLst>
                <a:ext uri="{FF2B5EF4-FFF2-40B4-BE49-F238E27FC236}">
                  <a16:creationId xmlns:a16="http://schemas.microsoft.com/office/drawing/2014/main" id="{3DADA996-2617-4164-BA35-2B3B5972D7EB}"/>
                </a:ext>
              </a:extLst>
            </p:cNvPr>
            <p:cNvSpPr/>
            <p:nvPr/>
          </p:nvSpPr>
          <p:spPr>
            <a:xfrm>
              <a:off x="9578492" y="269517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4" name="Freeform 334">
              <a:extLst>
                <a:ext uri="{FF2B5EF4-FFF2-40B4-BE49-F238E27FC236}">
                  <a16:creationId xmlns:a16="http://schemas.microsoft.com/office/drawing/2014/main" id="{F4F4C746-C18F-4922-921C-E1FCB515F2FE}"/>
                </a:ext>
              </a:extLst>
            </p:cNvPr>
            <p:cNvSpPr/>
            <p:nvPr/>
          </p:nvSpPr>
          <p:spPr>
            <a:xfrm>
              <a:off x="9628006" y="543812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5" name="Freeform 335">
              <a:extLst>
                <a:ext uri="{FF2B5EF4-FFF2-40B4-BE49-F238E27FC236}">
                  <a16:creationId xmlns:a16="http://schemas.microsoft.com/office/drawing/2014/main" id="{441C2C63-9E4B-4D9B-BD2B-051C0DE85A86}"/>
                </a:ext>
              </a:extLst>
            </p:cNvPr>
            <p:cNvSpPr/>
            <p:nvPr/>
          </p:nvSpPr>
          <p:spPr>
            <a:xfrm>
              <a:off x="9618103" y="326675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6" name="Freeform 336">
              <a:extLst>
                <a:ext uri="{FF2B5EF4-FFF2-40B4-BE49-F238E27FC236}">
                  <a16:creationId xmlns:a16="http://schemas.microsoft.com/office/drawing/2014/main" id="{7E5416FD-85D6-425E-ACBF-D1195F9E3F48}"/>
                </a:ext>
              </a:extLst>
            </p:cNvPr>
            <p:cNvSpPr/>
            <p:nvPr/>
          </p:nvSpPr>
          <p:spPr>
            <a:xfrm>
              <a:off x="9652763" y="541841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7" name="Freeform 337">
              <a:extLst>
                <a:ext uri="{FF2B5EF4-FFF2-40B4-BE49-F238E27FC236}">
                  <a16:creationId xmlns:a16="http://schemas.microsoft.com/office/drawing/2014/main" id="{E438C9B3-A0DD-47A4-ADE0-6363B6541A3F}"/>
                </a:ext>
              </a:extLst>
            </p:cNvPr>
            <p:cNvSpPr/>
            <p:nvPr/>
          </p:nvSpPr>
          <p:spPr>
            <a:xfrm>
              <a:off x="9568589" y="337830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8" name="Freeform 338">
              <a:extLst>
                <a:ext uri="{FF2B5EF4-FFF2-40B4-BE49-F238E27FC236}">
                  <a16:creationId xmlns:a16="http://schemas.microsoft.com/office/drawing/2014/main" id="{B24D5B4D-AC03-40A2-81C9-602598D7526E}"/>
                </a:ext>
              </a:extLst>
            </p:cNvPr>
            <p:cNvSpPr/>
            <p:nvPr/>
          </p:nvSpPr>
          <p:spPr>
            <a:xfrm>
              <a:off x="9574641" y="544510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19" name="Freeform 339">
              <a:extLst>
                <a:ext uri="{FF2B5EF4-FFF2-40B4-BE49-F238E27FC236}">
                  <a16:creationId xmlns:a16="http://schemas.microsoft.com/office/drawing/2014/main" id="{CEC36299-76E6-431C-9366-68676148EE01}"/>
                </a:ext>
              </a:extLst>
            </p:cNvPr>
            <p:cNvSpPr/>
            <p:nvPr/>
          </p:nvSpPr>
          <p:spPr>
            <a:xfrm>
              <a:off x="9621404" y="473185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0" name="Freeform 340">
              <a:extLst>
                <a:ext uri="{FF2B5EF4-FFF2-40B4-BE49-F238E27FC236}">
                  <a16:creationId xmlns:a16="http://schemas.microsoft.com/office/drawing/2014/main" id="{B4CA3199-DC8B-44F2-98E2-42D3589DA3A3}"/>
                </a:ext>
              </a:extLst>
            </p:cNvPr>
            <p:cNvSpPr/>
            <p:nvPr/>
          </p:nvSpPr>
          <p:spPr>
            <a:xfrm>
              <a:off x="9646161" y="337680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1" name="Freeform 341">
              <a:extLst>
                <a:ext uri="{FF2B5EF4-FFF2-40B4-BE49-F238E27FC236}">
                  <a16:creationId xmlns:a16="http://schemas.microsoft.com/office/drawing/2014/main" id="{8DEB05BD-4B5E-4439-A21A-89A70EE2CE12}"/>
                </a:ext>
              </a:extLst>
            </p:cNvPr>
            <p:cNvSpPr/>
            <p:nvPr/>
          </p:nvSpPr>
          <p:spPr>
            <a:xfrm>
              <a:off x="9545482" y="531986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2" name="Freeform 342">
              <a:extLst>
                <a:ext uri="{FF2B5EF4-FFF2-40B4-BE49-F238E27FC236}">
                  <a16:creationId xmlns:a16="http://schemas.microsoft.com/office/drawing/2014/main" id="{4BA0F802-AF5D-4DE0-A895-E98A7FD50040}"/>
                </a:ext>
              </a:extLst>
            </p:cNvPr>
            <p:cNvSpPr/>
            <p:nvPr/>
          </p:nvSpPr>
          <p:spPr>
            <a:xfrm>
              <a:off x="9570240" y="329618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3" name="Freeform 343">
              <a:extLst>
                <a:ext uri="{FF2B5EF4-FFF2-40B4-BE49-F238E27FC236}">
                  <a16:creationId xmlns:a16="http://schemas.microsoft.com/office/drawing/2014/main" id="{9BB6C4DA-A3AB-4E7C-B30F-01C46818C226}"/>
                </a:ext>
              </a:extLst>
            </p:cNvPr>
            <p:cNvSpPr/>
            <p:nvPr/>
          </p:nvSpPr>
          <p:spPr>
            <a:xfrm>
              <a:off x="9641210" y="280343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4" name="Freeform 344">
              <a:extLst>
                <a:ext uri="{FF2B5EF4-FFF2-40B4-BE49-F238E27FC236}">
                  <a16:creationId xmlns:a16="http://schemas.microsoft.com/office/drawing/2014/main" id="{C0021924-C9DF-41F0-AB19-AC2195A21E23}"/>
                </a:ext>
              </a:extLst>
            </p:cNvPr>
            <p:cNvSpPr/>
            <p:nvPr/>
          </p:nvSpPr>
          <p:spPr>
            <a:xfrm>
              <a:off x="9604900" y="289719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5" name="Freeform 345">
              <a:extLst>
                <a:ext uri="{FF2B5EF4-FFF2-40B4-BE49-F238E27FC236}">
                  <a16:creationId xmlns:a16="http://schemas.microsoft.com/office/drawing/2014/main" id="{07B82580-E405-447D-8BE6-6A6BBE1A0EE2}"/>
                </a:ext>
              </a:extLst>
            </p:cNvPr>
            <p:cNvSpPr/>
            <p:nvPr/>
          </p:nvSpPr>
          <p:spPr>
            <a:xfrm>
              <a:off x="9614802" y="429659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6" name="Freeform 346">
              <a:extLst>
                <a:ext uri="{FF2B5EF4-FFF2-40B4-BE49-F238E27FC236}">
                  <a16:creationId xmlns:a16="http://schemas.microsoft.com/office/drawing/2014/main" id="{ACB2843A-980E-4EE4-BF69-96E30C24E1FC}"/>
                </a:ext>
              </a:extLst>
            </p:cNvPr>
            <p:cNvSpPr/>
            <p:nvPr/>
          </p:nvSpPr>
          <p:spPr>
            <a:xfrm>
              <a:off x="9586744" y="543648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7" name="Freeform 347">
              <a:extLst>
                <a:ext uri="{FF2B5EF4-FFF2-40B4-BE49-F238E27FC236}">
                  <a16:creationId xmlns:a16="http://schemas.microsoft.com/office/drawing/2014/main" id="{170BD191-066E-4B03-95BD-7E002BD03C13}"/>
                </a:ext>
              </a:extLst>
            </p:cNvPr>
            <p:cNvSpPr/>
            <p:nvPr/>
          </p:nvSpPr>
          <p:spPr>
            <a:xfrm>
              <a:off x="9647812" y="543320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8" name="Freeform 348">
              <a:extLst>
                <a:ext uri="{FF2B5EF4-FFF2-40B4-BE49-F238E27FC236}">
                  <a16:creationId xmlns:a16="http://schemas.microsoft.com/office/drawing/2014/main" id="{D5BC4EA2-00FB-41F4-AD9B-8F06EE0AB746}"/>
                </a:ext>
              </a:extLst>
            </p:cNvPr>
            <p:cNvSpPr/>
            <p:nvPr/>
          </p:nvSpPr>
          <p:spPr>
            <a:xfrm>
              <a:off x="9553735" y="292840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29" name="Freeform 349">
              <a:extLst>
                <a:ext uri="{FF2B5EF4-FFF2-40B4-BE49-F238E27FC236}">
                  <a16:creationId xmlns:a16="http://schemas.microsoft.com/office/drawing/2014/main" id="{FBA20450-6742-4C2F-AA0C-531BC204B956}"/>
                </a:ext>
              </a:extLst>
            </p:cNvPr>
            <p:cNvSpPr/>
            <p:nvPr/>
          </p:nvSpPr>
          <p:spPr>
            <a:xfrm>
              <a:off x="9624705" y="539706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0" name="Freeform 350">
              <a:extLst>
                <a:ext uri="{FF2B5EF4-FFF2-40B4-BE49-F238E27FC236}">
                  <a16:creationId xmlns:a16="http://schemas.microsoft.com/office/drawing/2014/main" id="{5BA533D5-F618-4526-B855-8487C537BBFE}"/>
                </a:ext>
              </a:extLst>
            </p:cNvPr>
            <p:cNvSpPr/>
            <p:nvPr/>
          </p:nvSpPr>
          <p:spPr>
            <a:xfrm>
              <a:off x="9596647" y="537735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1" name="Freeform 351">
              <a:extLst>
                <a:ext uri="{FF2B5EF4-FFF2-40B4-BE49-F238E27FC236}">
                  <a16:creationId xmlns:a16="http://schemas.microsoft.com/office/drawing/2014/main" id="{580FD82E-A30C-46DF-A6B3-5534FBA3990A}"/>
                </a:ext>
              </a:extLst>
            </p:cNvPr>
            <p:cNvSpPr/>
            <p:nvPr/>
          </p:nvSpPr>
          <p:spPr>
            <a:xfrm>
              <a:off x="9615903" y="515069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2" name="Freeform 352">
              <a:extLst>
                <a:ext uri="{FF2B5EF4-FFF2-40B4-BE49-F238E27FC236}">
                  <a16:creationId xmlns:a16="http://schemas.microsoft.com/office/drawing/2014/main" id="{4C86E4E3-1B0F-468A-8A61-D2F24441B073}"/>
                </a:ext>
              </a:extLst>
            </p:cNvPr>
            <p:cNvSpPr/>
            <p:nvPr/>
          </p:nvSpPr>
          <p:spPr>
            <a:xfrm>
              <a:off x="9540531" y="298753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3" name="Freeform 353">
              <a:extLst>
                <a:ext uri="{FF2B5EF4-FFF2-40B4-BE49-F238E27FC236}">
                  <a16:creationId xmlns:a16="http://schemas.microsoft.com/office/drawing/2014/main" id="{62C28779-346A-401D-91BC-6318B9B073FE}"/>
                </a:ext>
              </a:extLst>
            </p:cNvPr>
            <p:cNvSpPr/>
            <p:nvPr/>
          </p:nvSpPr>
          <p:spPr>
            <a:xfrm>
              <a:off x="9576842" y="497823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4" name="Freeform 354">
              <a:extLst>
                <a:ext uri="{FF2B5EF4-FFF2-40B4-BE49-F238E27FC236}">
                  <a16:creationId xmlns:a16="http://schemas.microsoft.com/office/drawing/2014/main" id="{894CA425-5FB6-44D8-B360-FA9926244C4B}"/>
                </a:ext>
              </a:extLst>
            </p:cNvPr>
            <p:cNvSpPr/>
            <p:nvPr/>
          </p:nvSpPr>
          <p:spPr>
            <a:xfrm>
              <a:off x="9621404" y="537407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5" name="Freeform 355">
              <a:extLst>
                <a:ext uri="{FF2B5EF4-FFF2-40B4-BE49-F238E27FC236}">
                  <a16:creationId xmlns:a16="http://schemas.microsoft.com/office/drawing/2014/main" id="{749F91A6-E2DF-49B7-BE01-B3A6B61B3289}"/>
                </a:ext>
              </a:extLst>
            </p:cNvPr>
            <p:cNvSpPr/>
            <p:nvPr/>
          </p:nvSpPr>
          <p:spPr>
            <a:xfrm>
              <a:off x="9591696" y="281343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6" name="Freeform 356">
              <a:extLst>
                <a:ext uri="{FF2B5EF4-FFF2-40B4-BE49-F238E27FC236}">
                  <a16:creationId xmlns:a16="http://schemas.microsoft.com/office/drawing/2014/main" id="{568FF034-79AB-46A0-877D-14C8D3662F15}"/>
                </a:ext>
              </a:extLst>
            </p:cNvPr>
            <p:cNvSpPr/>
            <p:nvPr/>
          </p:nvSpPr>
          <p:spPr>
            <a:xfrm>
              <a:off x="9576842" y="525088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7" name="Freeform 357">
              <a:extLst>
                <a:ext uri="{FF2B5EF4-FFF2-40B4-BE49-F238E27FC236}">
                  <a16:creationId xmlns:a16="http://schemas.microsoft.com/office/drawing/2014/main" id="{9E6B6E31-36BE-4E77-BD36-8C87D3CC0D03}"/>
                </a:ext>
              </a:extLst>
            </p:cNvPr>
            <p:cNvSpPr/>
            <p:nvPr/>
          </p:nvSpPr>
          <p:spPr>
            <a:xfrm>
              <a:off x="9573541" y="531822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8" name="Freeform 358">
              <a:extLst>
                <a:ext uri="{FF2B5EF4-FFF2-40B4-BE49-F238E27FC236}">
                  <a16:creationId xmlns:a16="http://schemas.microsoft.com/office/drawing/2014/main" id="{68D5C6E6-0D49-4EF9-ACFC-69C9C10A667E}"/>
                </a:ext>
              </a:extLst>
            </p:cNvPr>
            <p:cNvSpPr/>
            <p:nvPr/>
          </p:nvSpPr>
          <p:spPr>
            <a:xfrm>
              <a:off x="9557036" y="294975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39" name="Freeform 359">
              <a:extLst>
                <a:ext uri="{FF2B5EF4-FFF2-40B4-BE49-F238E27FC236}">
                  <a16:creationId xmlns:a16="http://schemas.microsoft.com/office/drawing/2014/main" id="{C6701663-CB95-4E47-A556-D6F83598BE51}"/>
                </a:ext>
              </a:extLst>
            </p:cNvPr>
            <p:cNvSpPr/>
            <p:nvPr/>
          </p:nvSpPr>
          <p:spPr>
            <a:xfrm>
              <a:off x="9629657" y="316820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0" name="Freeform 360">
              <a:extLst>
                <a:ext uri="{FF2B5EF4-FFF2-40B4-BE49-F238E27FC236}">
                  <a16:creationId xmlns:a16="http://schemas.microsoft.com/office/drawing/2014/main" id="{F42A3712-7104-4AE2-B7E6-3A795275455D}"/>
                </a:ext>
              </a:extLst>
            </p:cNvPr>
            <p:cNvSpPr/>
            <p:nvPr/>
          </p:nvSpPr>
          <p:spPr>
            <a:xfrm>
              <a:off x="9576842" y="442963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1" name="Freeform 361">
              <a:extLst>
                <a:ext uri="{FF2B5EF4-FFF2-40B4-BE49-F238E27FC236}">
                  <a16:creationId xmlns:a16="http://schemas.microsoft.com/office/drawing/2014/main" id="{EE83B554-9AD3-4E30-9792-FA51735D9113}"/>
                </a:ext>
              </a:extLst>
            </p:cNvPr>
            <p:cNvSpPr/>
            <p:nvPr/>
          </p:nvSpPr>
          <p:spPr>
            <a:xfrm>
              <a:off x="9636259" y="530672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2" name="Freeform 362">
              <a:extLst>
                <a:ext uri="{FF2B5EF4-FFF2-40B4-BE49-F238E27FC236}">
                  <a16:creationId xmlns:a16="http://schemas.microsoft.com/office/drawing/2014/main" id="{FAFEA1E4-5B7A-430F-97FA-EEA432B7AB2E}"/>
                </a:ext>
              </a:extLst>
            </p:cNvPr>
            <p:cNvSpPr/>
            <p:nvPr/>
          </p:nvSpPr>
          <p:spPr>
            <a:xfrm>
              <a:off x="9593346" y="306637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3" name="Freeform 363">
              <a:extLst>
                <a:ext uri="{FF2B5EF4-FFF2-40B4-BE49-F238E27FC236}">
                  <a16:creationId xmlns:a16="http://schemas.microsoft.com/office/drawing/2014/main" id="{D60846E3-6B33-46A4-B9D5-C827A06C617A}"/>
                </a:ext>
              </a:extLst>
            </p:cNvPr>
            <p:cNvSpPr/>
            <p:nvPr/>
          </p:nvSpPr>
          <p:spPr>
            <a:xfrm>
              <a:off x="9611501" y="539870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4" name="Freeform 364">
              <a:extLst>
                <a:ext uri="{FF2B5EF4-FFF2-40B4-BE49-F238E27FC236}">
                  <a16:creationId xmlns:a16="http://schemas.microsoft.com/office/drawing/2014/main" id="{3440A0D0-3D18-4956-B912-3F0D0306E77E}"/>
                </a:ext>
              </a:extLst>
            </p:cNvPr>
            <p:cNvSpPr/>
            <p:nvPr/>
          </p:nvSpPr>
          <p:spPr>
            <a:xfrm>
              <a:off x="9543832" y="318668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5" name="Freeform 365">
              <a:extLst>
                <a:ext uri="{FF2B5EF4-FFF2-40B4-BE49-F238E27FC236}">
                  <a16:creationId xmlns:a16="http://schemas.microsoft.com/office/drawing/2014/main" id="{75F15478-90DA-49D3-85FE-495083EFD365}"/>
                </a:ext>
              </a:extLst>
            </p:cNvPr>
            <p:cNvSpPr/>
            <p:nvPr/>
          </p:nvSpPr>
          <p:spPr>
            <a:xfrm>
              <a:off x="9644511" y="255884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6" name="Freeform 366">
              <a:extLst>
                <a:ext uri="{FF2B5EF4-FFF2-40B4-BE49-F238E27FC236}">
                  <a16:creationId xmlns:a16="http://schemas.microsoft.com/office/drawing/2014/main" id="{E442E03B-DDD7-4A10-AE33-6D88FE51ED9D}"/>
                </a:ext>
              </a:extLst>
            </p:cNvPr>
            <p:cNvSpPr/>
            <p:nvPr/>
          </p:nvSpPr>
          <p:spPr>
            <a:xfrm>
              <a:off x="9553735" y="394674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7" name="Freeform 367">
              <a:extLst>
                <a:ext uri="{FF2B5EF4-FFF2-40B4-BE49-F238E27FC236}">
                  <a16:creationId xmlns:a16="http://schemas.microsoft.com/office/drawing/2014/main" id="{6164FC0A-AB77-4DD5-AB9E-C698AED3AC7C}"/>
                </a:ext>
              </a:extLst>
            </p:cNvPr>
            <p:cNvSpPr/>
            <p:nvPr/>
          </p:nvSpPr>
          <p:spPr>
            <a:xfrm>
              <a:off x="9548783" y="540692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8" name="Freeform 368">
              <a:extLst>
                <a:ext uri="{FF2B5EF4-FFF2-40B4-BE49-F238E27FC236}">
                  <a16:creationId xmlns:a16="http://schemas.microsoft.com/office/drawing/2014/main" id="{23C7953A-5C68-4C47-AB78-DED1179F5B27}"/>
                </a:ext>
              </a:extLst>
            </p:cNvPr>
            <p:cNvSpPr/>
            <p:nvPr/>
          </p:nvSpPr>
          <p:spPr>
            <a:xfrm>
              <a:off x="9615903" y="453475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49" name="Freeform 369">
              <a:extLst>
                <a:ext uri="{FF2B5EF4-FFF2-40B4-BE49-F238E27FC236}">
                  <a16:creationId xmlns:a16="http://schemas.microsoft.com/office/drawing/2014/main" id="{A2E36DD5-7AFB-44FF-84C0-E1F9F2B2EE39}"/>
                </a:ext>
              </a:extLst>
            </p:cNvPr>
            <p:cNvSpPr/>
            <p:nvPr/>
          </p:nvSpPr>
          <p:spPr>
            <a:xfrm>
              <a:off x="9632958" y="515397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0" name="Freeform 370">
              <a:extLst>
                <a:ext uri="{FF2B5EF4-FFF2-40B4-BE49-F238E27FC236}">
                  <a16:creationId xmlns:a16="http://schemas.microsoft.com/office/drawing/2014/main" id="{278EB8E3-D943-4AEA-96C1-E37DDB706043}"/>
                </a:ext>
              </a:extLst>
            </p:cNvPr>
            <p:cNvSpPr/>
            <p:nvPr/>
          </p:nvSpPr>
          <p:spPr>
            <a:xfrm>
              <a:off x="9555385" y="457253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1" name="Freeform 371">
              <a:extLst>
                <a:ext uri="{FF2B5EF4-FFF2-40B4-BE49-F238E27FC236}">
                  <a16:creationId xmlns:a16="http://schemas.microsoft.com/office/drawing/2014/main" id="{06040907-073E-4D09-B191-794AB4B27FC7}"/>
                </a:ext>
              </a:extLst>
            </p:cNvPr>
            <p:cNvSpPr/>
            <p:nvPr/>
          </p:nvSpPr>
          <p:spPr>
            <a:xfrm>
              <a:off x="9637909" y="249971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2" name="Freeform 372">
              <a:extLst>
                <a:ext uri="{FF2B5EF4-FFF2-40B4-BE49-F238E27FC236}">
                  <a16:creationId xmlns:a16="http://schemas.microsoft.com/office/drawing/2014/main" id="{7FD237B6-C5BE-4136-965A-BCDBAEF9828A}"/>
                </a:ext>
              </a:extLst>
            </p:cNvPr>
            <p:cNvSpPr/>
            <p:nvPr/>
          </p:nvSpPr>
          <p:spPr>
            <a:xfrm>
              <a:off x="9542182" y="528866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3" name="Freeform 373">
              <a:extLst>
                <a:ext uri="{FF2B5EF4-FFF2-40B4-BE49-F238E27FC236}">
                  <a16:creationId xmlns:a16="http://schemas.microsoft.com/office/drawing/2014/main" id="{AC8E5CE0-C1DC-4CAD-8160-8D6A296749D6}"/>
                </a:ext>
              </a:extLst>
            </p:cNvPr>
            <p:cNvSpPr/>
            <p:nvPr/>
          </p:nvSpPr>
          <p:spPr>
            <a:xfrm>
              <a:off x="9621404" y="377264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4" name="Freeform 374">
              <a:extLst>
                <a:ext uri="{FF2B5EF4-FFF2-40B4-BE49-F238E27FC236}">
                  <a16:creationId xmlns:a16="http://schemas.microsoft.com/office/drawing/2014/main" id="{7A48A650-039A-4EDD-B8A4-D854C8D986A5}"/>
                </a:ext>
              </a:extLst>
            </p:cNvPr>
            <p:cNvSpPr/>
            <p:nvPr/>
          </p:nvSpPr>
          <p:spPr>
            <a:xfrm>
              <a:off x="9585094" y="478113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5" name="Freeform 375">
              <a:extLst>
                <a:ext uri="{FF2B5EF4-FFF2-40B4-BE49-F238E27FC236}">
                  <a16:creationId xmlns:a16="http://schemas.microsoft.com/office/drawing/2014/main" id="{4E4A0B84-F89A-441C-80C3-9D57EB7818C7}"/>
                </a:ext>
              </a:extLst>
            </p:cNvPr>
            <p:cNvSpPr/>
            <p:nvPr/>
          </p:nvSpPr>
          <p:spPr>
            <a:xfrm>
              <a:off x="9611501" y="259169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6" name="Freeform 376">
              <a:extLst>
                <a:ext uri="{FF2B5EF4-FFF2-40B4-BE49-F238E27FC236}">
                  <a16:creationId xmlns:a16="http://schemas.microsoft.com/office/drawing/2014/main" id="{EEB03884-6D67-4D1E-9CAE-BFDBD5709F0D}"/>
                </a:ext>
              </a:extLst>
            </p:cNvPr>
            <p:cNvSpPr/>
            <p:nvPr/>
          </p:nvSpPr>
          <p:spPr>
            <a:xfrm>
              <a:off x="9566939" y="515890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7" name="Freeform 377">
              <a:extLst>
                <a:ext uri="{FF2B5EF4-FFF2-40B4-BE49-F238E27FC236}">
                  <a16:creationId xmlns:a16="http://schemas.microsoft.com/office/drawing/2014/main" id="{7F5E1210-3660-4AC6-85D6-308F3A5FB873}"/>
                </a:ext>
              </a:extLst>
            </p:cNvPr>
            <p:cNvSpPr/>
            <p:nvPr/>
          </p:nvSpPr>
          <p:spPr>
            <a:xfrm>
              <a:off x="9543832" y="336202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8" name="Freeform 378">
              <a:extLst>
                <a:ext uri="{FF2B5EF4-FFF2-40B4-BE49-F238E27FC236}">
                  <a16:creationId xmlns:a16="http://schemas.microsoft.com/office/drawing/2014/main" id="{F409B85E-0523-4E52-8484-997E085D96FA}"/>
                </a:ext>
              </a:extLst>
            </p:cNvPr>
            <p:cNvSpPr/>
            <p:nvPr/>
          </p:nvSpPr>
          <p:spPr>
            <a:xfrm>
              <a:off x="9570240" y="422597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59" name="Freeform 379">
              <a:extLst>
                <a:ext uri="{FF2B5EF4-FFF2-40B4-BE49-F238E27FC236}">
                  <a16:creationId xmlns:a16="http://schemas.microsoft.com/office/drawing/2014/main" id="{34D250CD-8999-466E-8B5B-89751F26A9C9}"/>
                </a:ext>
              </a:extLst>
            </p:cNvPr>
            <p:cNvSpPr/>
            <p:nvPr/>
          </p:nvSpPr>
          <p:spPr>
            <a:xfrm>
              <a:off x="9621404" y="271323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0" name="Freeform 380">
              <a:extLst>
                <a:ext uri="{FF2B5EF4-FFF2-40B4-BE49-F238E27FC236}">
                  <a16:creationId xmlns:a16="http://schemas.microsoft.com/office/drawing/2014/main" id="{62D70E4D-A06F-414D-8637-2C05767803D1}"/>
                </a:ext>
              </a:extLst>
            </p:cNvPr>
            <p:cNvSpPr/>
            <p:nvPr/>
          </p:nvSpPr>
          <p:spPr>
            <a:xfrm>
              <a:off x="9548783" y="303352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1" name="Freeform 381">
              <a:extLst>
                <a:ext uri="{FF2B5EF4-FFF2-40B4-BE49-F238E27FC236}">
                  <a16:creationId xmlns:a16="http://schemas.microsoft.com/office/drawing/2014/main" id="{C7C66C53-C042-4B56-8A3E-04453E9556C3}"/>
                </a:ext>
              </a:extLst>
            </p:cNvPr>
            <p:cNvSpPr/>
            <p:nvPr/>
          </p:nvSpPr>
          <p:spPr>
            <a:xfrm>
              <a:off x="9548783" y="320105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2" name="Freeform 382">
              <a:extLst>
                <a:ext uri="{FF2B5EF4-FFF2-40B4-BE49-F238E27FC236}">
                  <a16:creationId xmlns:a16="http://schemas.microsoft.com/office/drawing/2014/main" id="{3430146F-E928-4646-97BE-33B52AE9CEBC}"/>
                </a:ext>
              </a:extLst>
            </p:cNvPr>
            <p:cNvSpPr/>
            <p:nvPr/>
          </p:nvSpPr>
          <p:spPr>
            <a:xfrm>
              <a:off x="9545482" y="522788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3" name="Freeform 383">
              <a:extLst>
                <a:ext uri="{FF2B5EF4-FFF2-40B4-BE49-F238E27FC236}">
                  <a16:creationId xmlns:a16="http://schemas.microsoft.com/office/drawing/2014/main" id="{CE97AE71-6320-4374-A460-76DEF2E56A3C}"/>
                </a:ext>
              </a:extLst>
            </p:cNvPr>
            <p:cNvSpPr/>
            <p:nvPr/>
          </p:nvSpPr>
          <p:spPr>
            <a:xfrm>
              <a:off x="9594997" y="339487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4" name="Freeform 384">
              <a:extLst>
                <a:ext uri="{FF2B5EF4-FFF2-40B4-BE49-F238E27FC236}">
                  <a16:creationId xmlns:a16="http://schemas.microsoft.com/office/drawing/2014/main" id="{68F25490-4FEE-4072-B963-78E34E32AC2D}"/>
                </a:ext>
              </a:extLst>
            </p:cNvPr>
            <p:cNvSpPr/>
            <p:nvPr/>
          </p:nvSpPr>
          <p:spPr>
            <a:xfrm>
              <a:off x="9598298" y="3317674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5" name="Freeform 385">
              <a:extLst>
                <a:ext uri="{FF2B5EF4-FFF2-40B4-BE49-F238E27FC236}">
                  <a16:creationId xmlns:a16="http://schemas.microsoft.com/office/drawing/2014/main" id="{62D7019D-4BD5-46D1-B962-D04B1281691D}"/>
                </a:ext>
              </a:extLst>
            </p:cNvPr>
            <p:cNvSpPr/>
            <p:nvPr/>
          </p:nvSpPr>
          <p:spPr>
            <a:xfrm>
              <a:off x="9591696" y="541677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6" name="Freeform 386">
              <a:extLst>
                <a:ext uri="{FF2B5EF4-FFF2-40B4-BE49-F238E27FC236}">
                  <a16:creationId xmlns:a16="http://schemas.microsoft.com/office/drawing/2014/main" id="{B3BC1142-E568-4FA8-8065-5752B21D5458}"/>
                </a:ext>
              </a:extLst>
            </p:cNvPr>
            <p:cNvSpPr/>
            <p:nvPr/>
          </p:nvSpPr>
          <p:spPr>
            <a:xfrm>
              <a:off x="9599948" y="414220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7" name="Freeform 387">
              <a:extLst>
                <a:ext uri="{FF2B5EF4-FFF2-40B4-BE49-F238E27FC236}">
                  <a16:creationId xmlns:a16="http://schemas.microsoft.com/office/drawing/2014/main" id="{A4C3CB47-8338-403D-A4DE-26BE8F29D8EC}"/>
                </a:ext>
              </a:extLst>
            </p:cNvPr>
            <p:cNvSpPr/>
            <p:nvPr/>
          </p:nvSpPr>
          <p:spPr>
            <a:xfrm>
              <a:off x="9643411" y="258019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8" name="Freeform 388">
              <a:extLst>
                <a:ext uri="{FF2B5EF4-FFF2-40B4-BE49-F238E27FC236}">
                  <a16:creationId xmlns:a16="http://schemas.microsoft.com/office/drawing/2014/main" id="{9B483402-EF2D-4CEE-AD44-53B589213DEA}"/>
                </a:ext>
              </a:extLst>
            </p:cNvPr>
            <p:cNvSpPr/>
            <p:nvPr/>
          </p:nvSpPr>
          <p:spPr>
            <a:xfrm>
              <a:off x="9558686" y="542006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69" name="Freeform 389">
              <a:extLst>
                <a:ext uri="{FF2B5EF4-FFF2-40B4-BE49-F238E27FC236}">
                  <a16:creationId xmlns:a16="http://schemas.microsoft.com/office/drawing/2014/main" id="{82E3B64C-9B9F-419F-8A43-439F63D4E598}"/>
                </a:ext>
              </a:extLst>
            </p:cNvPr>
            <p:cNvSpPr/>
            <p:nvPr/>
          </p:nvSpPr>
          <p:spPr>
            <a:xfrm>
              <a:off x="9599948" y="409292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0" name="Freeform 390">
              <a:extLst>
                <a:ext uri="{FF2B5EF4-FFF2-40B4-BE49-F238E27FC236}">
                  <a16:creationId xmlns:a16="http://schemas.microsoft.com/office/drawing/2014/main" id="{93DBA297-2068-4619-B44E-C44CD7CD4160}"/>
                </a:ext>
              </a:extLst>
            </p:cNvPr>
            <p:cNvSpPr/>
            <p:nvPr/>
          </p:nvSpPr>
          <p:spPr>
            <a:xfrm>
              <a:off x="9580142" y="266232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1" name="Freeform 391">
              <a:extLst>
                <a:ext uri="{FF2B5EF4-FFF2-40B4-BE49-F238E27FC236}">
                  <a16:creationId xmlns:a16="http://schemas.microsoft.com/office/drawing/2014/main" id="{FA0FC0E7-4F28-4C5D-87F4-377BF4F0F568}"/>
                </a:ext>
              </a:extLst>
            </p:cNvPr>
            <p:cNvSpPr/>
            <p:nvPr/>
          </p:nvSpPr>
          <p:spPr>
            <a:xfrm>
              <a:off x="9649462" y="5247599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2" name="Freeform 392">
              <a:extLst>
                <a:ext uri="{FF2B5EF4-FFF2-40B4-BE49-F238E27FC236}">
                  <a16:creationId xmlns:a16="http://schemas.microsoft.com/office/drawing/2014/main" id="{58248D4A-578D-4FD1-972A-0897D4B485DA}"/>
                </a:ext>
              </a:extLst>
            </p:cNvPr>
            <p:cNvSpPr/>
            <p:nvPr/>
          </p:nvSpPr>
          <p:spPr>
            <a:xfrm>
              <a:off x="9651113" y="541677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3" name="Freeform 393">
              <a:extLst>
                <a:ext uri="{FF2B5EF4-FFF2-40B4-BE49-F238E27FC236}">
                  <a16:creationId xmlns:a16="http://schemas.microsoft.com/office/drawing/2014/main" id="{A3507ABD-118C-4606-B490-270DAD8BEFE6}"/>
                </a:ext>
              </a:extLst>
            </p:cNvPr>
            <p:cNvSpPr/>
            <p:nvPr/>
          </p:nvSpPr>
          <p:spPr>
            <a:xfrm>
              <a:off x="9543832" y="441157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4" name="Freeform 394">
              <a:extLst>
                <a:ext uri="{FF2B5EF4-FFF2-40B4-BE49-F238E27FC236}">
                  <a16:creationId xmlns:a16="http://schemas.microsoft.com/office/drawing/2014/main" id="{9DD7C445-B8F7-405E-8923-3D48D481C200}"/>
                </a:ext>
              </a:extLst>
            </p:cNvPr>
            <p:cNvSpPr/>
            <p:nvPr/>
          </p:nvSpPr>
          <p:spPr>
            <a:xfrm>
              <a:off x="9619754" y="321255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5" name="Freeform 395">
              <a:extLst>
                <a:ext uri="{FF2B5EF4-FFF2-40B4-BE49-F238E27FC236}">
                  <a16:creationId xmlns:a16="http://schemas.microsoft.com/office/drawing/2014/main" id="{B9D3C9CE-F265-4491-AA45-5723D4D77666}"/>
                </a:ext>
              </a:extLst>
            </p:cNvPr>
            <p:cNvSpPr/>
            <p:nvPr/>
          </p:nvSpPr>
          <p:spPr>
            <a:xfrm>
              <a:off x="9561987" y="455939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6" name="Freeform 396">
              <a:extLst>
                <a:ext uri="{FF2B5EF4-FFF2-40B4-BE49-F238E27FC236}">
                  <a16:creationId xmlns:a16="http://schemas.microsoft.com/office/drawing/2014/main" id="{CF8BFA64-C907-4EE3-9A26-61E827087512}"/>
                </a:ext>
              </a:extLst>
            </p:cNvPr>
            <p:cNvSpPr/>
            <p:nvPr/>
          </p:nvSpPr>
          <p:spPr>
            <a:xfrm>
              <a:off x="9583443" y="437872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7" name="Freeform 397">
              <a:extLst>
                <a:ext uri="{FF2B5EF4-FFF2-40B4-BE49-F238E27FC236}">
                  <a16:creationId xmlns:a16="http://schemas.microsoft.com/office/drawing/2014/main" id="{9D7B07A5-E7BB-48AB-B39A-B0EF6A3DA70E}"/>
                </a:ext>
              </a:extLst>
            </p:cNvPr>
            <p:cNvSpPr/>
            <p:nvPr/>
          </p:nvSpPr>
          <p:spPr>
            <a:xfrm>
              <a:off x="9609851" y="503079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8" name="Freeform 398">
              <a:extLst>
                <a:ext uri="{FF2B5EF4-FFF2-40B4-BE49-F238E27FC236}">
                  <a16:creationId xmlns:a16="http://schemas.microsoft.com/office/drawing/2014/main" id="{31DB133E-7DE8-4624-BAF1-2A87054D6C7D}"/>
                </a:ext>
              </a:extLst>
            </p:cNvPr>
            <p:cNvSpPr/>
            <p:nvPr/>
          </p:nvSpPr>
          <p:spPr>
            <a:xfrm>
              <a:off x="9613152" y="517368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79" name="Freeform 399">
              <a:extLst>
                <a:ext uri="{FF2B5EF4-FFF2-40B4-BE49-F238E27FC236}">
                  <a16:creationId xmlns:a16="http://schemas.microsoft.com/office/drawing/2014/main" id="{8AC940C9-217F-44F9-B9A3-280CAA562663}"/>
                </a:ext>
              </a:extLst>
            </p:cNvPr>
            <p:cNvSpPr/>
            <p:nvPr/>
          </p:nvSpPr>
          <p:spPr>
            <a:xfrm>
              <a:off x="9580142" y="312386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0" name="Freeform 400">
              <a:extLst>
                <a:ext uri="{FF2B5EF4-FFF2-40B4-BE49-F238E27FC236}">
                  <a16:creationId xmlns:a16="http://schemas.microsoft.com/office/drawing/2014/main" id="{EF7D07CD-883B-4F0B-81BB-66E0F27CEBA5}"/>
                </a:ext>
              </a:extLst>
            </p:cNvPr>
            <p:cNvSpPr/>
            <p:nvPr/>
          </p:nvSpPr>
          <p:spPr>
            <a:xfrm>
              <a:off x="9563638" y="535764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1" name="Freeform 401">
              <a:extLst>
                <a:ext uri="{FF2B5EF4-FFF2-40B4-BE49-F238E27FC236}">
                  <a16:creationId xmlns:a16="http://schemas.microsoft.com/office/drawing/2014/main" id="{2B18B0B9-B2C1-4E3A-943B-0DC99A888469}"/>
                </a:ext>
              </a:extLst>
            </p:cNvPr>
            <p:cNvSpPr/>
            <p:nvPr/>
          </p:nvSpPr>
          <p:spPr>
            <a:xfrm>
              <a:off x="9540531" y="396974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2" name="Freeform 402">
              <a:extLst>
                <a:ext uri="{FF2B5EF4-FFF2-40B4-BE49-F238E27FC236}">
                  <a16:creationId xmlns:a16="http://schemas.microsoft.com/office/drawing/2014/main" id="{792C5390-880F-43E8-9AAA-B8BA77E1B8E3}"/>
                </a:ext>
              </a:extLst>
            </p:cNvPr>
            <p:cNvSpPr/>
            <p:nvPr/>
          </p:nvSpPr>
          <p:spPr>
            <a:xfrm>
              <a:off x="9623055" y="541513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3" name="Freeform 403">
              <a:extLst>
                <a:ext uri="{FF2B5EF4-FFF2-40B4-BE49-F238E27FC236}">
                  <a16:creationId xmlns:a16="http://schemas.microsoft.com/office/drawing/2014/main" id="{7407FD29-C5AE-4E95-83A6-536D2D870ACE}"/>
                </a:ext>
              </a:extLst>
            </p:cNvPr>
            <p:cNvSpPr/>
            <p:nvPr/>
          </p:nvSpPr>
          <p:spPr>
            <a:xfrm>
              <a:off x="9608201" y="421447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4" name="Freeform 404">
              <a:extLst>
                <a:ext uri="{FF2B5EF4-FFF2-40B4-BE49-F238E27FC236}">
                  <a16:creationId xmlns:a16="http://schemas.microsoft.com/office/drawing/2014/main" id="{1ACD08CE-AD26-44BE-846E-E67529E2D4EC}"/>
                </a:ext>
              </a:extLst>
            </p:cNvPr>
            <p:cNvSpPr/>
            <p:nvPr/>
          </p:nvSpPr>
          <p:spPr>
            <a:xfrm>
              <a:off x="9644511" y="5360930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5" name="Freeform 405">
              <a:extLst>
                <a:ext uri="{FF2B5EF4-FFF2-40B4-BE49-F238E27FC236}">
                  <a16:creationId xmlns:a16="http://schemas.microsoft.com/office/drawing/2014/main" id="{9AF94457-0CEF-424C-A037-BFC886CDD7DB}"/>
                </a:ext>
              </a:extLst>
            </p:cNvPr>
            <p:cNvSpPr/>
            <p:nvPr/>
          </p:nvSpPr>
          <p:spPr>
            <a:xfrm>
              <a:off x="9540531" y="532315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6" name="Freeform 406">
              <a:extLst>
                <a:ext uri="{FF2B5EF4-FFF2-40B4-BE49-F238E27FC236}">
                  <a16:creationId xmlns:a16="http://schemas.microsoft.com/office/drawing/2014/main" id="{A5FA4989-A96D-454E-AEC4-823099843B63}"/>
                </a:ext>
              </a:extLst>
            </p:cNvPr>
            <p:cNvSpPr/>
            <p:nvPr/>
          </p:nvSpPr>
          <p:spPr>
            <a:xfrm>
              <a:off x="9586744" y="403530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7" name="Freeform 407">
              <a:extLst>
                <a:ext uri="{FF2B5EF4-FFF2-40B4-BE49-F238E27FC236}">
                  <a16:creationId xmlns:a16="http://schemas.microsoft.com/office/drawing/2014/main" id="{4EB9FCC3-BD2F-4DE4-BC42-BE35E0DAC546}"/>
                </a:ext>
              </a:extLst>
            </p:cNvPr>
            <p:cNvSpPr/>
            <p:nvPr/>
          </p:nvSpPr>
          <p:spPr>
            <a:xfrm>
              <a:off x="9565288" y="4669442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8" name="Freeform 408">
              <a:extLst>
                <a:ext uri="{FF2B5EF4-FFF2-40B4-BE49-F238E27FC236}">
                  <a16:creationId xmlns:a16="http://schemas.microsoft.com/office/drawing/2014/main" id="{DA286FE5-F512-4101-BF85-77EA738208B2}"/>
                </a:ext>
              </a:extLst>
            </p:cNvPr>
            <p:cNvSpPr/>
            <p:nvPr/>
          </p:nvSpPr>
          <p:spPr>
            <a:xfrm>
              <a:off x="9545482" y="528866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89" name="Freeform 409">
              <a:extLst>
                <a:ext uri="{FF2B5EF4-FFF2-40B4-BE49-F238E27FC236}">
                  <a16:creationId xmlns:a16="http://schemas.microsoft.com/office/drawing/2014/main" id="{B0172B94-B21B-48DE-8EE4-8490FFE0EA64}"/>
                </a:ext>
              </a:extLst>
            </p:cNvPr>
            <p:cNvSpPr/>
            <p:nvPr/>
          </p:nvSpPr>
          <p:spPr>
            <a:xfrm>
              <a:off x="9611501" y="429331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90" name="Freeform 410">
              <a:extLst>
                <a:ext uri="{FF2B5EF4-FFF2-40B4-BE49-F238E27FC236}">
                  <a16:creationId xmlns:a16="http://schemas.microsoft.com/office/drawing/2014/main" id="{70531CA1-8D32-44BF-99F0-777A4D91EADA}"/>
                </a:ext>
              </a:extLst>
            </p:cNvPr>
            <p:cNvSpPr/>
            <p:nvPr/>
          </p:nvSpPr>
          <p:spPr>
            <a:xfrm>
              <a:off x="9613152" y="5469335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91" name="Freeform 411">
              <a:extLst>
                <a:ext uri="{FF2B5EF4-FFF2-40B4-BE49-F238E27FC236}">
                  <a16:creationId xmlns:a16="http://schemas.microsoft.com/office/drawing/2014/main" id="{5B3E2199-635B-4C21-AF35-7EA0BBFA2C9A}"/>
                </a:ext>
              </a:extLst>
            </p:cNvPr>
            <p:cNvSpPr/>
            <p:nvPr/>
          </p:nvSpPr>
          <p:spPr>
            <a:xfrm>
              <a:off x="9552084" y="530180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92" name="Freeform 412">
              <a:extLst>
                <a:ext uri="{FF2B5EF4-FFF2-40B4-BE49-F238E27FC236}">
                  <a16:creationId xmlns:a16="http://schemas.microsoft.com/office/drawing/2014/main" id="{82F8218C-E5A0-4CAB-8B13-84CA48F3CFE2}"/>
                </a:ext>
              </a:extLst>
            </p:cNvPr>
            <p:cNvSpPr/>
            <p:nvPr/>
          </p:nvSpPr>
          <p:spPr>
            <a:xfrm>
              <a:off x="9545482" y="538556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500"/>
                    <a:pt x="12310" y="54750"/>
                    <a:pt x="27508" y="54750"/>
                  </a:cubicBezTo>
                  <a:cubicBezTo>
                    <a:pt x="42706" y="54750"/>
                    <a:pt x="55016" y="42500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93" name="Freeform 413">
              <a:extLst>
                <a:ext uri="{FF2B5EF4-FFF2-40B4-BE49-F238E27FC236}">
                  <a16:creationId xmlns:a16="http://schemas.microsoft.com/office/drawing/2014/main" id="{93E55BB0-7398-44E4-A822-215184C35CE8}"/>
                </a:ext>
              </a:extLst>
            </p:cNvPr>
            <p:cNvSpPr/>
            <p:nvPr/>
          </p:nvSpPr>
          <p:spPr>
            <a:xfrm>
              <a:off x="9615903" y="3457286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94" name="Freeform 414">
              <a:extLst>
                <a:ext uri="{FF2B5EF4-FFF2-40B4-BE49-F238E27FC236}">
                  <a16:creationId xmlns:a16="http://schemas.microsoft.com/office/drawing/2014/main" id="{AB89243B-A3C7-45BE-967B-21710684125F}"/>
                </a:ext>
              </a:extLst>
            </p:cNvPr>
            <p:cNvSpPr/>
            <p:nvPr/>
          </p:nvSpPr>
          <p:spPr>
            <a:xfrm>
              <a:off x="9570240" y="5310013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95" name="Freeform 415">
              <a:extLst>
                <a:ext uri="{FF2B5EF4-FFF2-40B4-BE49-F238E27FC236}">
                  <a16:creationId xmlns:a16="http://schemas.microsoft.com/office/drawing/2014/main" id="{FFA40975-8B3D-4A61-9A9D-75B5DB5B08D1}"/>
                </a:ext>
              </a:extLst>
            </p:cNvPr>
            <p:cNvSpPr/>
            <p:nvPr/>
          </p:nvSpPr>
          <p:spPr>
            <a:xfrm>
              <a:off x="9561987" y="510141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96" name="Freeform 416">
              <a:extLst>
                <a:ext uri="{FF2B5EF4-FFF2-40B4-BE49-F238E27FC236}">
                  <a16:creationId xmlns:a16="http://schemas.microsoft.com/office/drawing/2014/main" id="{15B6DBEF-D220-4729-8CD4-3E9E52B0AD8A}"/>
                </a:ext>
              </a:extLst>
            </p:cNvPr>
            <p:cNvSpPr/>
            <p:nvPr/>
          </p:nvSpPr>
          <p:spPr>
            <a:xfrm>
              <a:off x="9586744" y="4725287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97" name="Freeform 417">
              <a:extLst>
                <a:ext uri="{FF2B5EF4-FFF2-40B4-BE49-F238E27FC236}">
                  <a16:creationId xmlns:a16="http://schemas.microsoft.com/office/drawing/2014/main" id="{0C985A27-7411-44A8-8B26-2B89A4DFED61}"/>
                </a:ext>
              </a:extLst>
            </p:cNvPr>
            <p:cNvSpPr/>
            <p:nvPr/>
          </p:nvSpPr>
          <p:spPr>
            <a:xfrm>
              <a:off x="9570240" y="4963448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0"/>
                    <a:pt x="42706" y="0"/>
                    <a:pt x="27508" y="0"/>
                  </a:cubicBezTo>
                  <a:cubicBezTo>
                    <a:pt x="12310" y="0"/>
                    <a:pt x="0" y="12250"/>
                    <a:pt x="0" y="27375"/>
                  </a:cubicBezTo>
                  <a:cubicBezTo>
                    <a:pt x="0" y="42499"/>
                    <a:pt x="12310" y="54750"/>
                    <a:pt x="27508" y="54750"/>
                  </a:cubicBezTo>
                  <a:cubicBezTo>
                    <a:pt x="42706" y="54750"/>
                    <a:pt x="55016" y="42499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  <p:sp>
          <p:nvSpPr>
            <p:cNvPr id="198" name="Freeform 418">
              <a:extLst>
                <a:ext uri="{FF2B5EF4-FFF2-40B4-BE49-F238E27FC236}">
                  <a16:creationId xmlns:a16="http://schemas.microsoft.com/office/drawing/2014/main" id="{7ABE402E-91C7-454B-808B-A167226DCE53}"/>
                </a:ext>
              </a:extLst>
            </p:cNvPr>
            <p:cNvSpPr/>
            <p:nvPr/>
          </p:nvSpPr>
          <p:spPr>
            <a:xfrm>
              <a:off x="9611501" y="3038451"/>
              <a:ext cx="55015" cy="54749"/>
            </a:xfrm>
            <a:custGeom>
              <a:avLst/>
              <a:gdLst>
                <a:gd name="connsiteX0" fmla="*/ 55016 w 55015"/>
                <a:gd name="connsiteY0" fmla="*/ 27375 h 54749"/>
                <a:gd name="connsiteX1" fmla="*/ 27508 w 55015"/>
                <a:gd name="connsiteY1" fmla="*/ 0 h 54749"/>
                <a:gd name="connsiteX2" fmla="*/ 0 w 55015"/>
                <a:gd name="connsiteY2" fmla="*/ 27375 h 54749"/>
                <a:gd name="connsiteX3" fmla="*/ 27508 w 55015"/>
                <a:gd name="connsiteY3" fmla="*/ 54750 h 54749"/>
                <a:gd name="connsiteX4" fmla="*/ 55016 w 55015"/>
                <a:gd name="connsiteY4" fmla="*/ 27375 h 54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015" h="54749">
                  <a:moveTo>
                    <a:pt x="55016" y="27375"/>
                  </a:moveTo>
                  <a:cubicBezTo>
                    <a:pt x="55016" y="12256"/>
                    <a:pt x="42706" y="0"/>
                    <a:pt x="27508" y="0"/>
                  </a:cubicBezTo>
                  <a:cubicBezTo>
                    <a:pt x="12310" y="0"/>
                    <a:pt x="0" y="12256"/>
                    <a:pt x="0" y="27375"/>
                  </a:cubicBezTo>
                  <a:cubicBezTo>
                    <a:pt x="0" y="42494"/>
                    <a:pt x="12310" y="54750"/>
                    <a:pt x="27508" y="54750"/>
                  </a:cubicBezTo>
                  <a:cubicBezTo>
                    <a:pt x="42706" y="54750"/>
                    <a:pt x="55016" y="42494"/>
                    <a:pt x="55016" y="27375"/>
                  </a:cubicBezTo>
                </a:path>
              </a:pathLst>
            </a:custGeom>
            <a:grpFill/>
            <a:ln w="13692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</a:endParaRPr>
            </a:p>
          </p:txBody>
        </p:sp>
      </p:grp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22A62F2C-A2F8-4E42-B65C-772CA80FFF01}"/>
              </a:ext>
            </a:extLst>
          </p:cNvPr>
          <p:cNvCxnSpPr>
            <a:cxnSpLocks/>
          </p:cNvCxnSpPr>
          <p:nvPr/>
        </p:nvCxnSpPr>
        <p:spPr>
          <a:xfrm flipH="1">
            <a:off x="8070850" y="5152578"/>
            <a:ext cx="2020888" cy="0"/>
          </a:xfrm>
          <a:prstGeom prst="line">
            <a:avLst/>
          </a:prstGeom>
          <a:noFill/>
          <a:ln w="15875" cap="flat" cmpd="sng" algn="ctr">
            <a:solidFill>
              <a:srgbClr val="49BFAA"/>
            </a:solidFill>
            <a:prstDash val="solid"/>
            <a:miter lim="800000"/>
            <a:headEnd type="triangle" w="lg" len="lg"/>
            <a:tailEnd w="lg" len="lg"/>
          </a:ln>
          <a:effectLst/>
        </p:spPr>
      </p:cxnSp>
      <p:sp>
        <p:nvSpPr>
          <p:cNvPr id="200" name="Oval 199">
            <a:extLst>
              <a:ext uri="{FF2B5EF4-FFF2-40B4-BE49-F238E27FC236}">
                <a16:creationId xmlns:a16="http://schemas.microsoft.com/office/drawing/2014/main" id="{397CF82C-0BCE-45C0-8A8B-BFC89AE5CED6}"/>
              </a:ext>
            </a:extLst>
          </p:cNvPr>
          <p:cNvSpPr/>
          <p:nvPr/>
        </p:nvSpPr>
        <p:spPr>
          <a:xfrm flipH="1">
            <a:off x="9963150" y="3484105"/>
            <a:ext cx="112713" cy="111125"/>
          </a:xfrm>
          <a:prstGeom prst="ellipse">
            <a:avLst/>
          </a:prstGeom>
          <a:solidFill>
            <a:srgbClr val="8B289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1" name="TextBox 247">
            <a:extLst>
              <a:ext uri="{FF2B5EF4-FFF2-40B4-BE49-F238E27FC236}">
                <a16:creationId xmlns:a16="http://schemas.microsoft.com/office/drawing/2014/main" id="{0F41FFE6-CB46-4482-92F9-CB91DE137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3650" y="3315830"/>
            <a:ext cx="1327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Титр антител у участников, у которых после введения первой дозы вакцины не обнаруживали антител</a:t>
            </a:r>
          </a:p>
        </p:txBody>
      </p:sp>
      <p:cxnSp>
        <p:nvCxnSpPr>
          <p:cNvPr id="202" name="Straight Connector 201">
            <a:extLst>
              <a:ext uri="{FF2B5EF4-FFF2-40B4-BE49-F238E27FC236}">
                <a16:creationId xmlns:a16="http://schemas.microsoft.com/office/drawing/2014/main" id="{BD153EA0-7987-4DEF-965C-4F047D84A275}"/>
              </a:ext>
            </a:extLst>
          </p:cNvPr>
          <p:cNvCxnSpPr>
            <a:cxnSpLocks/>
          </p:cNvCxnSpPr>
          <p:nvPr/>
        </p:nvCxnSpPr>
        <p:spPr>
          <a:xfrm>
            <a:off x="9874250" y="4287391"/>
            <a:ext cx="290513" cy="0"/>
          </a:xfrm>
          <a:prstGeom prst="line">
            <a:avLst/>
          </a:prstGeom>
          <a:ln w="10954" cap="flat">
            <a:solidFill>
              <a:srgbClr val="A5A5A5"/>
            </a:solidFill>
            <a:prstDash val="solid"/>
            <a:miter/>
          </a:ln>
        </p:spPr>
      </p:cxnSp>
      <p:sp>
        <p:nvSpPr>
          <p:cNvPr id="203" name="TextBox 249">
            <a:extLst>
              <a:ext uri="{FF2B5EF4-FFF2-40B4-BE49-F238E27FC236}">
                <a16:creationId xmlns:a16="http://schemas.microsoft.com/office/drawing/2014/main" id="{C2321899-9B60-4E72-A371-6FC0B39A6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52063" y="4055616"/>
            <a:ext cx="1384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Отражает тенденцию изменения титра антител у участников, у которых после введения первой дозы вакцины не обнаруживали антител</a:t>
            </a:r>
          </a:p>
        </p:txBody>
      </p:sp>
      <p:sp>
        <p:nvSpPr>
          <p:cNvPr id="204" name="TextBox 250">
            <a:extLst>
              <a:ext uri="{FF2B5EF4-FFF2-40B4-BE49-F238E27FC236}">
                <a16:creationId xmlns:a16="http://schemas.microsoft.com/office/drawing/2014/main" id="{63FF0FAA-ECFB-4674-BA73-862F2F8F74B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382342" y="4175438"/>
            <a:ext cx="2827743" cy="400110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Антитела  к </a:t>
            </a:r>
            <a:r>
              <a:rPr kumimoji="0" lang="en-US" alt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SARS-CoV-2 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класса </a:t>
            </a:r>
            <a:r>
              <a:rPr kumimoji="0" lang="ru-RU" altLang="ru-RU" sz="1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IgG</a:t>
            </a:r>
            <a:r>
              <a: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, условные единицы</a:t>
            </a:r>
          </a:p>
        </p:txBody>
      </p:sp>
      <p:sp>
        <p:nvSpPr>
          <p:cNvPr id="205" name="TextBox 251">
            <a:extLst>
              <a:ext uri="{FF2B5EF4-FFF2-40B4-BE49-F238E27FC236}">
                <a16:creationId xmlns:a16="http://schemas.microsoft.com/office/drawing/2014/main" id="{20B931F4-26CF-4BB6-AC77-BD4F8E2B56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538" y="5982841"/>
            <a:ext cx="511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Доза 1</a:t>
            </a:r>
          </a:p>
        </p:txBody>
      </p:sp>
      <p:sp>
        <p:nvSpPr>
          <p:cNvPr id="206" name="TextBox 252">
            <a:extLst>
              <a:ext uri="{FF2B5EF4-FFF2-40B4-BE49-F238E27FC236}">
                <a16:creationId xmlns:a16="http://schemas.microsoft.com/office/drawing/2014/main" id="{FE42F70A-FB13-4818-8376-D69AF44FB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8950" y="5987603"/>
            <a:ext cx="5111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Доза 2</a:t>
            </a:r>
          </a:p>
        </p:txBody>
      </p:sp>
      <p:sp>
        <p:nvSpPr>
          <p:cNvPr id="207" name="TextBox 253">
            <a:extLst>
              <a:ext uri="{FF2B5EF4-FFF2-40B4-BE49-F238E27FC236}">
                <a16:creationId xmlns:a16="http://schemas.microsoft.com/office/drawing/2014/main" id="{577270ED-9979-4AC6-AC66-91CD8FBA9E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7355" y="4996363"/>
            <a:ext cx="1328737" cy="83099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Минимальный </a:t>
            </a:r>
            <a:r>
              <a:rPr kumimoji="0" lang="ru-RU" altLang="ru-RU" sz="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диагностически</a:t>
            </a:r>
            <a:r>
              <a:rPr kumimoji="0" lang="ru-RU" altLang="ru-RU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значимый титр для определяемых </a:t>
            </a:r>
            <a:r>
              <a:rPr kumimoji="0" lang="ru-RU" altLang="ru-RU" sz="80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антител,указанный</a:t>
            </a:r>
            <a:r>
              <a:rPr kumimoji="0" lang="ru-RU" altLang="ru-RU" sz="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производителем</a:t>
            </a: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D9C51A5D-FB6F-464D-AD8D-3AD329DF9F07}"/>
              </a:ext>
            </a:extLst>
          </p:cNvPr>
          <p:cNvSpPr/>
          <p:nvPr/>
        </p:nvSpPr>
        <p:spPr>
          <a:xfrm>
            <a:off x="7915275" y="2780853"/>
            <a:ext cx="134938" cy="1127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9" name="TextBox 255">
            <a:extLst>
              <a:ext uri="{FF2B5EF4-FFF2-40B4-BE49-F238E27FC236}">
                <a16:creationId xmlns:a16="http://schemas.microsoft.com/office/drawing/2014/main" id="{237C3910-2024-431B-A796-1D050C6742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2563" y="2742753"/>
            <a:ext cx="300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12</a:t>
            </a:r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18F6156B-65A5-4CD4-8CAB-E13B7FC392CC}"/>
              </a:ext>
            </a:extLst>
          </p:cNvPr>
          <p:cNvSpPr/>
          <p:nvPr/>
        </p:nvSpPr>
        <p:spPr>
          <a:xfrm>
            <a:off x="7924800" y="4117528"/>
            <a:ext cx="134938" cy="1127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1" name="TextBox 257">
            <a:extLst>
              <a:ext uri="{FF2B5EF4-FFF2-40B4-BE49-F238E27FC236}">
                <a16:creationId xmlns:a16="http://schemas.microsoft.com/office/drawing/2014/main" id="{B069FB99-44D5-4E08-80DC-45CE4A5DF2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738" y="4079428"/>
            <a:ext cx="300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CC49D96B-EF3C-49EC-B81D-72F7F9DE29BE}"/>
              </a:ext>
            </a:extLst>
          </p:cNvPr>
          <p:cNvSpPr/>
          <p:nvPr/>
        </p:nvSpPr>
        <p:spPr>
          <a:xfrm>
            <a:off x="7926388" y="5190678"/>
            <a:ext cx="136525" cy="112713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3" name="TextBox 259">
            <a:extLst>
              <a:ext uri="{FF2B5EF4-FFF2-40B4-BE49-F238E27FC236}">
                <a16:creationId xmlns:a16="http://schemas.microsoft.com/office/drawing/2014/main" id="{6E865D2C-4E9E-4AA1-A7E2-87C4CC459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6213" y="5152578"/>
            <a:ext cx="30003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AA8427F0-2838-4BDD-B585-2C4327F808C0}"/>
              </a:ext>
            </a:extLst>
          </p:cNvPr>
          <p:cNvSpPr/>
          <p:nvPr/>
        </p:nvSpPr>
        <p:spPr>
          <a:xfrm>
            <a:off x="7921625" y="5830441"/>
            <a:ext cx="134938" cy="1127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5" name="TextBox 261">
            <a:extLst>
              <a:ext uri="{FF2B5EF4-FFF2-40B4-BE49-F238E27FC236}">
                <a16:creationId xmlns:a16="http://schemas.microsoft.com/office/drawing/2014/main" id="{E39BC9BC-256C-4D3C-927B-785DE2AABC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0616" y="5792341"/>
            <a:ext cx="377697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0,5</a:t>
            </a:r>
          </a:p>
        </p:txBody>
      </p:sp>
      <p:sp>
        <p:nvSpPr>
          <p:cNvPr id="216" name="TextBox 262">
            <a:extLst>
              <a:ext uri="{FF2B5EF4-FFF2-40B4-BE49-F238E27FC236}">
                <a16:creationId xmlns:a16="http://schemas.microsoft.com/office/drawing/2014/main" id="{DE448695-39CC-4413-A038-CFB5826AF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2538" y="2376041"/>
            <a:ext cx="41830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Иммуноанализ</a:t>
            </a: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на выявление антител против S1-домена шиповидного белка SARS-CoV-2 (n = 188)</a:t>
            </a:r>
            <a:r>
              <a:rPr kumimoji="0" lang="ru-RU" altLang="ru-RU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217" name="Freeform 3">
            <a:extLst>
              <a:ext uri="{FF2B5EF4-FFF2-40B4-BE49-F238E27FC236}">
                <a16:creationId xmlns:a16="http://schemas.microsoft.com/office/drawing/2014/main" id="{22FDC31B-7E34-4B4B-9100-883C3B27C05A}"/>
              </a:ext>
            </a:extLst>
          </p:cNvPr>
          <p:cNvSpPr/>
          <p:nvPr/>
        </p:nvSpPr>
        <p:spPr>
          <a:xfrm>
            <a:off x="8077200" y="2852291"/>
            <a:ext cx="1839913" cy="3119437"/>
          </a:xfrm>
          <a:custGeom>
            <a:avLst/>
            <a:gdLst>
              <a:gd name="connsiteX0" fmla="*/ 0 w 1840523"/>
              <a:gd name="connsiteY0" fmla="*/ 0 h 3118338"/>
              <a:gd name="connsiteX1" fmla="*/ 0 w 1840523"/>
              <a:gd name="connsiteY1" fmla="*/ 3118338 h 3118338"/>
              <a:gd name="connsiteX2" fmla="*/ 404447 w 1840523"/>
              <a:gd name="connsiteY2" fmla="*/ 3118338 h 3118338"/>
              <a:gd name="connsiteX3" fmla="*/ 1840523 w 1840523"/>
              <a:gd name="connsiteY3" fmla="*/ 3118338 h 3118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523" h="3118338">
                <a:moveTo>
                  <a:pt x="0" y="0"/>
                </a:moveTo>
                <a:lnTo>
                  <a:pt x="0" y="3118338"/>
                </a:lnTo>
                <a:lnTo>
                  <a:pt x="404447" y="3118338"/>
                </a:lnTo>
                <a:lnTo>
                  <a:pt x="1840523" y="3118338"/>
                </a:lnTo>
              </a:path>
            </a:pathLst>
          </a:custGeom>
          <a:noFill/>
          <a:ln w="15875" cap="flat" cmpd="sng" algn="ctr">
            <a:solidFill>
              <a:srgbClr val="8B2890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CB9D8A3F-853A-4AA3-94E8-B7F67CEC3DFB}"/>
              </a:ext>
            </a:extLst>
          </p:cNvPr>
          <p:cNvCxnSpPr>
            <a:cxnSpLocks/>
          </p:cNvCxnSpPr>
          <p:nvPr/>
        </p:nvCxnSpPr>
        <p:spPr>
          <a:xfrm flipH="1">
            <a:off x="8024813" y="2852291"/>
            <a:ext cx="46037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CFF086DF-FA3E-4FB3-8009-BDAD200376B9}"/>
              </a:ext>
            </a:extLst>
          </p:cNvPr>
          <p:cNvCxnSpPr>
            <a:cxnSpLocks/>
          </p:cNvCxnSpPr>
          <p:nvPr/>
        </p:nvCxnSpPr>
        <p:spPr>
          <a:xfrm flipH="1">
            <a:off x="8024813" y="4188966"/>
            <a:ext cx="46037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BE012BB2-4448-47AC-BB79-9FEC6EEA9D6D}"/>
              </a:ext>
            </a:extLst>
          </p:cNvPr>
          <p:cNvCxnSpPr>
            <a:cxnSpLocks/>
          </p:cNvCxnSpPr>
          <p:nvPr/>
        </p:nvCxnSpPr>
        <p:spPr>
          <a:xfrm flipH="1">
            <a:off x="8024813" y="5255766"/>
            <a:ext cx="46037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1" name="Straight Connector 220">
            <a:extLst>
              <a:ext uri="{FF2B5EF4-FFF2-40B4-BE49-F238E27FC236}">
                <a16:creationId xmlns:a16="http://schemas.microsoft.com/office/drawing/2014/main" id="{0A3E7FEE-528A-4EFD-BABE-E950DD6CF3ED}"/>
              </a:ext>
            </a:extLst>
          </p:cNvPr>
          <p:cNvCxnSpPr>
            <a:cxnSpLocks/>
          </p:cNvCxnSpPr>
          <p:nvPr/>
        </p:nvCxnSpPr>
        <p:spPr>
          <a:xfrm flipH="1">
            <a:off x="8024813" y="5900291"/>
            <a:ext cx="46037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2" name="Straight Connector 221">
            <a:extLst>
              <a:ext uri="{FF2B5EF4-FFF2-40B4-BE49-F238E27FC236}">
                <a16:creationId xmlns:a16="http://schemas.microsoft.com/office/drawing/2014/main" id="{1BB08848-54C7-4FA3-A1BB-BB8874212A8A}"/>
              </a:ext>
            </a:extLst>
          </p:cNvPr>
          <p:cNvCxnSpPr>
            <a:cxnSpLocks/>
          </p:cNvCxnSpPr>
          <p:nvPr/>
        </p:nvCxnSpPr>
        <p:spPr>
          <a:xfrm rot="5400000" flipH="1">
            <a:off x="8342312" y="5995541"/>
            <a:ext cx="4762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2D280BD2-2FC2-4C52-AA92-FEC0CBC98848}"/>
              </a:ext>
            </a:extLst>
          </p:cNvPr>
          <p:cNvCxnSpPr>
            <a:cxnSpLocks/>
          </p:cNvCxnSpPr>
          <p:nvPr/>
        </p:nvCxnSpPr>
        <p:spPr>
          <a:xfrm rot="5400000" flipH="1">
            <a:off x="9610725" y="5995541"/>
            <a:ext cx="4762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42206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3F4F7-B1E8-48EC-8692-9B4B595CE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170064" cy="1326525"/>
          </a:xfrm>
        </p:spPr>
        <p:txBody>
          <a:bodyPr/>
          <a:lstStyle/>
          <a:p>
            <a:r>
              <a:rPr lang="ru-RU" sz="2400" dirty="0"/>
              <a:t>Из-за недостаточного ответа на вакцину лица со сниженной функцией иммунной системы остаются в группе риска инфицирования SARS-CoV-21-4</a:t>
            </a:r>
            <a:endParaRPr lang="en-GB" sz="2400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F2403CF8-92D9-4226-BA7D-C331D3B2FF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15245"/>
            <a:ext cx="1588" cy="1588"/>
          </a:xfrm>
          <a:prstGeom prst="rect">
            <a:avLst/>
          </a:prstGeom>
          <a:noFill/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60E9163B-C146-4BF8-A1D6-7F17F42647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0" y="5992925"/>
            <a:ext cx="5110164" cy="83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BNT162b2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&lt; 0,001;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&lt; 0,0001. Часть представленной информации основана на препринте статьи, которая еще не прошла рецензирование.</a:t>
            </a:r>
            <a:endParaRPr kumimoji="0" lang="en-GB" alt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 (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2019) - коронавирусная инфекция 2019 г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.;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IgG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- иммуноглобулин класса G; S 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(Spike) -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шиповидный белок SARS-CoV-2; S1 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S1-домен шиповидного белка SARS-CoV-2;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SARS-CoV-2 (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severe acute respiratory syndrome coronavirus 2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- тяжелый острый респираторный синдром, вызванный штаммом коронавируса 2-го типа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ЗК - здоровый контроль; ОП - оптическая плотность; ПД - пациент на диализе; РПТ - реципиент почечного трансплантата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Rincon-Arevalo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Sci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Immunol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2021;6:eabj1031.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https://dx.doi.org/10.1126/sciimmunol.abj1031. дата доступа 24.09.2021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г.; 2.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Agha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Preprint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medRxiv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 3.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Haberman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2021;80:1339-1344; 4.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Spiera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2021;80:1357-1359.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3E8E8D5-6150-42B0-9172-05A2A509EF43}"/>
              </a:ext>
            </a:extLst>
          </p:cNvPr>
          <p:cNvGrpSpPr/>
          <p:nvPr/>
        </p:nvGrpSpPr>
        <p:grpSpPr>
          <a:xfrm>
            <a:off x="5375625" y="1534978"/>
            <a:ext cx="6469492" cy="995117"/>
            <a:chOff x="5377213" y="1122739"/>
            <a:chExt cx="6469492" cy="995117"/>
          </a:xfrm>
          <a:solidFill>
            <a:sysClr val="window" lastClr="FFFFFF"/>
          </a:solidFill>
        </p:grpSpPr>
        <p:sp>
          <p:nvSpPr>
            <p:cNvPr id="7" name="Isosceles Triangle 8">
              <a:extLst>
                <a:ext uri="{FF2B5EF4-FFF2-40B4-BE49-F238E27FC236}">
                  <a16:creationId xmlns:a16="http://schemas.microsoft.com/office/drawing/2014/main" id="{3449E864-045D-43A6-9E66-F8AB5B306EE1}"/>
                </a:ext>
              </a:extLst>
            </p:cNvPr>
            <p:cNvSpPr/>
            <p:nvPr/>
          </p:nvSpPr>
          <p:spPr>
            <a:xfrm rot="10800000">
              <a:off x="7612727" y="1710380"/>
              <a:ext cx="2012536" cy="407476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9C260406-0245-4343-B392-6A472E5EAA8A}"/>
                </a:ext>
              </a:extLst>
            </p:cNvPr>
            <p:cNvSpPr/>
            <p:nvPr/>
          </p:nvSpPr>
          <p:spPr>
            <a:xfrm>
              <a:off x="5377213" y="1122739"/>
              <a:ext cx="6469492" cy="738665"/>
            </a:xfrm>
            <a:prstGeom prst="roundRect">
              <a:avLst>
                <a:gd name="adj" fmla="val 15544"/>
              </a:avLst>
            </a:prstGeom>
            <a:grpFill/>
            <a:ln w="31750" cap="flat" cmpd="sng" algn="ctr">
              <a:solidFill>
                <a:srgbClr val="A5A5A5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160" tIns="10160" rIns="10160" bIns="10160" spcCol="127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Гуморальный иммунный ответ у пациентов с почечной недостаточностью оценивали после введения вакцины против COVID-19 (первая и вторая доза)</a:t>
              </a:r>
              <a:r>
                <a:rPr kumimoji="0" lang="ru" sz="16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1,a</a:t>
              </a:r>
            </a:p>
          </p:txBody>
        </p:sp>
      </p:grp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A9F99245-28F4-47B5-949A-9E5936460D21}"/>
              </a:ext>
            </a:extLst>
          </p:cNvPr>
          <p:cNvSpPr/>
          <p:nvPr/>
        </p:nvSpPr>
        <p:spPr>
          <a:xfrm>
            <a:off x="5375275" y="2542495"/>
            <a:ext cx="6453187" cy="608012"/>
          </a:xfrm>
          <a:prstGeom prst="roundRect">
            <a:avLst>
              <a:gd name="adj" fmla="val 1554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Гуморальный иммунный ответ был отсрочен у 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пациентов на диализе </a:t>
            </a: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и существенно уменьшен у реципиентов почечного трансплантата</a:t>
            </a:r>
            <a:r>
              <a:rPr kumimoji="0" lang="ru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C46B44E4-6E8B-4773-97B3-0CD0CE8661B2}"/>
              </a:ext>
            </a:extLst>
          </p:cNvPr>
          <p:cNvSpPr/>
          <p:nvPr/>
        </p:nvSpPr>
        <p:spPr>
          <a:xfrm>
            <a:off x="773112" y="1539195"/>
            <a:ext cx="4329113" cy="736600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Пациенты могут оставаться в группе риска по SARS-CoV-2, если они имеют или получают1-4: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E7A479E9-1FDA-49FD-A435-4FE2B9A7E198}"/>
              </a:ext>
            </a:extLst>
          </p:cNvPr>
          <p:cNvSpPr/>
          <p:nvPr/>
        </p:nvSpPr>
        <p:spPr>
          <a:xfrm>
            <a:off x="1163637" y="2609170"/>
            <a:ext cx="3236913" cy="677862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Трансплантация органа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14F3969F-2EAF-4C4A-98F3-C304320DD5D6}"/>
              </a:ext>
            </a:extLst>
          </p:cNvPr>
          <p:cNvSpPr/>
          <p:nvPr/>
        </p:nvSpPr>
        <p:spPr>
          <a:xfrm>
            <a:off x="1163637" y="3817257"/>
            <a:ext cx="3236913" cy="676275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Гемобластозы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CE62087F-1BEE-4048-B88B-55E0871C3589}"/>
              </a:ext>
            </a:extLst>
          </p:cNvPr>
          <p:cNvSpPr/>
          <p:nvPr/>
        </p:nvSpPr>
        <p:spPr>
          <a:xfrm>
            <a:off x="1163637" y="5025345"/>
            <a:ext cx="3236913" cy="676275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Иммуносупрессивная терапия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CDD5AAD1-87ED-4884-B4FB-172287AFF7ED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H="1" flipV="1">
            <a:off x="773112" y="1907495"/>
            <a:ext cx="390525" cy="10414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2DE6CF0F-6FB0-4DEB-BF3E-8AEF88C2A8F6}"/>
              </a:ext>
            </a:extLst>
          </p:cNvPr>
          <p:cNvCxnSpPr>
            <a:cxnSpLocks/>
            <a:stCxn id="10" idx="1"/>
            <a:endCxn id="12" idx="1"/>
          </p:cNvCxnSpPr>
          <p:nvPr/>
        </p:nvCxnSpPr>
        <p:spPr>
          <a:xfrm rot="10800000" flipH="1" flipV="1">
            <a:off x="773112" y="1907495"/>
            <a:ext cx="390525" cy="22479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2E286B51-FA79-47EB-A4A0-F1741063E1A8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 rot="10800000" flipH="1" flipV="1">
            <a:off x="773112" y="1907495"/>
            <a:ext cx="390525" cy="3455987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DAB9A782-16A2-418F-BBCE-C439665710C9}"/>
              </a:ext>
            </a:extLst>
          </p:cNvPr>
          <p:cNvSpPr/>
          <p:nvPr/>
        </p:nvSpPr>
        <p:spPr>
          <a:xfrm>
            <a:off x="5375275" y="3218770"/>
            <a:ext cx="3208337" cy="3190875"/>
          </a:xfrm>
          <a:prstGeom prst="roundRect">
            <a:avLst>
              <a:gd name="adj" fmla="val 5537"/>
            </a:avLst>
          </a:prstGeom>
          <a:solidFill>
            <a:schemeClr val="bg1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7998A723-6FFD-43B6-A623-87E88FAD69DC}"/>
              </a:ext>
            </a:extLst>
          </p:cNvPr>
          <p:cNvSpPr/>
          <p:nvPr/>
        </p:nvSpPr>
        <p:spPr>
          <a:xfrm>
            <a:off x="8767762" y="3218770"/>
            <a:ext cx="3076575" cy="3190875"/>
          </a:xfrm>
          <a:prstGeom prst="roundRect">
            <a:avLst>
              <a:gd name="adj" fmla="val 5537"/>
            </a:avLst>
          </a:prstGeom>
          <a:solidFill>
            <a:schemeClr val="bg1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TextBox 75">
            <a:extLst>
              <a:ext uri="{FF2B5EF4-FFF2-40B4-BE49-F238E27FC236}">
                <a16:creationId xmlns:a16="http://schemas.microsoft.com/office/drawing/2014/main" id="{BB2D6F4F-E8C3-4E37-8108-C2A6731D9AF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306308" y="4651637"/>
            <a:ext cx="26411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Отношение ОП для </a:t>
            </a:r>
            <a:r>
              <a:rPr kumimoji="0" lang="ru-RU" altLang="ru-RU" sz="12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IgG</a:t>
            </a: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против</a:t>
            </a:r>
            <a:br>
              <a:rPr kumimoji="0" lang="en-GB" alt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S1-домена S-белка SARS-CoV-2</a:t>
            </a:r>
            <a:r>
              <a:rPr kumimoji="0" lang="ru-RU" altLang="ru-RU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20" name="TextBox 86">
            <a:extLst>
              <a:ext uri="{FF2B5EF4-FFF2-40B4-BE49-F238E27FC236}">
                <a16:creationId xmlns:a16="http://schemas.microsoft.com/office/drawing/2014/main" id="{CD1287A3-138F-4958-8B4D-CDD72B542B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725" y="5792107"/>
            <a:ext cx="269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1" name="TextBox 88">
            <a:extLst>
              <a:ext uri="{FF2B5EF4-FFF2-40B4-BE49-F238E27FC236}">
                <a16:creationId xmlns:a16="http://schemas.microsoft.com/office/drawing/2014/main" id="{6F05C092-9EB9-4B19-90B0-DFD10C0A8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5385707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22" name="TextBox 89">
            <a:extLst>
              <a:ext uri="{FF2B5EF4-FFF2-40B4-BE49-F238E27FC236}">
                <a16:creationId xmlns:a16="http://schemas.microsoft.com/office/drawing/2014/main" id="{A30C801E-54B8-4C83-BF1E-B424A1FF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4958670"/>
            <a:ext cx="355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23" name="TextBox 97">
            <a:extLst>
              <a:ext uri="{FF2B5EF4-FFF2-40B4-BE49-F238E27FC236}">
                <a16:creationId xmlns:a16="http://schemas.microsoft.com/office/drawing/2014/main" id="{0CD245E1-4F6B-4363-AD29-96B29999E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4539570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24" name="TextBox 99">
            <a:extLst>
              <a:ext uri="{FF2B5EF4-FFF2-40B4-BE49-F238E27FC236}">
                <a16:creationId xmlns:a16="http://schemas.microsoft.com/office/drawing/2014/main" id="{1ED50CFF-8EC7-4460-9BD4-74B452524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0" y="4112532"/>
            <a:ext cx="35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25" name="TextBox 100">
            <a:extLst>
              <a:ext uri="{FF2B5EF4-FFF2-40B4-BE49-F238E27FC236}">
                <a16:creationId xmlns:a16="http://schemas.microsoft.com/office/drawing/2014/main" id="{7FA7CC94-0488-4C14-98F6-2F5130A13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7862" y="3693432"/>
            <a:ext cx="4397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26" name="TextBox 102">
            <a:extLst>
              <a:ext uri="{FF2B5EF4-FFF2-40B4-BE49-F238E27FC236}">
                <a16:creationId xmlns:a16="http://schemas.microsoft.com/office/drawing/2014/main" id="{306A2F92-437D-4D2B-AD38-DA18A8BCD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6130245"/>
            <a:ext cx="482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ЗК</a:t>
            </a:r>
          </a:p>
        </p:txBody>
      </p:sp>
      <p:sp>
        <p:nvSpPr>
          <p:cNvPr id="27" name="TextBox 105">
            <a:extLst>
              <a:ext uri="{FF2B5EF4-FFF2-40B4-BE49-F238E27FC236}">
                <a16:creationId xmlns:a16="http://schemas.microsoft.com/office/drawing/2014/main" id="{DAEE2FEC-AEFD-42DE-B833-C8AA296D6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6130245"/>
            <a:ext cx="4746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ПД</a:t>
            </a:r>
          </a:p>
        </p:txBody>
      </p:sp>
      <p:sp>
        <p:nvSpPr>
          <p:cNvPr id="28" name="TextBox 106">
            <a:extLst>
              <a:ext uri="{FF2B5EF4-FFF2-40B4-BE49-F238E27FC236}">
                <a16:creationId xmlns:a16="http://schemas.microsoft.com/office/drawing/2014/main" id="{A46C8409-5C36-4D22-8008-C75C9CE6F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7162" y="6130245"/>
            <a:ext cx="5683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РТП</a:t>
            </a:r>
          </a:p>
        </p:txBody>
      </p:sp>
      <p:sp>
        <p:nvSpPr>
          <p:cNvPr id="29" name="TextBox 107">
            <a:extLst>
              <a:ext uri="{FF2B5EF4-FFF2-40B4-BE49-F238E27FC236}">
                <a16:creationId xmlns:a16="http://schemas.microsoft.com/office/drawing/2014/main" id="{575F1FAE-FF30-4304-B8BA-676F5F1D336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7742238" y="4630784"/>
            <a:ext cx="2498726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Доля (показатель ингибирования), %</a:t>
            </a:r>
            <a:r>
              <a:rPr kumimoji="0" lang="ru-RU" altLang="ru-RU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30" name="TextBox 108">
            <a:extLst>
              <a:ext uri="{FF2B5EF4-FFF2-40B4-BE49-F238E27FC236}">
                <a16:creationId xmlns:a16="http://schemas.microsoft.com/office/drawing/2014/main" id="{AAF40322-C1F5-462A-A99D-289086363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7" y="3601357"/>
            <a:ext cx="36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**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2F1816E-ED35-4E19-8C1C-F978FF78119D}"/>
              </a:ext>
            </a:extLst>
          </p:cNvPr>
          <p:cNvSpPr/>
          <p:nvPr/>
        </p:nvSpPr>
        <p:spPr>
          <a:xfrm>
            <a:off x="7178675" y="3355295"/>
            <a:ext cx="385762" cy="16351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5A8E288-D33A-4235-9AE0-87F89EDC221B}"/>
              </a:ext>
            </a:extLst>
          </p:cNvPr>
          <p:cNvSpPr/>
          <p:nvPr/>
        </p:nvSpPr>
        <p:spPr>
          <a:xfrm>
            <a:off x="6923087" y="3645807"/>
            <a:ext cx="998538" cy="1460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EB84BBF-00C0-4682-95CD-C065B1AE7C01}"/>
              </a:ext>
            </a:extLst>
          </p:cNvPr>
          <p:cNvSpPr/>
          <p:nvPr/>
        </p:nvSpPr>
        <p:spPr>
          <a:xfrm>
            <a:off x="10161587" y="3525157"/>
            <a:ext cx="998538" cy="14605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4" name="TextBox 112">
            <a:extLst>
              <a:ext uri="{FF2B5EF4-FFF2-40B4-BE49-F238E27FC236}">
                <a16:creationId xmlns:a16="http://schemas.microsoft.com/office/drawing/2014/main" id="{436F4F9F-0577-486F-897E-2E1850548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3812" y="3534682"/>
            <a:ext cx="384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24F75EE-4DAF-4E87-B144-5D481DCC61B5}"/>
              </a:ext>
            </a:extLst>
          </p:cNvPr>
          <p:cNvSpPr/>
          <p:nvPr/>
        </p:nvSpPr>
        <p:spPr>
          <a:xfrm>
            <a:off x="10479087" y="3271157"/>
            <a:ext cx="414338" cy="1158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6" name="TextBox 114">
            <a:extLst>
              <a:ext uri="{FF2B5EF4-FFF2-40B4-BE49-F238E27FC236}">
                <a16:creationId xmlns:a16="http://schemas.microsoft.com/office/drawing/2014/main" id="{2CA4C0FE-0EFF-468A-BA17-18E53EFEF4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4525" y="3541032"/>
            <a:ext cx="3857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7" name="TextBox 115">
            <a:extLst>
              <a:ext uri="{FF2B5EF4-FFF2-40B4-BE49-F238E27FC236}">
                <a16:creationId xmlns:a16="http://schemas.microsoft.com/office/drawing/2014/main" id="{C9703395-B891-4B73-B6E4-8FA3BD1A48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75" y="3263220"/>
            <a:ext cx="385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8" name="TextBox 116">
            <a:extLst>
              <a:ext uri="{FF2B5EF4-FFF2-40B4-BE49-F238E27FC236}">
                <a16:creationId xmlns:a16="http://schemas.microsoft.com/office/drawing/2014/main" id="{0DCCC9DA-8244-4884-88D0-F9BDDB3006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3600" y="3396570"/>
            <a:ext cx="3857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9" name="TextBox 117">
            <a:extLst>
              <a:ext uri="{FF2B5EF4-FFF2-40B4-BE49-F238E27FC236}">
                <a16:creationId xmlns:a16="http://schemas.microsoft.com/office/drawing/2014/main" id="{3DEF4D6A-F7D2-447C-8393-8B3D2D1C9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8087" y="3669620"/>
            <a:ext cx="38576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0" name="TextBox 118">
            <a:extLst>
              <a:ext uri="{FF2B5EF4-FFF2-40B4-BE49-F238E27FC236}">
                <a16:creationId xmlns:a16="http://schemas.microsoft.com/office/drawing/2014/main" id="{421C8AED-25CC-4E9B-8265-1D9662538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1025" y="3671207"/>
            <a:ext cx="3857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41" name="TextBox 119">
            <a:extLst>
              <a:ext uri="{FF2B5EF4-FFF2-40B4-BE49-F238E27FC236}">
                <a16:creationId xmlns:a16="http://schemas.microsoft.com/office/drawing/2014/main" id="{B3B912ED-AFA8-445D-8249-CADB4CA5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8450" y="5796870"/>
            <a:ext cx="2698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42" name="TextBox 120">
            <a:extLst>
              <a:ext uri="{FF2B5EF4-FFF2-40B4-BE49-F238E27FC236}">
                <a16:creationId xmlns:a16="http://schemas.microsoft.com/office/drawing/2014/main" id="{1FD3960A-930A-49B6-B5D8-9BC4912D5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725" y="5390470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20</a:t>
            </a:r>
          </a:p>
        </p:txBody>
      </p:sp>
      <p:sp>
        <p:nvSpPr>
          <p:cNvPr id="43" name="TextBox 121">
            <a:extLst>
              <a:ext uri="{FF2B5EF4-FFF2-40B4-BE49-F238E27FC236}">
                <a16:creationId xmlns:a16="http://schemas.microsoft.com/office/drawing/2014/main" id="{6DCFE74B-90DD-46FA-A290-8F0B81D4B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725" y="4963432"/>
            <a:ext cx="35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40</a:t>
            </a:r>
          </a:p>
        </p:txBody>
      </p:sp>
      <p:sp>
        <p:nvSpPr>
          <p:cNvPr id="44" name="TextBox 122">
            <a:extLst>
              <a:ext uri="{FF2B5EF4-FFF2-40B4-BE49-F238E27FC236}">
                <a16:creationId xmlns:a16="http://schemas.microsoft.com/office/drawing/2014/main" id="{CDE3CEDC-57BD-49FA-B387-73EE408E3D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725" y="4544332"/>
            <a:ext cx="355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60</a:t>
            </a:r>
          </a:p>
        </p:txBody>
      </p:sp>
      <p:sp>
        <p:nvSpPr>
          <p:cNvPr id="45" name="TextBox 123">
            <a:extLst>
              <a:ext uri="{FF2B5EF4-FFF2-40B4-BE49-F238E27FC236}">
                <a16:creationId xmlns:a16="http://schemas.microsoft.com/office/drawing/2014/main" id="{40A8FB48-917B-41A4-BB8C-65B15699E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2725" y="4118882"/>
            <a:ext cx="355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80</a:t>
            </a:r>
          </a:p>
        </p:txBody>
      </p:sp>
      <p:sp>
        <p:nvSpPr>
          <p:cNvPr id="46" name="TextBox 124">
            <a:extLst>
              <a:ext uri="{FF2B5EF4-FFF2-40B4-BE49-F238E27FC236}">
                <a16:creationId xmlns:a16="http://schemas.microsoft.com/office/drawing/2014/main" id="{5AC69F1D-5AD4-404F-8043-E91A25A063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8587" y="3698195"/>
            <a:ext cx="4397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100</a:t>
            </a:r>
          </a:p>
        </p:txBody>
      </p:sp>
      <p:sp>
        <p:nvSpPr>
          <p:cNvPr id="47" name="TextBox 125">
            <a:extLst>
              <a:ext uri="{FF2B5EF4-FFF2-40B4-BE49-F238E27FC236}">
                <a16:creationId xmlns:a16="http://schemas.microsoft.com/office/drawing/2014/main" id="{442E1A97-FCA3-4EBF-956D-A253942E9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0275" y="6135007"/>
            <a:ext cx="4826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ЗК</a:t>
            </a:r>
          </a:p>
        </p:txBody>
      </p:sp>
      <p:sp>
        <p:nvSpPr>
          <p:cNvPr id="48" name="TextBox 126">
            <a:extLst>
              <a:ext uri="{FF2B5EF4-FFF2-40B4-BE49-F238E27FC236}">
                <a16:creationId xmlns:a16="http://schemas.microsoft.com/office/drawing/2014/main" id="{335CC3BD-7856-4AE8-9DC1-A80ED40910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39400" y="6135007"/>
            <a:ext cx="4746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ПД</a:t>
            </a:r>
          </a:p>
        </p:txBody>
      </p:sp>
      <p:sp>
        <p:nvSpPr>
          <p:cNvPr id="49" name="TextBox 127">
            <a:extLst>
              <a:ext uri="{FF2B5EF4-FFF2-40B4-BE49-F238E27FC236}">
                <a16:creationId xmlns:a16="http://schemas.microsoft.com/office/drawing/2014/main" id="{E2733CCF-A472-44A7-925B-8CEC33BCE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44237" y="6135007"/>
            <a:ext cx="5683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РТП</a:t>
            </a:r>
          </a:p>
        </p:txBody>
      </p:sp>
      <p:grpSp>
        <p:nvGrpSpPr>
          <p:cNvPr id="50" name="Group 128">
            <a:extLst>
              <a:ext uri="{FF2B5EF4-FFF2-40B4-BE49-F238E27FC236}">
                <a16:creationId xmlns:a16="http://schemas.microsoft.com/office/drawing/2014/main" id="{BF9749CB-2BAA-4EA2-B069-8E6777D26702}"/>
              </a:ext>
            </a:extLst>
          </p:cNvPr>
          <p:cNvGrpSpPr>
            <a:grpSpLocks/>
          </p:cNvGrpSpPr>
          <p:nvPr/>
        </p:nvGrpSpPr>
        <p:grpSpPr bwMode="auto">
          <a:xfrm>
            <a:off x="6181725" y="3822020"/>
            <a:ext cx="2314575" cy="2330450"/>
            <a:chOff x="6182857" y="3491344"/>
            <a:chExt cx="2314559" cy="2328918"/>
          </a:xfrm>
        </p:grpSpPr>
        <p:sp>
          <p:nvSpPr>
            <p:cNvPr id="51" name="Freeform 106">
              <a:extLst>
                <a:ext uri="{FF2B5EF4-FFF2-40B4-BE49-F238E27FC236}">
                  <a16:creationId xmlns:a16="http://schemas.microsoft.com/office/drawing/2014/main" id="{0ECAAB17-DDA1-4E15-B210-9098CDB52B3E}"/>
                </a:ext>
              </a:extLst>
            </p:cNvPr>
            <p:cNvSpPr/>
            <p:nvPr/>
          </p:nvSpPr>
          <p:spPr>
            <a:xfrm>
              <a:off x="6235244" y="3491344"/>
              <a:ext cx="0" cy="2127438"/>
            </a:xfrm>
            <a:custGeom>
              <a:avLst/>
              <a:gdLst>
                <a:gd name="connsiteX0" fmla="*/ 0 w 1840523"/>
                <a:gd name="connsiteY0" fmla="*/ 0 h 3118338"/>
                <a:gd name="connsiteX1" fmla="*/ 0 w 1840523"/>
                <a:gd name="connsiteY1" fmla="*/ 3118338 h 3118338"/>
                <a:gd name="connsiteX2" fmla="*/ 404447 w 1840523"/>
                <a:gd name="connsiteY2" fmla="*/ 3118338 h 3118338"/>
                <a:gd name="connsiteX3" fmla="*/ 1840523 w 1840523"/>
                <a:gd name="connsiteY3" fmla="*/ 3118338 h 3118338"/>
                <a:gd name="connsiteX0" fmla="*/ 0 w 404447"/>
                <a:gd name="connsiteY0" fmla="*/ 0 h 3118338"/>
                <a:gd name="connsiteX1" fmla="*/ 0 w 404447"/>
                <a:gd name="connsiteY1" fmla="*/ 3118338 h 3118338"/>
                <a:gd name="connsiteX2" fmla="*/ 404447 w 404447"/>
                <a:gd name="connsiteY2" fmla="*/ 3118338 h 3118338"/>
                <a:gd name="connsiteX0" fmla="*/ 0 w 0"/>
                <a:gd name="connsiteY0" fmla="*/ 0 h 3118338"/>
                <a:gd name="connsiteX1" fmla="*/ 0 w 0"/>
                <a:gd name="connsiteY1" fmla="*/ 3118338 h 31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118338">
                  <a:moveTo>
                    <a:pt x="0" y="0"/>
                  </a:moveTo>
                  <a:lnTo>
                    <a:pt x="0" y="3118338"/>
                  </a:lnTo>
                </a:path>
              </a:pathLst>
            </a:custGeom>
            <a:noFill/>
            <a:ln w="15875" cap="flat" cmpd="sng" algn="ctr">
              <a:solidFill>
                <a:srgbClr val="8B289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EBD6885-7418-4580-B87D-B282B7ED6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4343271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43A990AC-BF6B-4493-9994-BE4B122C2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3" y="5750458"/>
              <a:ext cx="0" cy="6980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18C4B12D-F7A6-46BA-8953-4DDBF903676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3916514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D7145097-F56D-4A97-AD7F-8834223B85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3491344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1DEA718-0E0E-413D-A419-B787074814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4768441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4F866CA4-7A56-441F-8823-C08930F927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5193611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BCEB8277-A9E6-49A6-B2D5-DD13975E8B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5618782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A4B61E58-463E-474D-959F-F72115EAD3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0623" y="5750458"/>
              <a:ext cx="0" cy="6980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FC95E8C9-6DB4-4E11-BB85-248245F083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8794" y="5750458"/>
              <a:ext cx="0" cy="6980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A7678F7-6A69-4717-B77E-816A8A99F2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0181" y="5748871"/>
              <a:ext cx="212723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BF61F71-7CA7-499E-A264-A6D434F70D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0007" y="5588639"/>
              <a:ext cx="2246296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</p:grpSp>
      <p:grpSp>
        <p:nvGrpSpPr>
          <p:cNvPr id="63" name="Group 141">
            <a:extLst>
              <a:ext uri="{FF2B5EF4-FFF2-40B4-BE49-F238E27FC236}">
                <a16:creationId xmlns:a16="http://schemas.microsoft.com/office/drawing/2014/main" id="{5F5E2965-334E-4B26-BDC0-169840B86111}"/>
              </a:ext>
            </a:extLst>
          </p:cNvPr>
          <p:cNvGrpSpPr>
            <a:grpSpLocks/>
          </p:cNvGrpSpPr>
          <p:nvPr/>
        </p:nvGrpSpPr>
        <p:grpSpPr bwMode="auto">
          <a:xfrm>
            <a:off x="9437687" y="3822020"/>
            <a:ext cx="2314575" cy="2330450"/>
            <a:chOff x="6182857" y="3491344"/>
            <a:chExt cx="2314559" cy="2328918"/>
          </a:xfrm>
        </p:grpSpPr>
        <p:sp>
          <p:nvSpPr>
            <p:cNvPr id="64" name="Freeform 119">
              <a:extLst>
                <a:ext uri="{FF2B5EF4-FFF2-40B4-BE49-F238E27FC236}">
                  <a16:creationId xmlns:a16="http://schemas.microsoft.com/office/drawing/2014/main" id="{64E9861B-157B-495B-B993-AFAEF9AA2EF5}"/>
                </a:ext>
              </a:extLst>
            </p:cNvPr>
            <p:cNvSpPr/>
            <p:nvPr/>
          </p:nvSpPr>
          <p:spPr>
            <a:xfrm>
              <a:off x="6235245" y="3491344"/>
              <a:ext cx="0" cy="2127438"/>
            </a:xfrm>
            <a:custGeom>
              <a:avLst/>
              <a:gdLst>
                <a:gd name="connsiteX0" fmla="*/ 0 w 1840523"/>
                <a:gd name="connsiteY0" fmla="*/ 0 h 3118338"/>
                <a:gd name="connsiteX1" fmla="*/ 0 w 1840523"/>
                <a:gd name="connsiteY1" fmla="*/ 3118338 h 3118338"/>
                <a:gd name="connsiteX2" fmla="*/ 404447 w 1840523"/>
                <a:gd name="connsiteY2" fmla="*/ 3118338 h 3118338"/>
                <a:gd name="connsiteX3" fmla="*/ 1840523 w 1840523"/>
                <a:gd name="connsiteY3" fmla="*/ 3118338 h 3118338"/>
                <a:gd name="connsiteX0" fmla="*/ 0 w 404447"/>
                <a:gd name="connsiteY0" fmla="*/ 0 h 3118338"/>
                <a:gd name="connsiteX1" fmla="*/ 0 w 404447"/>
                <a:gd name="connsiteY1" fmla="*/ 3118338 h 3118338"/>
                <a:gd name="connsiteX2" fmla="*/ 404447 w 404447"/>
                <a:gd name="connsiteY2" fmla="*/ 3118338 h 3118338"/>
                <a:gd name="connsiteX0" fmla="*/ 0 w 0"/>
                <a:gd name="connsiteY0" fmla="*/ 0 h 3118338"/>
                <a:gd name="connsiteX1" fmla="*/ 0 w 0"/>
                <a:gd name="connsiteY1" fmla="*/ 3118338 h 31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118338">
                  <a:moveTo>
                    <a:pt x="0" y="0"/>
                  </a:moveTo>
                  <a:lnTo>
                    <a:pt x="0" y="3118338"/>
                  </a:lnTo>
                </a:path>
              </a:pathLst>
            </a:custGeom>
            <a:noFill/>
            <a:ln w="15875" cap="flat" cmpd="sng" algn="ctr">
              <a:solidFill>
                <a:srgbClr val="8B289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D366DF6-1B38-4F3B-A1ED-54BA81D41BB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4343271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1BF366A-6485-4A1E-84B0-169BD03975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2453" y="5750458"/>
              <a:ext cx="0" cy="6980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14AD67C6-3936-43C1-8C85-893BA2707A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3916514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E7647D7-2FED-42B4-8FCD-D2990C479D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3491344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C868955-16FF-437E-B235-7D159AAF1E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4768441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4F02C6B-EBA6-4234-92FA-00483A9D7D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5193611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B3F13A2-523E-4623-98A8-F6518F127E4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82857" y="5618782"/>
              <a:ext cx="476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C84F0F2E-0653-4154-8E05-D133B2BF24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30623" y="5750458"/>
              <a:ext cx="0" cy="6980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D88D74-E1AA-4B2D-AE12-9E3E79986E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8794" y="5750458"/>
              <a:ext cx="0" cy="69804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48BB8DF-4A45-4EB1-A617-D9CD670B78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70181" y="5748871"/>
              <a:ext cx="212723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ECDCD60-5040-4B3C-97B1-50C845674D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0007" y="5588639"/>
              <a:ext cx="2246297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ysDot"/>
              <a:miter lim="800000"/>
            </a:ln>
            <a:effectLst/>
          </p:spPr>
        </p:cxnSp>
      </p:grpSp>
      <p:sp>
        <p:nvSpPr>
          <p:cNvPr id="76" name="Oval 75">
            <a:extLst>
              <a:ext uri="{FF2B5EF4-FFF2-40B4-BE49-F238E27FC236}">
                <a16:creationId xmlns:a16="http://schemas.microsoft.com/office/drawing/2014/main" id="{E474D919-EA87-4426-87A8-898131897A10}"/>
              </a:ext>
            </a:extLst>
          </p:cNvPr>
          <p:cNvSpPr/>
          <p:nvPr/>
        </p:nvSpPr>
        <p:spPr>
          <a:xfrm>
            <a:off x="6581775" y="4993595"/>
            <a:ext cx="58737" cy="5873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F0E4F393-BB19-49E1-966B-4590B31F0800}"/>
              </a:ext>
            </a:extLst>
          </p:cNvPr>
          <p:cNvSpPr/>
          <p:nvPr/>
        </p:nvSpPr>
        <p:spPr>
          <a:xfrm>
            <a:off x="6700837" y="5025345"/>
            <a:ext cx="60325" cy="5873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A92B9201-41A0-4125-A510-1930946CAAE8}"/>
              </a:ext>
            </a:extLst>
          </p:cNvPr>
          <p:cNvSpPr/>
          <p:nvPr/>
        </p:nvSpPr>
        <p:spPr>
          <a:xfrm>
            <a:off x="6821487" y="4995182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41545BEE-8CBE-45B3-B559-66C6479DAA46}"/>
              </a:ext>
            </a:extLst>
          </p:cNvPr>
          <p:cNvSpPr/>
          <p:nvPr/>
        </p:nvSpPr>
        <p:spPr>
          <a:xfrm>
            <a:off x="6821487" y="5077732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49B2165B-FF69-4980-BBD1-B15C0D1A8BD7}"/>
              </a:ext>
            </a:extLst>
          </p:cNvPr>
          <p:cNvSpPr/>
          <p:nvPr/>
        </p:nvSpPr>
        <p:spPr>
          <a:xfrm>
            <a:off x="6764337" y="5192032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BC0BEDDB-8459-4AEF-A5A1-7686B6C26631}"/>
              </a:ext>
            </a:extLst>
          </p:cNvPr>
          <p:cNvSpPr/>
          <p:nvPr/>
        </p:nvSpPr>
        <p:spPr>
          <a:xfrm>
            <a:off x="6705600" y="5415870"/>
            <a:ext cx="60325" cy="5873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C67D7D60-F922-49C0-996F-6E547D7877C7}"/>
              </a:ext>
            </a:extLst>
          </p:cNvPr>
          <p:cNvSpPr/>
          <p:nvPr/>
        </p:nvSpPr>
        <p:spPr>
          <a:xfrm>
            <a:off x="6821487" y="5392057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3E27A64D-6222-4E92-B74E-97AEA2280AA6}"/>
              </a:ext>
            </a:extLst>
          </p:cNvPr>
          <p:cNvSpPr/>
          <p:nvPr/>
        </p:nvSpPr>
        <p:spPr>
          <a:xfrm>
            <a:off x="6942137" y="5392057"/>
            <a:ext cx="60325" cy="5873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B9D2D6CF-4F91-4937-8796-BD01A64E14AE}"/>
              </a:ext>
            </a:extLst>
          </p:cNvPr>
          <p:cNvSpPr/>
          <p:nvPr/>
        </p:nvSpPr>
        <p:spPr>
          <a:xfrm>
            <a:off x="6754812" y="5658757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7D79AB0-6DC6-4E32-B4F3-D5F75679181D}"/>
              </a:ext>
            </a:extLst>
          </p:cNvPr>
          <p:cNvSpPr/>
          <p:nvPr/>
        </p:nvSpPr>
        <p:spPr>
          <a:xfrm>
            <a:off x="6700837" y="5747657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FDAE4BAD-02C1-4EA0-B18E-FF360A1D3AF9}"/>
              </a:ext>
            </a:extLst>
          </p:cNvPr>
          <p:cNvSpPr/>
          <p:nvPr/>
        </p:nvSpPr>
        <p:spPr>
          <a:xfrm>
            <a:off x="6769100" y="5865132"/>
            <a:ext cx="58737" cy="60325"/>
          </a:xfrm>
          <a:prstGeom prst="ellipse">
            <a:avLst/>
          </a:prstGeom>
          <a:noFill/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F7DC4F0E-E8D4-438D-A4FB-0BC31BCBABC3}"/>
              </a:ext>
            </a:extLst>
          </p:cNvPr>
          <p:cNvSpPr/>
          <p:nvPr/>
        </p:nvSpPr>
        <p:spPr>
          <a:xfrm>
            <a:off x="6824662" y="5760357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1AE07FA-E974-4328-B3EE-8493185C8994}"/>
              </a:ext>
            </a:extLst>
          </p:cNvPr>
          <p:cNvSpPr/>
          <p:nvPr/>
        </p:nvSpPr>
        <p:spPr>
          <a:xfrm>
            <a:off x="6945312" y="5725432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9B0E84C3-C8F2-4AC9-AC1D-B85CEAD2B25B}"/>
              </a:ext>
            </a:extLst>
          </p:cNvPr>
          <p:cNvSpPr/>
          <p:nvPr/>
        </p:nvSpPr>
        <p:spPr>
          <a:xfrm>
            <a:off x="6827837" y="4836432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4057754-2A13-4CA7-9D39-A11469B89A3F}"/>
              </a:ext>
            </a:extLst>
          </p:cNvPr>
          <p:cNvSpPr/>
          <p:nvPr/>
        </p:nvSpPr>
        <p:spPr>
          <a:xfrm>
            <a:off x="6700837" y="4865007"/>
            <a:ext cx="60325" cy="5873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30EEF778-37EA-4C6F-A7C7-6FECAC5A4384}"/>
              </a:ext>
            </a:extLst>
          </p:cNvPr>
          <p:cNvSpPr/>
          <p:nvPr/>
        </p:nvSpPr>
        <p:spPr>
          <a:xfrm>
            <a:off x="6704012" y="4760232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A254D101-4F78-435E-B5F5-94EBEF28B1CD}"/>
              </a:ext>
            </a:extLst>
          </p:cNvPr>
          <p:cNvSpPr/>
          <p:nvPr/>
        </p:nvSpPr>
        <p:spPr>
          <a:xfrm>
            <a:off x="6827837" y="4718957"/>
            <a:ext cx="58738" cy="5873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7A3AF627-616D-44D9-BECA-B28CF3DB9D29}"/>
              </a:ext>
            </a:extLst>
          </p:cNvPr>
          <p:cNvSpPr/>
          <p:nvPr/>
        </p:nvSpPr>
        <p:spPr>
          <a:xfrm>
            <a:off x="6824662" y="4630057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B9D391E3-1397-483E-9428-845D99EE48B0}"/>
              </a:ext>
            </a:extLst>
          </p:cNvPr>
          <p:cNvSpPr/>
          <p:nvPr/>
        </p:nvSpPr>
        <p:spPr>
          <a:xfrm>
            <a:off x="6824662" y="4564970"/>
            <a:ext cx="58738" cy="5873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E8ECE14-12A3-48C0-9B02-07BE34875F23}"/>
              </a:ext>
            </a:extLst>
          </p:cNvPr>
          <p:cNvSpPr/>
          <p:nvPr/>
        </p:nvSpPr>
        <p:spPr>
          <a:xfrm>
            <a:off x="6945312" y="4582432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AB530A07-17A7-4E88-BE14-0223B8D99B94}"/>
              </a:ext>
            </a:extLst>
          </p:cNvPr>
          <p:cNvSpPr/>
          <p:nvPr/>
        </p:nvSpPr>
        <p:spPr>
          <a:xfrm>
            <a:off x="6578600" y="4609420"/>
            <a:ext cx="58737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1A8886CE-6BC0-4EE9-82DE-7B1ED3288664}"/>
              </a:ext>
            </a:extLst>
          </p:cNvPr>
          <p:cNvSpPr/>
          <p:nvPr/>
        </p:nvSpPr>
        <p:spPr>
          <a:xfrm>
            <a:off x="6578600" y="4550682"/>
            <a:ext cx="58737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E1466A7-3BD4-4661-9FDE-F151B0D1CF1B}"/>
              </a:ext>
            </a:extLst>
          </p:cNvPr>
          <p:cNvSpPr/>
          <p:nvPr/>
        </p:nvSpPr>
        <p:spPr>
          <a:xfrm>
            <a:off x="6704012" y="4598307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B7C31747-8503-466C-B9CC-B05245D2DD29}"/>
              </a:ext>
            </a:extLst>
          </p:cNvPr>
          <p:cNvSpPr/>
          <p:nvPr/>
        </p:nvSpPr>
        <p:spPr>
          <a:xfrm>
            <a:off x="6704012" y="4484007"/>
            <a:ext cx="60325" cy="58738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ADB107D6-B01D-40D5-B796-EFDB6CDF0132}"/>
              </a:ext>
            </a:extLst>
          </p:cNvPr>
          <p:cNvSpPr/>
          <p:nvPr/>
        </p:nvSpPr>
        <p:spPr>
          <a:xfrm>
            <a:off x="6767512" y="4423682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F5BFB4E0-2F23-4B87-8192-31D7E7A31569}"/>
              </a:ext>
            </a:extLst>
          </p:cNvPr>
          <p:cNvSpPr/>
          <p:nvPr/>
        </p:nvSpPr>
        <p:spPr>
          <a:xfrm>
            <a:off x="6824662" y="4315732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F3C9F1E-43F7-4354-93A0-4F40F4E27D6B}"/>
              </a:ext>
            </a:extLst>
          </p:cNvPr>
          <p:cNvSpPr/>
          <p:nvPr/>
        </p:nvSpPr>
        <p:spPr>
          <a:xfrm>
            <a:off x="6945312" y="4518932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18F272C4-F12D-4F3A-BFA7-36E739645AE3}"/>
              </a:ext>
            </a:extLst>
          </p:cNvPr>
          <p:cNvSpPr/>
          <p:nvPr/>
        </p:nvSpPr>
        <p:spPr>
          <a:xfrm>
            <a:off x="6945312" y="4236357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248F80B7-6699-4750-ADE9-CBBE751D1933}"/>
              </a:ext>
            </a:extLst>
          </p:cNvPr>
          <p:cNvSpPr/>
          <p:nvPr/>
        </p:nvSpPr>
        <p:spPr>
          <a:xfrm>
            <a:off x="6704012" y="4293507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8D98C6F-2EE4-4DFD-8F3F-BC6A533251B1}"/>
              </a:ext>
            </a:extLst>
          </p:cNvPr>
          <p:cNvSpPr/>
          <p:nvPr/>
        </p:nvSpPr>
        <p:spPr>
          <a:xfrm>
            <a:off x="6580187" y="4242707"/>
            <a:ext cx="60325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DC0EBF51-E9BE-44F0-86D5-3DF4E69A6892}"/>
              </a:ext>
            </a:extLst>
          </p:cNvPr>
          <p:cNvSpPr/>
          <p:nvPr/>
        </p:nvSpPr>
        <p:spPr>
          <a:xfrm>
            <a:off x="6764337" y="4147457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486D3302-FAD4-4B3C-9E99-981289F21180}"/>
              </a:ext>
            </a:extLst>
          </p:cNvPr>
          <p:cNvSpPr/>
          <p:nvPr/>
        </p:nvSpPr>
        <p:spPr>
          <a:xfrm>
            <a:off x="6764337" y="4049032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17BBCE1-76D2-492B-BCF4-40914158C5A0}"/>
              </a:ext>
            </a:extLst>
          </p:cNvPr>
          <p:cNvSpPr/>
          <p:nvPr/>
        </p:nvSpPr>
        <p:spPr>
          <a:xfrm>
            <a:off x="6764337" y="3972832"/>
            <a:ext cx="58738" cy="60325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28B8C37D-1AEE-4713-BF11-909F56F2408A}"/>
              </a:ext>
            </a:extLst>
          </p:cNvPr>
          <p:cNvCxnSpPr>
            <a:cxnSpLocks/>
          </p:cNvCxnSpPr>
          <p:nvPr/>
        </p:nvCxnSpPr>
        <p:spPr>
          <a:xfrm flipH="1">
            <a:off x="6581775" y="4707845"/>
            <a:ext cx="42227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10" name="Oval 109">
            <a:extLst>
              <a:ext uri="{FF2B5EF4-FFF2-40B4-BE49-F238E27FC236}">
                <a16:creationId xmlns:a16="http://schemas.microsoft.com/office/drawing/2014/main" id="{163CDE74-F8A7-48B5-B299-527A007CBC46}"/>
              </a:ext>
            </a:extLst>
          </p:cNvPr>
          <p:cNvSpPr/>
          <p:nvPr/>
        </p:nvSpPr>
        <p:spPr>
          <a:xfrm>
            <a:off x="6824662" y="4253820"/>
            <a:ext cx="58738" cy="58737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11" name="Freeform 16">
            <a:extLst>
              <a:ext uri="{FF2B5EF4-FFF2-40B4-BE49-F238E27FC236}">
                <a16:creationId xmlns:a16="http://schemas.microsoft.com/office/drawing/2014/main" id="{3FCD7498-356A-40E4-BC8D-749656C9CCE0}"/>
              </a:ext>
            </a:extLst>
          </p:cNvPr>
          <p:cNvSpPr>
            <a:spLocks/>
          </p:cNvSpPr>
          <p:nvPr/>
        </p:nvSpPr>
        <p:spPr bwMode="auto">
          <a:xfrm>
            <a:off x="7832725" y="589212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Freeform 17">
            <a:extLst>
              <a:ext uri="{FF2B5EF4-FFF2-40B4-BE49-F238E27FC236}">
                <a16:creationId xmlns:a16="http://schemas.microsoft.com/office/drawing/2014/main" id="{C4686D99-AE82-4CA6-B5E9-E196342FF788}"/>
              </a:ext>
            </a:extLst>
          </p:cNvPr>
          <p:cNvSpPr>
            <a:spLocks/>
          </p:cNvSpPr>
          <p:nvPr/>
        </p:nvSpPr>
        <p:spPr bwMode="auto">
          <a:xfrm>
            <a:off x="7854950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3" name="Freeform 18">
            <a:extLst>
              <a:ext uri="{FF2B5EF4-FFF2-40B4-BE49-F238E27FC236}">
                <a16:creationId xmlns:a16="http://schemas.microsoft.com/office/drawing/2014/main" id="{E681788D-AF79-405E-9B2C-84DF0CDEB839}"/>
              </a:ext>
            </a:extLst>
          </p:cNvPr>
          <p:cNvSpPr>
            <a:spLocks/>
          </p:cNvSpPr>
          <p:nvPr/>
        </p:nvSpPr>
        <p:spPr bwMode="auto">
          <a:xfrm>
            <a:off x="7875587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Freeform 19">
            <a:extLst>
              <a:ext uri="{FF2B5EF4-FFF2-40B4-BE49-F238E27FC236}">
                <a16:creationId xmlns:a16="http://schemas.microsoft.com/office/drawing/2014/main" id="{2130D3D7-AF63-4772-A741-525DA8EF3269}"/>
              </a:ext>
            </a:extLst>
          </p:cNvPr>
          <p:cNvSpPr>
            <a:spLocks/>
          </p:cNvSpPr>
          <p:nvPr/>
        </p:nvSpPr>
        <p:spPr bwMode="auto">
          <a:xfrm>
            <a:off x="7897812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5" name="Freeform 20">
            <a:extLst>
              <a:ext uri="{FF2B5EF4-FFF2-40B4-BE49-F238E27FC236}">
                <a16:creationId xmlns:a16="http://schemas.microsoft.com/office/drawing/2014/main" id="{6DB15BDF-002E-45ED-AC22-6BD0BC0227A0}"/>
              </a:ext>
            </a:extLst>
          </p:cNvPr>
          <p:cNvSpPr>
            <a:spLocks/>
          </p:cNvSpPr>
          <p:nvPr/>
        </p:nvSpPr>
        <p:spPr bwMode="auto">
          <a:xfrm>
            <a:off x="7918450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6" name="Freeform 21">
            <a:extLst>
              <a:ext uri="{FF2B5EF4-FFF2-40B4-BE49-F238E27FC236}">
                <a16:creationId xmlns:a16="http://schemas.microsoft.com/office/drawing/2014/main" id="{00AC6E00-0B70-4673-B1A7-3B57A8C00149}"/>
              </a:ext>
            </a:extLst>
          </p:cNvPr>
          <p:cNvSpPr>
            <a:spLocks/>
          </p:cNvSpPr>
          <p:nvPr/>
        </p:nvSpPr>
        <p:spPr bwMode="auto">
          <a:xfrm>
            <a:off x="7961312" y="589212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7" name="Freeform 22">
            <a:extLst>
              <a:ext uri="{FF2B5EF4-FFF2-40B4-BE49-F238E27FC236}">
                <a16:creationId xmlns:a16="http://schemas.microsoft.com/office/drawing/2014/main" id="{979B2113-75B6-4E77-96D1-968740ED12B3}"/>
              </a:ext>
            </a:extLst>
          </p:cNvPr>
          <p:cNvSpPr>
            <a:spLocks/>
          </p:cNvSpPr>
          <p:nvPr/>
        </p:nvSpPr>
        <p:spPr bwMode="auto">
          <a:xfrm>
            <a:off x="7939087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8" name="Freeform 23">
            <a:extLst>
              <a:ext uri="{FF2B5EF4-FFF2-40B4-BE49-F238E27FC236}">
                <a16:creationId xmlns:a16="http://schemas.microsoft.com/office/drawing/2014/main" id="{86F4D24E-090B-488F-A7E4-E8252C35EB8D}"/>
              </a:ext>
            </a:extLst>
          </p:cNvPr>
          <p:cNvSpPr>
            <a:spLocks/>
          </p:cNvSpPr>
          <p:nvPr/>
        </p:nvSpPr>
        <p:spPr bwMode="auto">
          <a:xfrm>
            <a:off x="7961312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9" name="Freeform 24">
            <a:extLst>
              <a:ext uri="{FF2B5EF4-FFF2-40B4-BE49-F238E27FC236}">
                <a16:creationId xmlns:a16="http://schemas.microsoft.com/office/drawing/2014/main" id="{306F7EDC-EBE9-48A2-83D2-F2DBD8F76178}"/>
              </a:ext>
            </a:extLst>
          </p:cNvPr>
          <p:cNvSpPr>
            <a:spLocks/>
          </p:cNvSpPr>
          <p:nvPr/>
        </p:nvSpPr>
        <p:spPr bwMode="auto">
          <a:xfrm>
            <a:off x="7981950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0" name="Freeform 25">
            <a:extLst>
              <a:ext uri="{FF2B5EF4-FFF2-40B4-BE49-F238E27FC236}">
                <a16:creationId xmlns:a16="http://schemas.microsoft.com/office/drawing/2014/main" id="{C467BF9B-8EB6-447B-AEAC-9200CF20143F}"/>
              </a:ext>
            </a:extLst>
          </p:cNvPr>
          <p:cNvSpPr>
            <a:spLocks/>
          </p:cNvSpPr>
          <p:nvPr/>
        </p:nvSpPr>
        <p:spPr bwMode="auto">
          <a:xfrm>
            <a:off x="8004175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1" name="Freeform 26">
            <a:extLst>
              <a:ext uri="{FF2B5EF4-FFF2-40B4-BE49-F238E27FC236}">
                <a16:creationId xmlns:a16="http://schemas.microsoft.com/office/drawing/2014/main" id="{2B07424A-6535-4117-8999-957652C9A408}"/>
              </a:ext>
            </a:extLst>
          </p:cNvPr>
          <p:cNvSpPr>
            <a:spLocks/>
          </p:cNvSpPr>
          <p:nvPr/>
        </p:nvSpPr>
        <p:spPr bwMode="auto">
          <a:xfrm>
            <a:off x="8024812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2" name="Freeform 27">
            <a:extLst>
              <a:ext uri="{FF2B5EF4-FFF2-40B4-BE49-F238E27FC236}">
                <a16:creationId xmlns:a16="http://schemas.microsoft.com/office/drawing/2014/main" id="{D47FC67F-9061-4043-BAB6-0D669747009C}"/>
              </a:ext>
            </a:extLst>
          </p:cNvPr>
          <p:cNvSpPr>
            <a:spLocks/>
          </p:cNvSpPr>
          <p:nvPr/>
        </p:nvSpPr>
        <p:spPr bwMode="auto">
          <a:xfrm>
            <a:off x="8045450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3" name="Freeform 28">
            <a:extLst>
              <a:ext uri="{FF2B5EF4-FFF2-40B4-BE49-F238E27FC236}">
                <a16:creationId xmlns:a16="http://schemas.microsoft.com/office/drawing/2014/main" id="{874F6900-02C2-4602-9F4A-4889BD7A9BBC}"/>
              </a:ext>
            </a:extLst>
          </p:cNvPr>
          <p:cNvSpPr>
            <a:spLocks/>
          </p:cNvSpPr>
          <p:nvPr/>
        </p:nvSpPr>
        <p:spPr bwMode="auto">
          <a:xfrm>
            <a:off x="8067675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4" name="Freeform 29">
            <a:extLst>
              <a:ext uri="{FF2B5EF4-FFF2-40B4-BE49-F238E27FC236}">
                <a16:creationId xmlns:a16="http://schemas.microsoft.com/office/drawing/2014/main" id="{E0F57A21-36B8-44E1-B557-48071D7BE874}"/>
              </a:ext>
            </a:extLst>
          </p:cNvPr>
          <p:cNvSpPr>
            <a:spLocks/>
          </p:cNvSpPr>
          <p:nvPr/>
        </p:nvSpPr>
        <p:spPr bwMode="auto">
          <a:xfrm>
            <a:off x="8088312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5" name="Freeform 30">
            <a:extLst>
              <a:ext uri="{FF2B5EF4-FFF2-40B4-BE49-F238E27FC236}">
                <a16:creationId xmlns:a16="http://schemas.microsoft.com/office/drawing/2014/main" id="{31AC6BAC-7C72-4293-A554-0DFC4D700023}"/>
              </a:ext>
            </a:extLst>
          </p:cNvPr>
          <p:cNvSpPr>
            <a:spLocks/>
          </p:cNvSpPr>
          <p:nvPr/>
        </p:nvSpPr>
        <p:spPr bwMode="auto">
          <a:xfrm>
            <a:off x="8110537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6" name="Freeform 31">
            <a:extLst>
              <a:ext uri="{FF2B5EF4-FFF2-40B4-BE49-F238E27FC236}">
                <a16:creationId xmlns:a16="http://schemas.microsoft.com/office/drawing/2014/main" id="{F4A386A8-EE21-4A2D-8940-A8D197FECFFA}"/>
              </a:ext>
            </a:extLst>
          </p:cNvPr>
          <p:cNvSpPr>
            <a:spLocks/>
          </p:cNvSpPr>
          <p:nvPr/>
        </p:nvSpPr>
        <p:spPr bwMode="auto">
          <a:xfrm>
            <a:off x="8131175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7" name="Freeform 32">
            <a:extLst>
              <a:ext uri="{FF2B5EF4-FFF2-40B4-BE49-F238E27FC236}">
                <a16:creationId xmlns:a16="http://schemas.microsoft.com/office/drawing/2014/main" id="{B5B07935-2CE0-429E-B4A0-4D79CB4B1F11}"/>
              </a:ext>
            </a:extLst>
          </p:cNvPr>
          <p:cNvSpPr>
            <a:spLocks/>
          </p:cNvSpPr>
          <p:nvPr/>
        </p:nvSpPr>
        <p:spPr bwMode="auto">
          <a:xfrm>
            <a:off x="8151812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8" name="Freeform 33">
            <a:extLst>
              <a:ext uri="{FF2B5EF4-FFF2-40B4-BE49-F238E27FC236}">
                <a16:creationId xmlns:a16="http://schemas.microsoft.com/office/drawing/2014/main" id="{B9E50B51-95F5-4393-A408-2D6D9587052D}"/>
              </a:ext>
            </a:extLst>
          </p:cNvPr>
          <p:cNvSpPr>
            <a:spLocks/>
          </p:cNvSpPr>
          <p:nvPr/>
        </p:nvSpPr>
        <p:spPr bwMode="auto">
          <a:xfrm>
            <a:off x="8174037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9" name="Freeform 34">
            <a:extLst>
              <a:ext uri="{FF2B5EF4-FFF2-40B4-BE49-F238E27FC236}">
                <a16:creationId xmlns:a16="http://schemas.microsoft.com/office/drawing/2014/main" id="{8DD16277-F9FA-4458-B5B0-DE9C9E25E6C6}"/>
              </a:ext>
            </a:extLst>
          </p:cNvPr>
          <p:cNvSpPr>
            <a:spLocks/>
          </p:cNvSpPr>
          <p:nvPr/>
        </p:nvSpPr>
        <p:spPr bwMode="auto">
          <a:xfrm>
            <a:off x="8194675" y="59095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0" name="Freeform 35">
            <a:extLst>
              <a:ext uri="{FF2B5EF4-FFF2-40B4-BE49-F238E27FC236}">
                <a16:creationId xmlns:a16="http://schemas.microsoft.com/office/drawing/2014/main" id="{6EAA3476-218B-4589-937A-2A1357D1DB00}"/>
              </a:ext>
            </a:extLst>
          </p:cNvPr>
          <p:cNvSpPr>
            <a:spLocks/>
          </p:cNvSpPr>
          <p:nvPr/>
        </p:nvSpPr>
        <p:spPr bwMode="auto">
          <a:xfrm>
            <a:off x="7307262" y="5692095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1" name="Freeform 36">
            <a:extLst>
              <a:ext uri="{FF2B5EF4-FFF2-40B4-BE49-F238E27FC236}">
                <a16:creationId xmlns:a16="http://schemas.microsoft.com/office/drawing/2014/main" id="{6EAC48B6-9FC6-4947-B394-8B95EA9269D9}"/>
              </a:ext>
            </a:extLst>
          </p:cNvPr>
          <p:cNvSpPr>
            <a:spLocks/>
          </p:cNvSpPr>
          <p:nvPr/>
        </p:nvSpPr>
        <p:spPr bwMode="auto">
          <a:xfrm>
            <a:off x="7351712" y="568733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2" name="Freeform 37">
            <a:extLst>
              <a:ext uri="{FF2B5EF4-FFF2-40B4-BE49-F238E27FC236}">
                <a16:creationId xmlns:a16="http://schemas.microsoft.com/office/drawing/2014/main" id="{B105E31D-6429-4A52-9799-F7CB60679B55}"/>
              </a:ext>
            </a:extLst>
          </p:cNvPr>
          <p:cNvSpPr>
            <a:spLocks/>
          </p:cNvSpPr>
          <p:nvPr/>
        </p:nvSpPr>
        <p:spPr bwMode="auto">
          <a:xfrm>
            <a:off x="7388225" y="57143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3" name="Freeform 38">
            <a:extLst>
              <a:ext uri="{FF2B5EF4-FFF2-40B4-BE49-F238E27FC236}">
                <a16:creationId xmlns:a16="http://schemas.microsoft.com/office/drawing/2014/main" id="{B9EFF932-E4AA-4E3B-8DCB-4018041ECCCF}"/>
              </a:ext>
            </a:extLst>
          </p:cNvPr>
          <p:cNvSpPr>
            <a:spLocks/>
          </p:cNvSpPr>
          <p:nvPr/>
        </p:nvSpPr>
        <p:spPr bwMode="auto">
          <a:xfrm>
            <a:off x="7426325" y="571273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4" name="Freeform 43">
            <a:extLst>
              <a:ext uri="{FF2B5EF4-FFF2-40B4-BE49-F238E27FC236}">
                <a16:creationId xmlns:a16="http://schemas.microsoft.com/office/drawing/2014/main" id="{18849DCA-AF52-48D7-8682-178D0C839F4A}"/>
              </a:ext>
            </a:extLst>
          </p:cNvPr>
          <p:cNvSpPr>
            <a:spLocks/>
          </p:cNvSpPr>
          <p:nvPr/>
        </p:nvSpPr>
        <p:spPr bwMode="auto">
          <a:xfrm>
            <a:off x="7477125" y="574607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5" name="Freeform 45">
            <a:extLst>
              <a:ext uri="{FF2B5EF4-FFF2-40B4-BE49-F238E27FC236}">
                <a16:creationId xmlns:a16="http://schemas.microsoft.com/office/drawing/2014/main" id="{CD0C49AD-C1E2-4A32-BB20-D5111AD84F4C}"/>
              </a:ext>
            </a:extLst>
          </p:cNvPr>
          <p:cNvSpPr>
            <a:spLocks/>
          </p:cNvSpPr>
          <p:nvPr/>
        </p:nvSpPr>
        <p:spPr bwMode="auto">
          <a:xfrm>
            <a:off x="10474325" y="3869645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6" name="Freeform 173">
            <a:extLst>
              <a:ext uri="{FF2B5EF4-FFF2-40B4-BE49-F238E27FC236}">
                <a16:creationId xmlns:a16="http://schemas.microsoft.com/office/drawing/2014/main" id="{10F6A2C9-3D6F-4741-B748-9FDD50E71573}"/>
              </a:ext>
            </a:extLst>
          </p:cNvPr>
          <p:cNvSpPr>
            <a:spLocks/>
          </p:cNvSpPr>
          <p:nvPr/>
        </p:nvSpPr>
        <p:spPr bwMode="auto">
          <a:xfrm>
            <a:off x="10520362" y="3842657"/>
            <a:ext cx="63500" cy="61913"/>
          </a:xfrm>
          <a:custGeom>
            <a:avLst/>
            <a:gdLst>
              <a:gd name="T0" fmla="*/ 63501 w 63543"/>
              <a:gd name="T1" fmla="*/ 30957 h 63476"/>
              <a:gd name="T2" fmla="*/ 31750 w 63543"/>
              <a:gd name="T3" fmla="*/ 61914 h 63476"/>
              <a:gd name="T4" fmla="*/ 0 w 63543"/>
              <a:gd name="T5" fmla="*/ 30957 h 63476"/>
              <a:gd name="T6" fmla="*/ 31750 w 63543"/>
              <a:gd name="T7" fmla="*/ 0 h 63476"/>
              <a:gd name="T8" fmla="*/ 63501 w 63543"/>
              <a:gd name="T9" fmla="*/ 30957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7" name="Freeform 174">
            <a:extLst>
              <a:ext uri="{FF2B5EF4-FFF2-40B4-BE49-F238E27FC236}">
                <a16:creationId xmlns:a16="http://schemas.microsoft.com/office/drawing/2014/main" id="{FB2BD933-F6BB-4BED-8C78-789E418F9BA1}"/>
              </a:ext>
            </a:extLst>
          </p:cNvPr>
          <p:cNvSpPr>
            <a:spLocks/>
          </p:cNvSpPr>
          <p:nvPr/>
        </p:nvSpPr>
        <p:spPr bwMode="auto">
          <a:xfrm>
            <a:off x="10533062" y="390457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8" name="Freeform 175">
            <a:extLst>
              <a:ext uri="{FF2B5EF4-FFF2-40B4-BE49-F238E27FC236}">
                <a16:creationId xmlns:a16="http://schemas.microsoft.com/office/drawing/2014/main" id="{F0E92B79-9CBF-49CA-B6BC-6A55D328E833}"/>
              </a:ext>
            </a:extLst>
          </p:cNvPr>
          <p:cNvSpPr>
            <a:spLocks/>
          </p:cNvSpPr>
          <p:nvPr/>
        </p:nvSpPr>
        <p:spPr bwMode="auto">
          <a:xfrm>
            <a:off x="10526712" y="396965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9" name="Freeform 176">
            <a:extLst>
              <a:ext uri="{FF2B5EF4-FFF2-40B4-BE49-F238E27FC236}">
                <a16:creationId xmlns:a16="http://schemas.microsoft.com/office/drawing/2014/main" id="{C378BB75-D298-44FF-9C47-9B8F854C4BB9}"/>
              </a:ext>
            </a:extLst>
          </p:cNvPr>
          <p:cNvSpPr>
            <a:spLocks/>
          </p:cNvSpPr>
          <p:nvPr/>
        </p:nvSpPr>
        <p:spPr bwMode="auto">
          <a:xfrm>
            <a:off x="10596562" y="39998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0" name="Freeform 177">
            <a:extLst>
              <a:ext uri="{FF2B5EF4-FFF2-40B4-BE49-F238E27FC236}">
                <a16:creationId xmlns:a16="http://schemas.microsoft.com/office/drawing/2014/main" id="{D51FC98D-9D4C-4946-9185-47DC1FA27247}"/>
              </a:ext>
            </a:extLst>
          </p:cNvPr>
          <p:cNvSpPr>
            <a:spLocks/>
          </p:cNvSpPr>
          <p:nvPr/>
        </p:nvSpPr>
        <p:spPr bwMode="auto">
          <a:xfrm>
            <a:off x="10656887" y="402363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1" name="Freeform 178">
            <a:extLst>
              <a:ext uri="{FF2B5EF4-FFF2-40B4-BE49-F238E27FC236}">
                <a16:creationId xmlns:a16="http://schemas.microsoft.com/office/drawing/2014/main" id="{4282DD01-CF1A-4CDD-82FD-F7E6F81468CD}"/>
              </a:ext>
            </a:extLst>
          </p:cNvPr>
          <p:cNvSpPr>
            <a:spLocks/>
          </p:cNvSpPr>
          <p:nvPr/>
        </p:nvSpPr>
        <p:spPr bwMode="auto">
          <a:xfrm>
            <a:off x="10594975" y="392044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2" name="Freeform 179">
            <a:extLst>
              <a:ext uri="{FF2B5EF4-FFF2-40B4-BE49-F238E27FC236}">
                <a16:creationId xmlns:a16="http://schemas.microsoft.com/office/drawing/2014/main" id="{FB89EB49-166C-4469-AAAE-EB924E5B1E9F}"/>
              </a:ext>
            </a:extLst>
          </p:cNvPr>
          <p:cNvSpPr>
            <a:spLocks/>
          </p:cNvSpPr>
          <p:nvPr/>
        </p:nvSpPr>
        <p:spPr bwMode="auto">
          <a:xfrm>
            <a:off x="10593387" y="38521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3" name="Freeform 180">
            <a:extLst>
              <a:ext uri="{FF2B5EF4-FFF2-40B4-BE49-F238E27FC236}">
                <a16:creationId xmlns:a16="http://schemas.microsoft.com/office/drawing/2014/main" id="{EB9E2756-62FE-4A66-8D8A-E86436808530}"/>
              </a:ext>
            </a:extLst>
          </p:cNvPr>
          <p:cNvSpPr>
            <a:spLocks/>
          </p:cNvSpPr>
          <p:nvPr/>
        </p:nvSpPr>
        <p:spPr bwMode="auto">
          <a:xfrm>
            <a:off x="10653712" y="384900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4" name="Freeform 181">
            <a:extLst>
              <a:ext uri="{FF2B5EF4-FFF2-40B4-BE49-F238E27FC236}">
                <a16:creationId xmlns:a16="http://schemas.microsoft.com/office/drawing/2014/main" id="{03CDEBC6-45E8-496B-80EE-E00E60E8573D}"/>
              </a:ext>
            </a:extLst>
          </p:cNvPr>
          <p:cNvSpPr>
            <a:spLocks/>
          </p:cNvSpPr>
          <p:nvPr/>
        </p:nvSpPr>
        <p:spPr bwMode="auto">
          <a:xfrm>
            <a:off x="10655300" y="391727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5" name="Freeform 182">
            <a:extLst>
              <a:ext uri="{FF2B5EF4-FFF2-40B4-BE49-F238E27FC236}">
                <a16:creationId xmlns:a16="http://schemas.microsoft.com/office/drawing/2014/main" id="{428E1928-DBB6-4866-A82F-7C5FABAEFC40}"/>
              </a:ext>
            </a:extLst>
          </p:cNvPr>
          <p:cNvSpPr>
            <a:spLocks/>
          </p:cNvSpPr>
          <p:nvPr/>
        </p:nvSpPr>
        <p:spPr bwMode="auto">
          <a:xfrm>
            <a:off x="10714037" y="38474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6" name="Freeform 183">
            <a:extLst>
              <a:ext uri="{FF2B5EF4-FFF2-40B4-BE49-F238E27FC236}">
                <a16:creationId xmlns:a16="http://schemas.microsoft.com/office/drawing/2014/main" id="{505ED1CE-B118-4DAB-9C8B-1C0C5ED6B6EB}"/>
              </a:ext>
            </a:extLst>
          </p:cNvPr>
          <p:cNvSpPr>
            <a:spLocks/>
          </p:cNvSpPr>
          <p:nvPr/>
        </p:nvSpPr>
        <p:spPr bwMode="auto">
          <a:xfrm>
            <a:off x="10715625" y="39283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7" name="Freeform 184">
            <a:extLst>
              <a:ext uri="{FF2B5EF4-FFF2-40B4-BE49-F238E27FC236}">
                <a16:creationId xmlns:a16="http://schemas.microsoft.com/office/drawing/2014/main" id="{92B24156-6A12-48BD-8D39-69A0A3DB7500}"/>
              </a:ext>
            </a:extLst>
          </p:cNvPr>
          <p:cNvSpPr>
            <a:spLocks/>
          </p:cNvSpPr>
          <p:nvPr/>
        </p:nvSpPr>
        <p:spPr bwMode="auto">
          <a:xfrm>
            <a:off x="10777537" y="388710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8" name="Freeform 185">
            <a:extLst>
              <a:ext uri="{FF2B5EF4-FFF2-40B4-BE49-F238E27FC236}">
                <a16:creationId xmlns:a16="http://schemas.microsoft.com/office/drawing/2014/main" id="{B4EDB12D-DEF2-40C2-B5DF-56183E72B82C}"/>
              </a:ext>
            </a:extLst>
          </p:cNvPr>
          <p:cNvSpPr>
            <a:spLocks/>
          </p:cNvSpPr>
          <p:nvPr/>
        </p:nvSpPr>
        <p:spPr bwMode="auto">
          <a:xfrm>
            <a:off x="10779125" y="398235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9" name="Freeform 186">
            <a:extLst>
              <a:ext uri="{FF2B5EF4-FFF2-40B4-BE49-F238E27FC236}">
                <a16:creationId xmlns:a16="http://schemas.microsoft.com/office/drawing/2014/main" id="{C6B87085-8355-4B36-8C9C-414428CDAC21}"/>
              </a:ext>
            </a:extLst>
          </p:cNvPr>
          <p:cNvSpPr>
            <a:spLocks/>
          </p:cNvSpPr>
          <p:nvPr/>
        </p:nvSpPr>
        <p:spPr bwMode="auto">
          <a:xfrm>
            <a:off x="10839450" y="396807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0" name="Freeform 187">
            <a:extLst>
              <a:ext uri="{FF2B5EF4-FFF2-40B4-BE49-F238E27FC236}">
                <a16:creationId xmlns:a16="http://schemas.microsoft.com/office/drawing/2014/main" id="{A36F9372-A49B-4174-AB14-43BBC888E18F}"/>
              </a:ext>
            </a:extLst>
          </p:cNvPr>
          <p:cNvSpPr>
            <a:spLocks/>
          </p:cNvSpPr>
          <p:nvPr/>
        </p:nvSpPr>
        <p:spPr bwMode="auto">
          <a:xfrm>
            <a:off x="10593387" y="41569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1" name="Freeform 188">
            <a:extLst>
              <a:ext uri="{FF2B5EF4-FFF2-40B4-BE49-F238E27FC236}">
                <a16:creationId xmlns:a16="http://schemas.microsoft.com/office/drawing/2014/main" id="{197C251E-F15E-4383-BADB-25AD92E8A4F6}"/>
              </a:ext>
            </a:extLst>
          </p:cNvPr>
          <p:cNvSpPr>
            <a:spLocks/>
          </p:cNvSpPr>
          <p:nvPr/>
        </p:nvSpPr>
        <p:spPr bwMode="auto">
          <a:xfrm>
            <a:off x="10648950" y="416174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2" name="Freeform 189">
            <a:extLst>
              <a:ext uri="{FF2B5EF4-FFF2-40B4-BE49-F238E27FC236}">
                <a16:creationId xmlns:a16="http://schemas.microsoft.com/office/drawing/2014/main" id="{8F8E6D79-2F8E-4DEC-B651-93624CBD88B1}"/>
              </a:ext>
            </a:extLst>
          </p:cNvPr>
          <p:cNvSpPr>
            <a:spLocks/>
          </p:cNvSpPr>
          <p:nvPr/>
        </p:nvSpPr>
        <p:spPr bwMode="auto">
          <a:xfrm>
            <a:off x="10653712" y="432843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3" name="Freeform 190">
            <a:extLst>
              <a:ext uri="{FF2B5EF4-FFF2-40B4-BE49-F238E27FC236}">
                <a16:creationId xmlns:a16="http://schemas.microsoft.com/office/drawing/2014/main" id="{AC347D06-390C-4108-A1C0-2FC56A1D1FBF}"/>
              </a:ext>
            </a:extLst>
          </p:cNvPr>
          <p:cNvSpPr>
            <a:spLocks/>
          </p:cNvSpPr>
          <p:nvPr/>
        </p:nvSpPr>
        <p:spPr bwMode="auto">
          <a:xfrm>
            <a:off x="10717212" y="438240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4" name="Freeform 191">
            <a:extLst>
              <a:ext uri="{FF2B5EF4-FFF2-40B4-BE49-F238E27FC236}">
                <a16:creationId xmlns:a16="http://schemas.microsoft.com/office/drawing/2014/main" id="{4C1A96D8-6956-4F73-8949-027C35DFCADB}"/>
              </a:ext>
            </a:extLst>
          </p:cNvPr>
          <p:cNvSpPr>
            <a:spLocks/>
          </p:cNvSpPr>
          <p:nvPr/>
        </p:nvSpPr>
        <p:spPr bwMode="auto">
          <a:xfrm>
            <a:off x="10653712" y="442527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5" name="Freeform 192">
            <a:extLst>
              <a:ext uri="{FF2B5EF4-FFF2-40B4-BE49-F238E27FC236}">
                <a16:creationId xmlns:a16="http://schemas.microsoft.com/office/drawing/2014/main" id="{B00E3F68-7F41-4BD3-9A24-67C2AE703A28}"/>
              </a:ext>
            </a:extLst>
          </p:cNvPr>
          <p:cNvSpPr>
            <a:spLocks/>
          </p:cNvSpPr>
          <p:nvPr/>
        </p:nvSpPr>
        <p:spPr bwMode="auto">
          <a:xfrm>
            <a:off x="10653712" y="453322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6" name="Freeform 193">
            <a:extLst>
              <a:ext uri="{FF2B5EF4-FFF2-40B4-BE49-F238E27FC236}">
                <a16:creationId xmlns:a16="http://schemas.microsoft.com/office/drawing/2014/main" id="{60DD4148-1046-4682-97A7-EEBD53FAFCB7}"/>
              </a:ext>
            </a:extLst>
          </p:cNvPr>
          <p:cNvSpPr>
            <a:spLocks/>
          </p:cNvSpPr>
          <p:nvPr/>
        </p:nvSpPr>
        <p:spPr bwMode="auto">
          <a:xfrm>
            <a:off x="10653712" y="46094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7" name="Freeform 194">
            <a:extLst>
              <a:ext uri="{FF2B5EF4-FFF2-40B4-BE49-F238E27FC236}">
                <a16:creationId xmlns:a16="http://schemas.microsoft.com/office/drawing/2014/main" id="{1052B45C-1C77-4F64-8F43-BA080A1E02E0}"/>
              </a:ext>
            </a:extLst>
          </p:cNvPr>
          <p:cNvSpPr>
            <a:spLocks/>
          </p:cNvSpPr>
          <p:nvPr/>
        </p:nvSpPr>
        <p:spPr bwMode="auto">
          <a:xfrm>
            <a:off x="10590212" y="4682445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8" name="Freeform 195">
            <a:extLst>
              <a:ext uri="{FF2B5EF4-FFF2-40B4-BE49-F238E27FC236}">
                <a16:creationId xmlns:a16="http://schemas.microsoft.com/office/drawing/2014/main" id="{FDE34529-FF18-4BD0-947B-C0DB976CED97}"/>
              </a:ext>
            </a:extLst>
          </p:cNvPr>
          <p:cNvSpPr>
            <a:spLocks/>
          </p:cNvSpPr>
          <p:nvPr/>
        </p:nvSpPr>
        <p:spPr bwMode="auto">
          <a:xfrm>
            <a:off x="10658475" y="473165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9" name="Freeform 196">
            <a:extLst>
              <a:ext uri="{FF2B5EF4-FFF2-40B4-BE49-F238E27FC236}">
                <a16:creationId xmlns:a16="http://schemas.microsoft.com/office/drawing/2014/main" id="{D6499787-4DFE-4087-AF04-8BAC84012AA1}"/>
              </a:ext>
            </a:extLst>
          </p:cNvPr>
          <p:cNvSpPr>
            <a:spLocks/>
          </p:cNvSpPr>
          <p:nvPr/>
        </p:nvSpPr>
        <p:spPr bwMode="auto">
          <a:xfrm>
            <a:off x="10656887" y="50840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0" name="Freeform 197">
            <a:extLst>
              <a:ext uri="{FF2B5EF4-FFF2-40B4-BE49-F238E27FC236}">
                <a16:creationId xmlns:a16="http://schemas.microsoft.com/office/drawing/2014/main" id="{4808E969-88CE-4D8D-B27D-2DBD30FB809D}"/>
              </a:ext>
            </a:extLst>
          </p:cNvPr>
          <p:cNvSpPr>
            <a:spLocks/>
          </p:cNvSpPr>
          <p:nvPr/>
        </p:nvSpPr>
        <p:spPr bwMode="auto">
          <a:xfrm>
            <a:off x="10717212" y="5207907"/>
            <a:ext cx="65088" cy="63500"/>
          </a:xfrm>
          <a:custGeom>
            <a:avLst/>
            <a:gdLst>
              <a:gd name="T0" fmla="*/ 65089 w 63543"/>
              <a:gd name="T1" fmla="*/ 31751 h 63476"/>
              <a:gd name="T2" fmla="*/ 32545 w 63543"/>
              <a:gd name="T3" fmla="*/ 63501 h 63476"/>
              <a:gd name="T4" fmla="*/ 0 w 63543"/>
              <a:gd name="T5" fmla="*/ 31751 h 63476"/>
              <a:gd name="T6" fmla="*/ 32545 w 63543"/>
              <a:gd name="T7" fmla="*/ 0 h 63476"/>
              <a:gd name="T8" fmla="*/ 65089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1" name="Freeform 198">
            <a:extLst>
              <a:ext uri="{FF2B5EF4-FFF2-40B4-BE49-F238E27FC236}">
                <a16:creationId xmlns:a16="http://schemas.microsoft.com/office/drawing/2014/main" id="{1742B73F-97E2-45C2-ADB9-9298299B42B0}"/>
              </a:ext>
            </a:extLst>
          </p:cNvPr>
          <p:cNvSpPr>
            <a:spLocks/>
          </p:cNvSpPr>
          <p:nvPr/>
        </p:nvSpPr>
        <p:spPr bwMode="auto">
          <a:xfrm>
            <a:off x="10653712" y="527140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2" name="Freeform 199">
            <a:extLst>
              <a:ext uri="{FF2B5EF4-FFF2-40B4-BE49-F238E27FC236}">
                <a16:creationId xmlns:a16="http://schemas.microsoft.com/office/drawing/2014/main" id="{DDDA88D1-50A9-4D70-8F6D-B78FC89BC7E0}"/>
              </a:ext>
            </a:extLst>
          </p:cNvPr>
          <p:cNvSpPr>
            <a:spLocks/>
          </p:cNvSpPr>
          <p:nvPr/>
        </p:nvSpPr>
        <p:spPr bwMode="auto">
          <a:xfrm>
            <a:off x="10656887" y="544285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3" name="Freeform 200">
            <a:extLst>
              <a:ext uri="{FF2B5EF4-FFF2-40B4-BE49-F238E27FC236}">
                <a16:creationId xmlns:a16="http://schemas.microsoft.com/office/drawing/2014/main" id="{1748777A-9EAD-4030-A545-1FCCD0FEDA59}"/>
              </a:ext>
            </a:extLst>
          </p:cNvPr>
          <p:cNvSpPr>
            <a:spLocks/>
          </p:cNvSpPr>
          <p:nvPr/>
        </p:nvSpPr>
        <p:spPr bwMode="auto">
          <a:xfrm>
            <a:off x="10656887" y="552223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4" name="Freeform 201">
            <a:extLst>
              <a:ext uri="{FF2B5EF4-FFF2-40B4-BE49-F238E27FC236}">
                <a16:creationId xmlns:a16="http://schemas.microsoft.com/office/drawing/2014/main" id="{2B8862F5-ED28-454B-8C8A-1E0D7A0D26CD}"/>
              </a:ext>
            </a:extLst>
          </p:cNvPr>
          <p:cNvSpPr>
            <a:spLocks/>
          </p:cNvSpPr>
          <p:nvPr/>
        </p:nvSpPr>
        <p:spPr bwMode="auto">
          <a:xfrm>
            <a:off x="10556875" y="564447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5" name="Freeform 202">
            <a:extLst>
              <a:ext uri="{FF2B5EF4-FFF2-40B4-BE49-F238E27FC236}">
                <a16:creationId xmlns:a16="http://schemas.microsoft.com/office/drawing/2014/main" id="{EC50858D-EA66-4283-855A-91F5FB4E7088}"/>
              </a:ext>
            </a:extLst>
          </p:cNvPr>
          <p:cNvSpPr>
            <a:spLocks/>
          </p:cNvSpPr>
          <p:nvPr/>
        </p:nvSpPr>
        <p:spPr bwMode="auto">
          <a:xfrm>
            <a:off x="10615612" y="568257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6" name="Freeform 203">
            <a:extLst>
              <a:ext uri="{FF2B5EF4-FFF2-40B4-BE49-F238E27FC236}">
                <a16:creationId xmlns:a16="http://schemas.microsoft.com/office/drawing/2014/main" id="{228503BC-2CC9-46E1-ABA6-192B0D499E4D}"/>
              </a:ext>
            </a:extLst>
          </p:cNvPr>
          <p:cNvSpPr>
            <a:spLocks/>
          </p:cNvSpPr>
          <p:nvPr/>
        </p:nvSpPr>
        <p:spPr bwMode="auto">
          <a:xfrm>
            <a:off x="10682287" y="56508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7" name="Freeform 204">
            <a:extLst>
              <a:ext uri="{FF2B5EF4-FFF2-40B4-BE49-F238E27FC236}">
                <a16:creationId xmlns:a16="http://schemas.microsoft.com/office/drawing/2014/main" id="{DCC1E528-34B6-4749-8063-05829AB42FEE}"/>
              </a:ext>
            </a:extLst>
          </p:cNvPr>
          <p:cNvSpPr>
            <a:spLocks/>
          </p:cNvSpPr>
          <p:nvPr/>
        </p:nvSpPr>
        <p:spPr bwMode="auto">
          <a:xfrm>
            <a:off x="10745787" y="564447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8" name="Freeform 205">
            <a:extLst>
              <a:ext uri="{FF2B5EF4-FFF2-40B4-BE49-F238E27FC236}">
                <a16:creationId xmlns:a16="http://schemas.microsoft.com/office/drawing/2014/main" id="{39155977-68D0-4DA6-8B85-22F768F979E4}"/>
              </a:ext>
            </a:extLst>
          </p:cNvPr>
          <p:cNvSpPr>
            <a:spLocks/>
          </p:cNvSpPr>
          <p:nvPr/>
        </p:nvSpPr>
        <p:spPr bwMode="auto">
          <a:xfrm>
            <a:off x="10531475" y="584132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69" name="Freeform 206">
            <a:extLst>
              <a:ext uri="{FF2B5EF4-FFF2-40B4-BE49-F238E27FC236}">
                <a16:creationId xmlns:a16="http://schemas.microsoft.com/office/drawing/2014/main" id="{6254AE74-4551-4E1E-8BDF-F50CE2DA940E}"/>
              </a:ext>
            </a:extLst>
          </p:cNvPr>
          <p:cNvSpPr>
            <a:spLocks/>
          </p:cNvSpPr>
          <p:nvPr/>
        </p:nvSpPr>
        <p:spPr bwMode="auto">
          <a:xfrm>
            <a:off x="10531475" y="5914345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0" name="Freeform 207">
            <a:extLst>
              <a:ext uri="{FF2B5EF4-FFF2-40B4-BE49-F238E27FC236}">
                <a16:creationId xmlns:a16="http://schemas.microsoft.com/office/drawing/2014/main" id="{712B4D00-455E-4F16-A7C1-54A142C17D9D}"/>
              </a:ext>
            </a:extLst>
          </p:cNvPr>
          <p:cNvSpPr>
            <a:spLocks/>
          </p:cNvSpPr>
          <p:nvPr/>
        </p:nvSpPr>
        <p:spPr bwMode="auto">
          <a:xfrm>
            <a:off x="10594975" y="586830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1" name="Freeform 208">
            <a:extLst>
              <a:ext uri="{FF2B5EF4-FFF2-40B4-BE49-F238E27FC236}">
                <a16:creationId xmlns:a16="http://schemas.microsoft.com/office/drawing/2014/main" id="{6B45C60D-7F4D-47C2-BD59-A7EB01AB92CE}"/>
              </a:ext>
            </a:extLst>
          </p:cNvPr>
          <p:cNvSpPr>
            <a:spLocks/>
          </p:cNvSpPr>
          <p:nvPr/>
        </p:nvSpPr>
        <p:spPr bwMode="auto">
          <a:xfrm>
            <a:off x="10653712" y="581750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2" name="Freeform 209">
            <a:extLst>
              <a:ext uri="{FF2B5EF4-FFF2-40B4-BE49-F238E27FC236}">
                <a16:creationId xmlns:a16="http://schemas.microsoft.com/office/drawing/2014/main" id="{EDF56D22-0FAB-44BB-9111-133D98090194}"/>
              </a:ext>
            </a:extLst>
          </p:cNvPr>
          <p:cNvSpPr>
            <a:spLocks/>
          </p:cNvSpPr>
          <p:nvPr/>
        </p:nvSpPr>
        <p:spPr bwMode="auto">
          <a:xfrm>
            <a:off x="10715625" y="58032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3" name="Freeform 210">
            <a:extLst>
              <a:ext uri="{FF2B5EF4-FFF2-40B4-BE49-F238E27FC236}">
                <a16:creationId xmlns:a16="http://schemas.microsoft.com/office/drawing/2014/main" id="{F9E62058-DE68-47BB-A3AA-029F92E6089E}"/>
              </a:ext>
            </a:extLst>
          </p:cNvPr>
          <p:cNvSpPr>
            <a:spLocks/>
          </p:cNvSpPr>
          <p:nvPr/>
        </p:nvSpPr>
        <p:spPr bwMode="auto">
          <a:xfrm>
            <a:off x="10775950" y="583973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4" name="Freeform 211">
            <a:extLst>
              <a:ext uri="{FF2B5EF4-FFF2-40B4-BE49-F238E27FC236}">
                <a16:creationId xmlns:a16="http://schemas.microsoft.com/office/drawing/2014/main" id="{3586E5DC-9A02-4E1F-B7B4-2659434D7A57}"/>
              </a:ext>
            </a:extLst>
          </p:cNvPr>
          <p:cNvSpPr>
            <a:spLocks/>
          </p:cNvSpPr>
          <p:nvPr/>
        </p:nvSpPr>
        <p:spPr bwMode="auto">
          <a:xfrm>
            <a:off x="10718800" y="587465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5" name="Freeform 212">
            <a:extLst>
              <a:ext uri="{FF2B5EF4-FFF2-40B4-BE49-F238E27FC236}">
                <a16:creationId xmlns:a16="http://schemas.microsoft.com/office/drawing/2014/main" id="{3A9BF43A-B036-45AE-886F-70E05109F612}"/>
              </a:ext>
            </a:extLst>
          </p:cNvPr>
          <p:cNvSpPr>
            <a:spLocks/>
          </p:cNvSpPr>
          <p:nvPr/>
        </p:nvSpPr>
        <p:spPr bwMode="auto">
          <a:xfrm>
            <a:off x="10658475" y="58968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6" name="Freeform 213">
            <a:extLst>
              <a:ext uri="{FF2B5EF4-FFF2-40B4-BE49-F238E27FC236}">
                <a16:creationId xmlns:a16="http://schemas.microsoft.com/office/drawing/2014/main" id="{A300D270-3A38-4D95-8298-AF54F8721ADF}"/>
              </a:ext>
            </a:extLst>
          </p:cNvPr>
          <p:cNvSpPr>
            <a:spLocks/>
          </p:cNvSpPr>
          <p:nvPr/>
        </p:nvSpPr>
        <p:spPr bwMode="auto">
          <a:xfrm>
            <a:off x="10775950" y="590640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7" name="Freeform 214">
            <a:extLst>
              <a:ext uri="{FF2B5EF4-FFF2-40B4-BE49-F238E27FC236}">
                <a16:creationId xmlns:a16="http://schemas.microsoft.com/office/drawing/2014/main" id="{D30E8BCE-3B99-4E0E-83C8-0F5BD5460A2E}"/>
              </a:ext>
            </a:extLst>
          </p:cNvPr>
          <p:cNvSpPr>
            <a:spLocks/>
          </p:cNvSpPr>
          <p:nvPr/>
        </p:nvSpPr>
        <p:spPr bwMode="auto">
          <a:xfrm>
            <a:off x="10839450" y="385377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8" name="Freeform 215">
            <a:extLst>
              <a:ext uri="{FF2B5EF4-FFF2-40B4-BE49-F238E27FC236}">
                <a16:creationId xmlns:a16="http://schemas.microsoft.com/office/drawing/2014/main" id="{3CB48C45-C4DD-4A4D-85C8-7585D24E49A5}"/>
              </a:ext>
            </a:extLst>
          </p:cNvPr>
          <p:cNvSpPr>
            <a:spLocks/>
          </p:cNvSpPr>
          <p:nvPr/>
        </p:nvSpPr>
        <p:spPr bwMode="auto">
          <a:xfrm>
            <a:off x="7439025" y="57905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9" name="Freeform 216">
            <a:extLst>
              <a:ext uri="{FF2B5EF4-FFF2-40B4-BE49-F238E27FC236}">
                <a16:creationId xmlns:a16="http://schemas.microsoft.com/office/drawing/2014/main" id="{F9CDFDBD-0967-4FFD-A0B2-E01FAA15D48F}"/>
              </a:ext>
            </a:extLst>
          </p:cNvPr>
          <p:cNvSpPr>
            <a:spLocks/>
          </p:cNvSpPr>
          <p:nvPr/>
        </p:nvSpPr>
        <p:spPr bwMode="auto">
          <a:xfrm>
            <a:off x="7405687" y="57698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0" name="Freeform 217">
            <a:extLst>
              <a:ext uri="{FF2B5EF4-FFF2-40B4-BE49-F238E27FC236}">
                <a16:creationId xmlns:a16="http://schemas.microsoft.com/office/drawing/2014/main" id="{151024ED-4C32-4559-82BA-782718796A46}"/>
              </a:ext>
            </a:extLst>
          </p:cNvPr>
          <p:cNvSpPr>
            <a:spLocks/>
          </p:cNvSpPr>
          <p:nvPr/>
        </p:nvSpPr>
        <p:spPr bwMode="auto">
          <a:xfrm>
            <a:off x="7219950" y="5850845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1" name="Freeform 218">
            <a:extLst>
              <a:ext uri="{FF2B5EF4-FFF2-40B4-BE49-F238E27FC236}">
                <a16:creationId xmlns:a16="http://schemas.microsoft.com/office/drawing/2014/main" id="{F2951EAE-3BEE-4716-A8AB-23790AB16CDA}"/>
              </a:ext>
            </a:extLst>
          </p:cNvPr>
          <p:cNvSpPr>
            <a:spLocks/>
          </p:cNvSpPr>
          <p:nvPr/>
        </p:nvSpPr>
        <p:spPr bwMode="auto">
          <a:xfrm>
            <a:off x="7275512" y="5844495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2" name="Freeform 219">
            <a:extLst>
              <a:ext uri="{FF2B5EF4-FFF2-40B4-BE49-F238E27FC236}">
                <a16:creationId xmlns:a16="http://schemas.microsoft.com/office/drawing/2014/main" id="{C7476AFE-45C5-45DA-8F55-D7A3A17CB7F6}"/>
              </a:ext>
            </a:extLst>
          </p:cNvPr>
          <p:cNvSpPr>
            <a:spLocks/>
          </p:cNvSpPr>
          <p:nvPr/>
        </p:nvSpPr>
        <p:spPr bwMode="auto">
          <a:xfrm>
            <a:off x="7321550" y="583655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3" name="Freeform 220">
            <a:extLst>
              <a:ext uri="{FF2B5EF4-FFF2-40B4-BE49-F238E27FC236}">
                <a16:creationId xmlns:a16="http://schemas.microsoft.com/office/drawing/2014/main" id="{3C0449B1-389C-41A9-8871-70199B59F45E}"/>
              </a:ext>
            </a:extLst>
          </p:cNvPr>
          <p:cNvSpPr>
            <a:spLocks/>
          </p:cNvSpPr>
          <p:nvPr/>
        </p:nvSpPr>
        <p:spPr bwMode="auto">
          <a:xfrm>
            <a:off x="7380287" y="58333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4" name="Freeform 221">
            <a:extLst>
              <a:ext uri="{FF2B5EF4-FFF2-40B4-BE49-F238E27FC236}">
                <a16:creationId xmlns:a16="http://schemas.microsoft.com/office/drawing/2014/main" id="{7DA1BA4F-7A4E-46E6-96A6-1C0C91C08A00}"/>
              </a:ext>
            </a:extLst>
          </p:cNvPr>
          <p:cNvSpPr>
            <a:spLocks/>
          </p:cNvSpPr>
          <p:nvPr/>
        </p:nvSpPr>
        <p:spPr bwMode="auto">
          <a:xfrm>
            <a:off x="7431087" y="583655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5" name="Freeform 222">
            <a:extLst>
              <a:ext uri="{FF2B5EF4-FFF2-40B4-BE49-F238E27FC236}">
                <a16:creationId xmlns:a16="http://schemas.microsoft.com/office/drawing/2014/main" id="{349D552F-4695-467A-8439-5DD680D1DAB8}"/>
              </a:ext>
            </a:extLst>
          </p:cNvPr>
          <p:cNvSpPr>
            <a:spLocks/>
          </p:cNvSpPr>
          <p:nvPr/>
        </p:nvSpPr>
        <p:spPr bwMode="auto">
          <a:xfrm>
            <a:off x="7519987" y="585560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6" name="Freeform 223">
            <a:extLst>
              <a:ext uri="{FF2B5EF4-FFF2-40B4-BE49-F238E27FC236}">
                <a16:creationId xmlns:a16="http://schemas.microsoft.com/office/drawing/2014/main" id="{2E759333-F29E-40FF-B0F3-50A461C426A9}"/>
              </a:ext>
            </a:extLst>
          </p:cNvPr>
          <p:cNvSpPr>
            <a:spLocks/>
          </p:cNvSpPr>
          <p:nvPr/>
        </p:nvSpPr>
        <p:spPr bwMode="auto">
          <a:xfrm>
            <a:off x="7553325" y="590640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7" name="Freeform 224">
            <a:extLst>
              <a:ext uri="{FF2B5EF4-FFF2-40B4-BE49-F238E27FC236}">
                <a16:creationId xmlns:a16="http://schemas.microsoft.com/office/drawing/2014/main" id="{9D6AD61E-5844-401A-8A4E-F71F3DD8FAF3}"/>
              </a:ext>
            </a:extLst>
          </p:cNvPr>
          <p:cNvSpPr>
            <a:spLocks/>
          </p:cNvSpPr>
          <p:nvPr/>
        </p:nvSpPr>
        <p:spPr bwMode="auto">
          <a:xfrm>
            <a:off x="7466012" y="583973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8" name="Freeform 225">
            <a:extLst>
              <a:ext uri="{FF2B5EF4-FFF2-40B4-BE49-F238E27FC236}">
                <a16:creationId xmlns:a16="http://schemas.microsoft.com/office/drawing/2014/main" id="{A80DB6B3-F7EF-4F21-966A-007EB260C961}"/>
              </a:ext>
            </a:extLst>
          </p:cNvPr>
          <p:cNvSpPr>
            <a:spLocks/>
          </p:cNvSpPr>
          <p:nvPr/>
        </p:nvSpPr>
        <p:spPr bwMode="auto">
          <a:xfrm>
            <a:off x="7202487" y="590640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89" name="Freeform 226">
            <a:extLst>
              <a:ext uri="{FF2B5EF4-FFF2-40B4-BE49-F238E27FC236}">
                <a16:creationId xmlns:a16="http://schemas.microsoft.com/office/drawing/2014/main" id="{800DC6E0-D088-47F9-8E53-AD07D0C6DF8A}"/>
              </a:ext>
            </a:extLst>
          </p:cNvPr>
          <p:cNvSpPr>
            <a:spLocks/>
          </p:cNvSpPr>
          <p:nvPr/>
        </p:nvSpPr>
        <p:spPr bwMode="auto">
          <a:xfrm>
            <a:off x="7246937" y="5890532"/>
            <a:ext cx="65088" cy="63500"/>
          </a:xfrm>
          <a:custGeom>
            <a:avLst/>
            <a:gdLst>
              <a:gd name="T0" fmla="*/ 65089 w 63543"/>
              <a:gd name="T1" fmla="*/ 31751 h 63476"/>
              <a:gd name="T2" fmla="*/ 32545 w 63543"/>
              <a:gd name="T3" fmla="*/ 63501 h 63476"/>
              <a:gd name="T4" fmla="*/ 0 w 63543"/>
              <a:gd name="T5" fmla="*/ 31751 h 63476"/>
              <a:gd name="T6" fmla="*/ 32545 w 63543"/>
              <a:gd name="T7" fmla="*/ 0 h 63476"/>
              <a:gd name="T8" fmla="*/ 65089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0" name="Freeform 227">
            <a:extLst>
              <a:ext uri="{FF2B5EF4-FFF2-40B4-BE49-F238E27FC236}">
                <a16:creationId xmlns:a16="http://schemas.microsoft.com/office/drawing/2014/main" id="{A95E2173-B9A4-49A4-B009-6353D936D358}"/>
              </a:ext>
            </a:extLst>
          </p:cNvPr>
          <p:cNvSpPr>
            <a:spLocks/>
          </p:cNvSpPr>
          <p:nvPr/>
        </p:nvSpPr>
        <p:spPr bwMode="auto">
          <a:xfrm>
            <a:off x="7289800" y="591434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1" name="Freeform 228">
            <a:extLst>
              <a:ext uri="{FF2B5EF4-FFF2-40B4-BE49-F238E27FC236}">
                <a16:creationId xmlns:a16="http://schemas.microsoft.com/office/drawing/2014/main" id="{0359839C-1296-4219-80A3-155198D57B1C}"/>
              </a:ext>
            </a:extLst>
          </p:cNvPr>
          <p:cNvSpPr>
            <a:spLocks/>
          </p:cNvSpPr>
          <p:nvPr/>
        </p:nvSpPr>
        <p:spPr bwMode="auto">
          <a:xfrm>
            <a:off x="7316787" y="58841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2" name="Freeform 229">
            <a:extLst>
              <a:ext uri="{FF2B5EF4-FFF2-40B4-BE49-F238E27FC236}">
                <a16:creationId xmlns:a16="http://schemas.microsoft.com/office/drawing/2014/main" id="{64CA1AC4-001C-4DCE-9BC8-923DE1DA3B6B}"/>
              </a:ext>
            </a:extLst>
          </p:cNvPr>
          <p:cNvSpPr>
            <a:spLocks/>
          </p:cNvSpPr>
          <p:nvPr/>
        </p:nvSpPr>
        <p:spPr bwMode="auto">
          <a:xfrm>
            <a:off x="7351712" y="591275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3" name="Freeform 230">
            <a:extLst>
              <a:ext uri="{FF2B5EF4-FFF2-40B4-BE49-F238E27FC236}">
                <a16:creationId xmlns:a16="http://schemas.microsoft.com/office/drawing/2014/main" id="{24F9CCEB-3196-4B1F-9A16-3EEDB859D326}"/>
              </a:ext>
            </a:extLst>
          </p:cNvPr>
          <p:cNvSpPr>
            <a:spLocks/>
          </p:cNvSpPr>
          <p:nvPr/>
        </p:nvSpPr>
        <p:spPr bwMode="auto">
          <a:xfrm>
            <a:off x="7399337" y="58968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4" name="Freeform 231">
            <a:extLst>
              <a:ext uri="{FF2B5EF4-FFF2-40B4-BE49-F238E27FC236}">
                <a16:creationId xmlns:a16="http://schemas.microsoft.com/office/drawing/2014/main" id="{C5332952-D450-4956-9476-8BC7C87BA3DD}"/>
              </a:ext>
            </a:extLst>
          </p:cNvPr>
          <p:cNvSpPr>
            <a:spLocks/>
          </p:cNvSpPr>
          <p:nvPr/>
        </p:nvSpPr>
        <p:spPr bwMode="auto">
          <a:xfrm>
            <a:off x="7445375" y="59175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5" name="Freeform 232">
            <a:extLst>
              <a:ext uri="{FF2B5EF4-FFF2-40B4-BE49-F238E27FC236}">
                <a16:creationId xmlns:a16="http://schemas.microsoft.com/office/drawing/2014/main" id="{0ABC039E-D320-4D19-A1EE-C070AA0EF545}"/>
              </a:ext>
            </a:extLst>
          </p:cNvPr>
          <p:cNvSpPr>
            <a:spLocks/>
          </p:cNvSpPr>
          <p:nvPr/>
        </p:nvSpPr>
        <p:spPr bwMode="auto">
          <a:xfrm>
            <a:off x="7502525" y="590005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6" name="Freeform 233">
            <a:extLst>
              <a:ext uri="{FF2B5EF4-FFF2-40B4-BE49-F238E27FC236}">
                <a16:creationId xmlns:a16="http://schemas.microsoft.com/office/drawing/2014/main" id="{C21F938F-D144-40F8-B0EE-C69BA50473DC}"/>
              </a:ext>
            </a:extLst>
          </p:cNvPr>
          <p:cNvSpPr>
            <a:spLocks/>
          </p:cNvSpPr>
          <p:nvPr/>
        </p:nvSpPr>
        <p:spPr bwMode="auto">
          <a:xfrm>
            <a:off x="7466012" y="588577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7" name="Freeform 234">
            <a:extLst>
              <a:ext uri="{FF2B5EF4-FFF2-40B4-BE49-F238E27FC236}">
                <a16:creationId xmlns:a16="http://schemas.microsoft.com/office/drawing/2014/main" id="{E3AEA1A6-0FD8-4772-A070-E475534C624B}"/>
              </a:ext>
            </a:extLst>
          </p:cNvPr>
          <p:cNvSpPr>
            <a:spLocks/>
          </p:cNvSpPr>
          <p:nvPr/>
        </p:nvSpPr>
        <p:spPr bwMode="auto">
          <a:xfrm>
            <a:off x="7289800" y="578734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8" name="Freeform 235">
            <a:extLst>
              <a:ext uri="{FF2B5EF4-FFF2-40B4-BE49-F238E27FC236}">
                <a16:creationId xmlns:a16="http://schemas.microsoft.com/office/drawing/2014/main" id="{360E1DB7-AD5A-4D17-BF0C-0822F92192DD}"/>
              </a:ext>
            </a:extLst>
          </p:cNvPr>
          <p:cNvSpPr>
            <a:spLocks/>
          </p:cNvSpPr>
          <p:nvPr/>
        </p:nvSpPr>
        <p:spPr bwMode="auto">
          <a:xfrm>
            <a:off x="7327900" y="5736545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99" name="Freeform 236">
            <a:extLst>
              <a:ext uri="{FF2B5EF4-FFF2-40B4-BE49-F238E27FC236}">
                <a16:creationId xmlns:a16="http://schemas.microsoft.com/office/drawing/2014/main" id="{B3F990D7-36C9-4942-A5C9-10F7B5EBBC4B}"/>
              </a:ext>
            </a:extLst>
          </p:cNvPr>
          <p:cNvSpPr>
            <a:spLocks/>
          </p:cNvSpPr>
          <p:nvPr/>
        </p:nvSpPr>
        <p:spPr bwMode="auto">
          <a:xfrm>
            <a:off x="7351712" y="579369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0" name="Freeform 237">
            <a:extLst>
              <a:ext uri="{FF2B5EF4-FFF2-40B4-BE49-F238E27FC236}">
                <a16:creationId xmlns:a16="http://schemas.microsoft.com/office/drawing/2014/main" id="{737E28AD-29E1-4C7C-9874-73062D488240}"/>
              </a:ext>
            </a:extLst>
          </p:cNvPr>
          <p:cNvSpPr>
            <a:spLocks/>
          </p:cNvSpPr>
          <p:nvPr/>
        </p:nvSpPr>
        <p:spPr bwMode="auto">
          <a:xfrm>
            <a:off x="7366000" y="57524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1" name="Freeform 238">
            <a:extLst>
              <a:ext uri="{FF2B5EF4-FFF2-40B4-BE49-F238E27FC236}">
                <a16:creationId xmlns:a16="http://schemas.microsoft.com/office/drawing/2014/main" id="{ACFB73BE-34C8-48FD-BA90-5FC0F0117B0B}"/>
              </a:ext>
            </a:extLst>
          </p:cNvPr>
          <p:cNvSpPr>
            <a:spLocks/>
          </p:cNvSpPr>
          <p:nvPr/>
        </p:nvSpPr>
        <p:spPr bwMode="auto">
          <a:xfrm>
            <a:off x="10020300" y="51602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2" name="Freeform 239">
            <a:extLst>
              <a:ext uri="{FF2B5EF4-FFF2-40B4-BE49-F238E27FC236}">
                <a16:creationId xmlns:a16="http://schemas.microsoft.com/office/drawing/2014/main" id="{E8556C1E-7AFB-4401-92F9-F221A7433770}"/>
              </a:ext>
            </a:extLst>
          </p:cNvPr>
          <p:cNvSpPr>
            <a:spLocks/>
          </p:cNvSpPr>
          <p:nvPr/>
        </p:nvSpPr>
        <p:spPr bwMode="auto">
          <a:xfrm>
            <a:off x="10020300" y="420937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3" name="Freeform 240">
            <a:extLst>
              <a:ext uri="{FF2B5EF4-FFF2-40B4-BE49-F238E27FC236}">
                <a16:creationId xmlns:a16="http://schemas.microsoft.com/office/drawing/2014/main" id="{4E3802D3-AFD1-4ED2-B63E-797BD2A075B3}"/>
              </a:ext>
            </a:extLst>
          </p:cNvPr>
          <p:cNvSpPr>
            <a:spLocks/>
          </p:cNvSpPr>
          <p:nvPr/>
        </p:nvSpPr>
        <p:spPr bwMode="auto">
          <a:xfrm>
            <a:off x="10020300" y="415539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4" name="Freeform 241">
            <a:extLst>
              <a:ext uri="{FF2B5EF4-FFF2-40B4-BE49-F238E27FC236}">
                <a16:creationId xmlns:a16="http://schemas.microsoft.com/office/drawing/2014/main" id="{6DFFE05B-ED0B-4064-B91B-101C665FE195}"/>
              </a:ext>
            </a:extLst>
          </p:cNvPr>
          <p:cNvSpPr>
            <a:spLocks/>
          </p:cNvSpPr>
          <p:nvPr/>
        </p:nvSpPr>
        <p:spPr bwMode="auto">
          <a:xfrm>
            <a:off x="10056812" y="39664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5" name="Freeform 242">
            <a:extLst>
              <a:ext uri="{FF2B5EF4-FFF2-40B4-BE49-F238E27FC236}">
                <a16:creationId xmlns:a16="http://schemas.microsoft.com/office/drawing/2014/main" id="{ABDAA886-FFD3-4F50-BCDE-1C8198F44F7A}"/>
              </a:ext>
            </a:extLst>
          </p:cNvPr>
          <p:cNvSpPr>
            <a:spLocks/>
          </p:cNvSpPr>
          <p:nvPr/>
        </p:nvSpPr>
        <p:spPr bwMode="auto">
          <a:xfrm>
            <a:off x="9985375" y="39664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6" name="Freeform 243">
            <a:extLst>
              <a:ext uri="{FF2B5EF4-FFF2-40B4-BE49-F238E27FC236}">
                <a16:creationId xmlns:a16="http://schemas.microsoft.com/office/drawing/2014/main" id="{40D8E276-279D-4427-9B47-10F1FC64A7FC}"/>
              </a:ext>
            </a:extLst>
          </p:cNvPr>
          <p:cNvSpPr>
            <a:spLocks/>
          </p:cNvSpPr>
          <p:nvPr/>
        </p:nvSpPr>
        <p:spPr bwMode="auto">
          <a:xfrm>
            <a:off x="10013950" y="39363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7" name="Freeform 244">
            <a:extLst>
              <a:ext uri="{FF2B5EF4-FFF2-40B4-BE49-F238E27FC236}">
                <a16:creationId xmlns:a16="http://schemas.microsoft.com/office/drawing/2014/main" id="{9D8DC6AB-5764-4E57-8EEE-0CA1F2F480BB}"/>
              </a:ext>
            </a:extLst>
          </p:cNvPr>
          <p:cNvSpPr>
            <a:spLocks/>
          </p:cNvSpPr>
          <p:nvPr/>
        </p:nvSpPr>
        <p:spPr bwMode="auto">
          <a:xfrm>
            <a:off x="10021887" y="3906157"/>
            <a:ext cx="65088" cy="63500"/>
          </a:xfrm>
          <a:custGeom>
            <a:avLst/>
            <a:gdLst>
              <a:gd name="T0" fmla="*/ 65089 w 63543"/>
              <a:gd name="T1" fmla="*/ 31751 h 63476"/>
              <a:gd name="T2" fmla="*/ 32545 w 63543"/>
              <a:gd name="T3" fmla="*/ 63501 h 63476"/>
              <a:gd name="T4" fmla="*/ 0 w 63543"/>
              <a:gd name="T5" fmla="*/ 31751 h 63476"/>
              <a:gd name="T6" fmla="*/ 32545 w 63543"/>
              <a:gd name="T7" fmla="*/ 0 h 63476"/>
              <a:gd name="T8" fmla="*/ 65089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8" name="Freeform 245">
            <a:extLst>
              <a:ext uri="{FF2B5EF4-FFF2-40B4-BE49-F238E27FC236}">
                <a16:creationId xmlns:a16="http://schemas.microsoft.com/office/drawing/2014/main" id="{D3EF47BB-8698-4EB6-AB9C-A974C599C460}"/>
              </a:ext>
            </a:extLst>
          </p:cNvPr>
          <p:cNvSpPr>
            <a:spLocks/>
          </p:cNvSpPr>
          <p:nvPr/>
        </p:nvSpPr>
        <p:spPr bwMode="auto">
          <a:xfrm>
            <a:off x="10021887" y="3856945"/>
            <a:ext cx="65088" cy="63500"/>
          </a:xfrm>
          <a:custGeom>
            <a:avLst/>
            <a:gdLst>
              <a:gd name="T0" fmla="*/ 65089 w 63543"/>
              <a:gd name="T1" fmla="*/ 31751 h 63476"/>
              <a:gd name="T2" fmla="*/ 32545 w 63543"/>
              <a:gd name="T3" fmla="*/ 63501 h 63476"/>
              <a:gd name="T4" fmla="*/ 0 w 63543"/>
              <a:gd name="T5" fmla="*/ 31751 h 63476"/>
              <a:gd name="T6" fmla="*/ 32545 w 63543"/>
              <a:gd name="T7" fmla="*/ 0 h 63476"/>
              <a:gd name="T8" fmla="*/ 65089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09" name="Freeform 246">
            <a:extLst>
              <a:ext uri="{FF2B5EF4-FFF2-40B4-BE49-F238E27FC236}">
                <a16:creationId xmlns:a16="http://schemas.microsoft.com/office/drawing/2014/main" id="{CFE1F93D-C112-49C5-8E19-3929557876EC}"/>
              </a:ext>
            </a:extLst>
          </p:cNvPr>
          <p:cNvSpPr>
            <a:spLocks/>
          </p:cNvSpPr>
          <p:nvPr/>
        </p:nvSpPr>
        <p:spPr bwMode="auto">
          <a:xfrm>
            <a:off x="10066337" y="385694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0" name="Freeform 247">
            <a:extLst>
              <a:ext uri="{FF2B5EF4-FFF2-40B4-BE49-F238E27FC236}">
                <a16:creationId xmlns:a16="http://schemas.microsoft.com/office/drawing/2014/main" id="{AEB0FA46-8857-4389-8779-4029BE95B6D4}"/>
              </a:ext>
            </a:extLst>
          </p:cNvPr>
          <p:cNvSpPr>
            <a:spLocks/>
          </p:cNvSpPr>
          <p:nvPr/>
        </p:nvSpPr>
        <p:spPr bwMode="auto">
          <a:xfrm>
            <a:off x="10102850" y="385694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1" name="Freeform 248">
            <a:extLst>
              <a:ext uri="{FF2B5EF4-FFF2-40B4-BE49-F238E27FC236}">
                <a16:creationId xmlns:a16="http://schemas.microsoft.com/office/drawing/2014/main" id="{D9934EA7-DE02-4771-AC93-1BC568979D33}"/>
              </a:ext>
            </a:extLst>
          </p:cNvPr>
          <p:cNvSpPr>
            <a:spLocks/>
          </p:cNvSpPr>
          <p:nvPr/>
        </p:nvSpPr>
        <p:spPr bwMode="auto">
          <a:xfrm>
            <a:off x="10144125" y="385853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2" name="Freeform 249">
            <a:extLst>
              <a:ext uri="{FF2B5EF4-FFF2-40B4-BE49-F238E27FC236}">
                <a16:creationId xmlns:a16="http://schemas.microsoft.com/office/drawing/2014/main" id="{3579A7E2-4215-4150-8BCC-523C2AC5A4E1}"/>
              </a:ext>
            </a:extLst>
          </p:cNvPr>
          <p:cNvSpPr>
            <a:spLocks/>
          </p:cNvSpPr>
          <p:nvPr/>
        </p:nvSpPr>
        <p:spPr bwMode="auto">
          <a:xfrm>
            <a:off x="10198100" y="3875995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3" name="Freeform 250">
            <a:extLst>
              <a:ext uri="{FF2B5EF4-FFF2-40B4-BE49-F238E27FC236}">
                <a16:creationId xmlns:a16="http://schemas.microsoft.com/office/drawing/2014/main" id="{6692C118-8021-4EC1-B86D-46B35AF3F77C}"/>
              </a:ext>
            </a:extLst>
          </p:cNvPr>
          <p:cNvSpPr>
            <a:spLocks/>
          </p:cNvSpPr>
          <p:nvPr/>
        </p:nvSpPr>
        <p:spPr bwMode="auto">
          <a:xfrm>
            <a:off x="10002837" y="385059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4" name="Freeform 251">
            <a:extLst>
              <a:ext uri="{FF2B5EF4-FFF2-40B4-BE49-F238E27FC236}">
                <a16:creationId xmlns:a16="http://schemas.microsoft.com/office/drawing/2014/main" id="{CF9F2D89-C25C-4008-9771-F6917770F839}"/>
              </a:ext>
            </a:extLst>
          </p:cNvPr>
          <p:cNvSpPr>
            <a:spLocks/>
          </p:cNvSpPr>
          <p:nvPr/>
        </p:nvSpPr>
        <p:spPr bwMode="auto">
          <a:xfrm>
            <a:off x="9959975" y="38601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5" name="Freeform 252">
            <a:extLst>
              <a:ext uri="{FF2B5EF4-FFF2-40B4-BE49-F238E27FC236}">
                <a16:creationId xmlns:a16="http://schemas.microsoft.com/office/drawing/2014/main" id="{3CC4B1D1-2002-4E5A-BAC5-F0CA8659B744}"/>
              </a:ext>
            </a:extLst>
          </p:cNvPr>
          <p:cNvSpPr>
            <a:spLocks/>
          </p:cNvSpPr>
          <p:nvPr/>
        </p:nvSpPr>
        <p:spPr bwMode="auto">
          <a:xfrm>
            <a:off x="9921875" y="38601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6" name="Freeform 253">
            <a:extLst>
              <a:ext uri="{FF2B5EF4-FFF2-40B4-BE49-F238E27FC236}">
                <a16:creationId xmlns:a16="http://schemas.microsoft.com/office/drawing/2014/main" id="{D2CE085E-2C99-4592-AF75-CDF23D28CA19}"/>
              </a:ext>
            </a:extLst>
          </p:cNvPr>
          <p:cNvSpPr>
            <a:spLocks/>
          </p:cNvSpPr>
          <p:nvPr/>
        </p:nvSpPr>
        <p:spPr bwMode="auto">
          <a:xfrm>
            <a:off x="9842500" y="38601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7" name="Freeform 254">
            <a:extLst>
              <a:ext uri="{FF2B5EF4-FFF2-40B4-BE49-F238E27FC236}">
                <a16:creationId xmlns:a16="http://schemas.microsoft.com/office/drawing/2014/main" id="{B5BB2489-B736-4CEA-8BCA-56259EB7CB6A}"/>
              </a:ext>
            </a:extLst>
          </p:cNvPr>
          <p:cNvSpPr>
            <a:spLocks/>
          </p:cNvSpPr>
          <p:nvPr/>
        </p:nvSpPr>
        <p:spPr bwMode="auto">
          <a:xfrm>
            <a:off x="9872662" y="387917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8" name="Freeform 255">
            <a:extLst>
              <a:ext uri="{FF2B5EF4-FFF2-40B4-BE49-F238E27FC236}">
                <a16:creationId xmlns:a16="http://schemas.microsoft.com/office/drawing/2014/main" id="{43431375-F9BC-4203-92D0-D3D1E791E5A4}"/>
              </a:ext>
            </a:extLst>
          </p:cNvPr>
          <p:cNvSpPr>
            <a:spLocks/>
          </p:cNvSpPr>
          <p:nvPr/>
        </p:nvSpPr>
        <p:spPr bwMode="auto">
          <a:xfrm>
            <a:off x="7407275" y="5842907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19" name="Freeform 256">
            <a:extLst>
              <a:ext uri="{FF2B5EF4-FFF2-40B4-BE49-F238E27FC236}">
                <a16:creationId xmlns:a16="http://schemas.microsoft.com/office/drawing/2014/main" id="{E3392B2C-358D-4142-82F0-AB6E5BA19B99}"/>
              </a:ext>
            </a:extLst>
          </p:cNvPr>
          <p:cNvSpPr>
            <a:spLocks/>
          </p:cNvSpPr>
          <p:nvPr/>
        </p:nvSpPr>
        <p:spPr bwMode="auto">
          <a:xfrm>
            <a:off x="10709275" y="402522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0" name="Freeform 257">
            <a:extLst>
              <a:ext uri="{FF2B5EF4-FFF2-40B4-BE49-F238E27FC236}">
                <a16:creationId xmlns:a16="http://schemas.microsoft.com/office/drawing/2014/main" id="{5C0CDD07-636B-4459-855B-1C1BD949B2DE}"/>
              </a:ext>
            </a:extLst>
          </p:cNvPr>
          <p:cNvSpPr>
            <a:spLocks/>
          </p:cNvSpPr>
          <p:nvPr/>
        </p:nvSpPr>
        <p:spPr bwMode="auto">
          <a:xfrm>
            <a:off x="10160000" y="384265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1" name="Freeform 258">
            <a:extLst>
              <a:ext uri="{FF2B5EF4-FFF2-40B4-BE49-F238E27FC236}">
                <a16:creationId xmlns:a16="http://schemas.microsoft.com/office/drawing/2014/main" id="{934BB694-D941-4B46-A71F-C0F1CBEB90B6}"/>
              </a:ext>
            </a:extLst>
          </p:cNvPr>
          <p:cNvSpPr>
            <a:spLocks/>
          </p:cNvSpPr>
          <p:nvPr/>
        </p:nvSpPr>
        <p:spPr bwMode="auto">
          <a:xfrm>
            <a:off x="8001000" y="586989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2" name="Freeform 259">
            <a:extLst>
              <a:ext uri="{FF2B5EF4-FFF2-40B4-BE49-F238E27FC236}">
                <a16:creationId xmlns:a16="http://schemas.microsoft.com/office/drawing/2014/main" id="{0E4D84C8-C0C2-4E96-83AA-16951402D375}"/>
              </a:ext>
            </a:extLst>
          </p:cNvPr>
          <p:cNvSpPr>
            <a:spLocks/>
          </p:cNvSpPr>
          <p:nvPr/>
        </p:nvSpPr>
        <p:spPr bwMode="auto">
          <a:xfrm>
            <a:off x="11293475" y="529680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3" name="Freeform 260">
            <a:extLst>
              <a:ext uri="{FF2B5EF4-FFF2-40B4-BE49-F238E27FC236}">
                <a16:creationId xmlns:a16="http://schemas.microsoft.com/office/drawing/2014/main" id="{CE1B9B28-C1DC-4D0C-8B51-3932DCBC7226}"/>
              </a:ext>
            </a:extLst>
          </p:cNvPr>
          <p:cNvSpPr>
            <a:spLocks/>
          </p:cNvSpPr>
          <p:nvPr/>
        </p:nvSpPr>
        <p:spPr bwMode="auto">
          <a:xfrm>
            <a:off x="11293475" y="57190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4" name="Freeform 261">
            <a:extLst>
              <a:ext uri="{FF2B5EF4-FFF2-40B4-BE49-F238E27FC236}">
                <a16:creationId xmlns:a16="http://schemas.microsoft.com/office/drawing/2014/main" id="{B70DCCAB-A49A-4218-AD8A-99637A524DF9}"/>
              </a:ext>
            </a:extLst>
          </p:cNvPr>
          <p:cNvSpPr>
            <a:spLocks/>
          </p:cNvSpPr>
          <p:nvPr/>
        </p:nvSpPr>
        <p:spPr bwMode="auto">
          <a:xfrm>
            <a:off x="11299825" y="5796870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5" name="Freeform 262">
            <a:extLst>
              <a:ext uri="{FF2B5EF4-FFF2-40B4-BE49-F238E27FC236}">
                <a16:creationId xmlns:a16="http://schemas.microsoft.com/office/drawing/2014/main" id="{707FE624-E0B5-4930-A001-7B0AEDF0E160}"/>
              </a:ext>
            </a:extLst>
          </p:cNvPr>
          <p:cNvSpPr>
            <a:spLocks/>
          </p:cNvSpPr>
          <p:nvPr/>
        </p:nvSpPr>
        <p:spPr bwMode="auto">
          <a:xfrm>
            <a:off x="11325225" y="582862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6" name="Freeform 263">
            <a:extLst>
              <a:ext uri="{FF2B5EF4-FFF2-40B4-BE49-F238E27FC236}">
                <a16:creationId xmlns:a16="http://schemas.microsoft.com/office/drawing/2014/main" id="{4618C322-12AB-416C-895C-5DD2EC7B7EE4}"/>
              </a:ext>
            </a:extLst>
          </p:cNvPr>
          <p:cNvSpPr>
            <a:spLocks/>
          </p:cNvSpPr>
          <p:nvPr/>
        </p:nvSpPr>
        <p:spPr bwMode="auto">
          <a:xfrm>
            <a:off x="11263312" y="584290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7" name="Freeform 264">
            <a:extLst>
              <a:ext uri="{FF2B5EF4-FFF2-40B4-BE49-F238E27FC236}">
                <a16:creationId xmlns:a16="http://schemas.microsoft.com/office/drawing/2014/main" id="{1251CD4E-E919-444E-9EDB-47E818CEEFC5}"/>
              </a:ext>
            </a:extLst>
          </p:cNvPr>
          <p:cNvSpPr>
            <a:spLocks/>
          </p:cNvSpPr>
          <p:nvPr/>
        </p:nvSpPr>
        <p:spPr bwMode="auto">
          <a:xfrm>
            <a:off x="11322050" y="5863545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8" name="Freeform 265">
            <a:extLst>
              <a:ext uri="{FF2B5EF4-FFF2-40B4-BE49-F238E27FC236}">
                <a16:creationId xmlns:a16="http://schemas.microsoft.com/office/drawing/2014/main" id="{4637EB5F-70A4-4999-94EA-E4B40580F3B0}"/>
              </a:ext>
            </a:extLst>
          </p:cNvPr>
          <p:cNvSpPr>
            <a:spLocks/>
          </p:cNvSpPr>
          <p:nvPr/>
        </p:nvSpPr>
        <p:spPr bwMode="auto">
          <a:xfrm>
            <a:off x="11118850" y="5873070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29" name="Freeform 266">
            <a:extLst>
              <a:ext uri="{FF2B5EF4-FFF2-40B4-BE49-F238E27FC236}">
                <a16:creationId xmlns:a16="http://schemas.microsoft.com/office/drawing/2014/main" id="{65C4FCE6-DFCF-42EE-AD94-148A7A8D3C05}"/>
              </a:ext>
            </a:extLst>
          </p:cNvPr>
          <p:cNvSpPr>
            <a:spLocks/>
          </p:cNvSpPr>
          <p:nvPr/>
        </p:nvSpPr>
        <p:spPr bwMode="auto">
          <a:xfrm>
            <a:off x="11107737" y="589688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0" name="Freeform 267">
            <a:extLst>
              <a:ext uri="{FF2B5EF4-FFF2-40B4-BE49-F238E27FC236}">
                <a16:creationId xmlns:a16="http://schemas.microsoft.com/office/drawing/2014/main" id="{67C4881A-0E94-4C4C-91B7-A6CA4648158F}"/>
              </a:ext>
            </a:extLst>
          </p:cNvPr>
          <p:cNvSpPr>
            <a:spLocks/>
          </p:cNvSpPr>
          <p:nvPr/>
        </p:nvSpPr>
        <p:spPr bwMode="auto">
          <a:xfrm>
            <a:off x="11128375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1" name="Freeform 268">
            <a:extLst>
              <a:ext uri="{FF2B5EF4-FFF2-40B4-BE49-F238E27FC236}">
                <a16:creationId xmlns:a16="http://schemas.microsoft.com/office/drawing/2014/main" id="{B441B7E6-6805-46AC-9C34-E012A5EEB88F}"/>
              </a:ext>
            </a:extLst>
          </p:cNvPr>
          <p:cNvSpPr>
            <a:spLocks/>
          </p:cNvSpPr>
          <p:nvPr/>
        </p:nvSpPr>
        <p:spPr bwMode="auto">
          <a:xfrm>
            <a:off x="11156950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2" name="Freeform 269">
            <a:extLst>
              <a:ext uri="{FF2B5EF4-FFF2-40B4-BE49-F238E27FC236}">
                <a16:creationId xmlns:a16="http://schemas.microsoft.com/office/drawing/2014/main" id="{CF0EB739-3768-4769-80B3-C66EB5113B70}"/>
              </a:ext>
            </a:extLst>
          </p:cNvPr>
          <p:cNvSpPr>
            <a:spLocks/>
          </p:cNvSpPr>
          <p:nvPr/>
        </p:nvSpPr>
        <p:spPr bwMode="auto">
          <a:xfrm>
            <a:off x="11185525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3" name="Freeform 270">
            <a:extLst>
              <a:ext uri="{FF2B5EF4-FFF2-40B4-BE49-F238E27FC236}">
                <a16:creationId xmlns:a16="http://schemas.microsoft.com/office/drawing/2014/main" id="{B05DEAAD-A69E-4225-AFD2-20032581A205}"/>
              </a:ext>
            </a:extLst>
          </p:cNvPr>
          <p:cNvSpPr>
            <a:spLocks/>
          </p:cNvSpPr>
          <p:nvPr/>
        </p:nvSpPr>
        <p:spPr bwMode="auto">
          <a:xfrm>
            <a:off x="11214100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4" name="Freeform 271">
            <a:extLst>
              <a:ext uri="{FF2B5EF4-FFF2-40B4-BE49-F238E27FC236}">
                <a16:creationId xmlns:a16="http://schemas.microsoft.com/office/drawing/2014/main" id="{A97D1043-F3A9-436A-AA8E-993EFCB28319}"/>
              </a:ext>
            </a:extLst>
          </p:cNvPr>
          <p:cNvSpPr>
            <a:spLocks/>
          </p:cNvSpPr>
          <p:nvPr/>
        </p:nvSpPr>
        <p:spPr bwMode="auto">
          <a:xfrm>
            <a:off x="11242675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5" name="Freeform 272">
            <a:extLst>
              <a:ext uri="{FF2B5EF4-FFF2-40B4-BE49-F238E27FC236}">
                <a16:creationId xmlns:a16="http://schemas.microsoft.com/office/drawing/2014/main" id="{EB2EC6E2-E931-4EA0-9E28-438CF254941A}"/>
              </a:ext>
            </a:extLst>
          </p:cNvPr>
          <p:cNvSpPr>
            <a:spLocks/>
          </p:cNvSpPr>
          <p:nvPr/>
        </p:nvSpPr>
        <p:spPr bwMode="auto">
          <a:xfrm>
            <a:off x="11271250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6" name="Freeform 273">
            <a:extLst>
              <a:ext uri="{FF2B5EF4-FFF2-40B4-BE49-F238E27FC236}">
                <a16:creationId xmlns:a16="http://schemas.microsoft.com/office/drawing/2014/main" id="{912D0226-9A95-474C-A6D0-286651FEA320}"/>
              </a:ext>
            </a:extLst>
          </p:cNvPr>
          <p:cNvSpPr>
            <a:spLocks/>
          </p:cNvSpPr>
          <p:nvPr/>
        </p:nvSpPr>
        <p:spPr bwMode="auto">
          <a:xfrm>
            <a:off x="11299825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7" name="Freeform 274">
            <a:extLst>
              <a:ext uri="{FF2B5EF4-FFF2-40B4-BE49-F238E27FC236}">
                <a16:creationId xmlns:a16="http://schemas.microsoft.com/office/drawing/2014/main" id="{E311CA63-3866-4BC0-A515-97FCE9745437}"/>
              </a:ext>
            </a:extLst>
          </p:cNvPr>
          <p:cNvSpPr>
            <a:spLocks/>
          </p:cNvSpPr>
          <p:nvPr/>
        </p:nvSpPr>
        <p:spPr bwMode="auto">
          <a:xfrm>
            <a:off x="11328400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8" name="Freeform 275">
            <a:extLst>
              <a:ext uri="{FF2B5EF4-FFF2-40B4-BE49-F238E27FC236}">
                <a16:creationId xmlns:a16="http://schemas.microsoft.com/office/drawing/2014/main" id="{AE89759B-8523-4BB2-AC92-C695982D5F7A}"/>
              </a:ext>
            </a:extLst>
          </p:cNvPr>
          <p:cNvSpPr>
            <a:spLocks/>
          </p:cNvSpPr>
          <p:nvPr/>
        </p:nvSpPr>
        <p:spPr bwMode="auto">
          <a:xfrm>
            <a:off x="11355387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39" name="Freeform 276">
            <a:extLst>
              <a:ext uri="{FF2B5EF4-FFF2-40B4-BE49-F238E27FC236}">
                <a16:creationId xmlns:a16="http://schemas.microsoft.com/office/drawing/2014/main" id="{2C1254E5-C73F-4AFA-9343-FC6F9E2A9AE8}"/>
              </a:ext>
            </a:extLst>
          </p:cNvPr>
          <p:cNvSpPr>
            <a:spLocks/>
          </p:cNvSpPr>
          <p:nvPr/>
        </p:nvSpPr>
        <p:spPr bwMode="auto">
          <a:xfrm>
            <a:off x="11383962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0" name="Freeform 277">
            <a:extLst>
              <a:ext uri="{FF2B5EF4-FFF2-40B4-BE49-F238E27FC236}">
                <a16:creationId xmlns:a16="http://schemas.microsoft.com/office/drawing/2014/main" id="{67EA74A1-07B9-485F-8398-A69D64C44EFF}"/>
              </a:ext>
            </a:extLst>
          </p:cNvPr>
          <p:cNvSpPr>
            <a:spLocks/>
          </p:cNvSpPr>
          <p:nvPr/>
        </p:nvSpPr>
        <p:spPr bwMode="auto">
          <a:xfrm>
            <a:off x="11412537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1" name="Freeform 278">
            <a:extLst>
              <a:ext uri="{FF2B5EF4-FFF2-40B4-BE49-F238E27FC236}">
                <a16:creationId xmlns:a16="http://schemas.microsoft.com/office/drawing/2014/main" id="{576347B1-45F5-4B38-BF94-2A2F57DC4E34}"/>
              </a:ext>
            </a:extLst>
          </p:cNvPr>
          <p:cNvSpPr>
            <a:spLocks/>
          </p:cNvSpPr>
          <p:nvPr/>
        </p:nvSpPr>
        <p:spPr bwMode="auto">
          <a:xfrm>
            <a:off x="11441112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2" name="Freeform 279">
            <a:extLst>
              <a:ext uri="{FF2B5EF4-FFF2-40B4-BE49-F238E27FC236}">
                <a16:creationId xmlns:a16="http://schemas.microsoft.com/office/drawing/2014/main" id="{4B283F14-E87E-4170-B3D7-5F00D5865A2C}"/>
              </a:ext>
            </a:extLst>
          </p:cNvPr>
          <p:cNvSpPr>
            <a:spLocks/>
          </p:cNvSpPr>
          <p:nvPr/>
        </p:nvSpPr>
        <p:spPr bwMode="auto">
          <a:xfrm>
            <a:off x="11469687" y="5909582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3" name="Freeform 280">
            <a:extLst>
              <a:ext uri="{FF2B5EF4-FFF2-40B4-BE49-F238E27FC236}">
                <a16:creationId xmlns:a16="http://schemas.microsoft.com/office/drawing/2014/main" id="{AE4D81C6-D391-49A6-807A-41D10EC15651}"/>
              </a:ext>
            </a:extLst>
          </p:cNvPr>
          <p:cNvSpPr>
            <a:spLocks/>
          </p:cNvSpPr>
          <p:nvPr/>
        </p:nvSpPr>
        <p:spPr bwMode="auto">
          <a:xfrm>
            <a:off x="11285537" y="5868307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noFill/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44" name="Freeform 281">
            <a:extLst>
              <a:ext uri="{FF2B5EF4-FFF2-40B4-BE49-F238E27FC236}">
                <a16:creationId xmlns:a16="http://schemas.microsoft.com/office/drawing/2014/main" id="{968D2281-149C-4C45-A925-67F90D3C2E0E}"/>
              </a:ext>
            </a:extLst>
          </p:cNvPr>
          <p:cNvSpPr>
            <a:spLocks/>
          </p:cNvSpPr>
          <p:nvPr/>
        </p:nvSpPr>
        <p:spPr bwMode="auto">
          <a:xfrm>
            <a:off x="11274425" y="5827032"/>
            <a:ext cx="63500" cy="63500"/>
          </a:xfrm>
          <a:custGeom>
            <a:avLst/>
            <a:gdLst>
              <a:gd name="T0" fmla="*/ 63501 w 63543"/>
              <a:gd name="T1" fmla="*/ 31750 h 63476"/>
              <a:gd name="T2" fmla="*/ 31750 w 63543"/>
              <a:gd name="T3" fmla="*/ 63501 h 63476"/>
              <a:gd name="T4" fmla="*/ 0 w 63543"/>
              <a:gd name="T5" fmla="*/ 31750 h 63476"/>
              <a:gd name="T6" fmla="*/ 31750 w 63543"/>
              <a:gd name="T7" fmla="*/ 0 h 63476"/>
              <a:gd name="T8" fmla="*/ 63501 w 63543"/>
              <a:gd name="T9" fmla="*/ 317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40CB61CB-2907-438D-A551-BA9CE67C0A44}"/>
              </a:ext>
            </a:extLst>
          </p:cNvPr>
          <p:cNvCxnSpPr>
            <a:cxnSpLocks/>
          </p:cNvCxnSpPr>
          <p:nvPr/>
        </p:nvCxnSpPr>
        <p:spPr>
          <a:xfrm flipH="1">
            <a:off x="7848600" y="5936570"/>
            <a:ext cx="42227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C8D75136-3D04-4BD8-A3CB-706E750D1E45}"/>
              </a:ext>
            </a:extLst>
          </p:cNvPr>
          <p:cNvCxnSpPr>
            <a:cxnSpLocks/>
          </p:cNvCxnSpPr>
          <p:nvPr/>
        </p:nvCxnSpPr>
        <p:spPr>
          <a:xfrm flipH="1">
            <a:off x="7212012" y="5863545"/>
            <a:ext cx="42227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4D602D9E-DBB1-4EE0-A3B9-9A103FD1A688}"/>
              </a:ext>
            </a:extLst>
          </p:cNvPr>
          <p:cNvCxnSpPr>
            <a:cxnSpLocks/>
          </p:cNvCxnSpPr>
          <p:nvPr/>
        </p:nvCxnSpPr>
        <p:spPr>
          <a:xfrm flipH="1">
            <a:off x="9848850" y="3893457"/>
            <a:ext cx="42227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BA4DB2D2-1E04-4D87-865C-8209088C99C0}"/>
              </a:ext>
            </a:extLst>
          </p:cNvPr>
          <p:cNvCxnSpPr>
            <a:cxnSpLocks/>
          </p:cNvCxnSpPr>
          <p:nvPr/>
        </p:nvCxnSpPr>
        <p:spPr>
          <a:xfrm flipH="1">
            <a:off x="10479087" y="4512582"/>
            <a:ext cx="42227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0B922BA6-7E43-4F81-9E8D-247B2A25B027}"/>
              </a:ext>
            </a:extLst>
          </p:cNvPr>
          <p:cNvCxnSpPr>
            <a:cxnSpLocks/>
          </p:cNvCxnSpPr>
          <p:nvPr/>
        </p:nvCxnSpPr>
        <p:spPr>
          <a:xfrm flipH="1">
            <a:off x="11117262" y="5941332"/>
            <a:ext cx="42227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50" name="Freeform 286">
            <a:extLst>
              <a:ext uri="{FF2B5EF4-FFF2-40B4-BE49-F238E27FC236}">
                <a16:creationId xmlns:a16="http://schemas.microsoft.com/office/drawing/2014/main" id="{B80CAF18-591F-4B97-B534-651BE666C9C9}"/>
              </a:ext>
            </a:extLst>
          </p:cNvPr>
          <p:cNvSpPr/>
          <p:nvPr/>
        </p:nvSpPr>
        <p:spPr>
          <a:xfrm>
            <a:off x="6784975" y="3841070"/>
            <a:ext cx="611187" cy="1779587"/>
          </a:xfrm>
          <a:custGeom>
            <a:avLst/>
            <a:gdLst>
              <a:gd name="connsiteX0" fmla="*/ 0 w 610967"/>
              <a:gd name="connsiteY0" fmla="*/ 69707 h 1779594"/>
              <a:gd name="connsiteX1" fmla="*/ 0 w 610967"/>
              <a:gd name="connsiteY1" fmla="*/ 0 h 1779594"/>
              <a:gd name="connsiteX2" fmla="*/ 610967 w 610967"/>
              <a:gd name="connsiteY2" fmla="*/ 0 h 1779594"/>
              <a:gd name="connsiteX3" fmla="*/ 610967 w 610967"/>
              <a:gd name="connsiteY3" fmla="*/ 1779594 h 177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0967" h="1779594">
                <a:moveTo>
                  <a:pt x="0" y="69707"/>
                </a:moveTo>
                <a:lnTo>
                  <a:pt x="0" y="0"/>
                </a:lnTo>
                <a:lnTo>
                  <a:pt x="610967" y="0"/>
                </a:lnTo>
                <a:lnTo>
                  <a:pt x="610967" y="1779594"/>
                </a:lnTo>
              </a:path>
            </a:pathLst>
          </a:cu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51" name="Freeform 287">
            <a:extLst>
              <a:ext uri="{FF2B5EF4-FFF2-40B4-BE49-F238E27FC236}">
                <a16:creationId xmlns:a16="http://schemas.microsoft.com/office/drawing/2014/main" id="{848F6BEE-3DDD-485F-8D37-61809F049B84}"/>
              </a:ext>
            </a:extLst>
          </p:cNvPr>
          <p:cNvSpPr/>
          <p:nvPr/>
        </p:nvSpPr>
        <p:spPr>
          <a:xfrm>
            <a:off x="7453312" y="3841070"/>
            <a:ext cx="615950" cy="1973262"/>
          </a:xfrm>
          <a:custGeom>
            <a:avLst/>
            <a:gdLst>
              <a:gd name="connsiteX0" fmla="*/ 0 w 610967"/>
              <a:gd name="connsiteY0" fmla="*/ 69707 h 1779594"/>
              <a:gd name="connsiteX1" fmla="*/ 0 w 610967"/>
              <a:gd name="connsiteY1" fmla="*/ 0 h 1779594"/>
              <a:gd name="connsiteX2" fmla="*/ 610967 w 610967"/>
              <a:gd name="connsiteY2" fmla="*/ 0 h 1779594"/>
              <a:gd name="connsiteX3" fmla="*/ 610967 w 610967"/>
              <a:gd name="connsiteY3" fmla="*/ 1779594 h 1779594"/>
              <a:gd name="connsiteX0" fmla="*/ 0 w 615068"/>
              <a:gd name="connsiteY0" fmla="*/ 1608816 h 1779594"/>
              <a:gd name="connsiteX1" fmla="*/ 4101 w 615068"/>
              <a:gd name="connsiteY1" fmla="*/ 0 h 1779594"/>
              <a:gd name="connsiteX2" fmla="*/ 615068 w 615068"/>
              <a:gd name="connsiteY2" fmla="*/ 0 h 1779594"/>
              <a:gd name="connsiteX3" fmla="*/ 615068 w 615068"/>
              <a:gd name="connsiteY3" fmla="*/ 1779594 h 1779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5068" h="1779594">
                <a:moveTo>
                  <a:pt x="0" y="1608816"/>
                </a:moveTo>
                <a:lnTo>
                  <a:pt x="4101" y="0"/>
                </a:lnTo>
                <a:lnTo>
                  <a:pt x="615068" y="0"/>
                </a:lnTo>
                <a:lnTo>
                  <a:pt x="615068" y="1779594"/>
                </a:lnTo>
              </a:path>
            </a:pathLst>
          </a:cu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52" name="Group 330">
            <a:extLst>
              <a:ext uri="{FF2B5EF4-FFF2-40B4-BE49-F238E27FC236}">
                <a16:creationId xmlns:a16="http://schemas.microsoft.com/office/drawing/2014/main" id="{E7B2DB2A-3C7A-4857-978D-FDF34B8F7DEE}"/>
              </a:ext>
            </a:extLst>
          </p:cNvPr>
          <p:cNvGrpSpPr>
            <a:grpSpLocks/>
          </p:cNvGrpSpPr>
          <p:nvPr/>
        </p:nvGrpSpPr>
        <p:grpSpPr bwMode="auto">
          <a:xfrm>
            <a:off x="6788150" y="3558495"/>
            <a:ext cx="1276350" cy="188912"/>
            <a:chOff x="6790342" y="3227053"/>
            <a:chExt cx="1275240" cy="188621"/>
          </a:xfrm>
        </p:grpSpPr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98253BFC-18AC-4266-A08C-A196F1B1F34F}"/>
                </a:ext>
              </a:extLst>
            </p:cNvPr>
            <p:cNvCxnSpPr/>
            <p:nvPr/>
          </p:nvCxnSpPr>
          <p:spPr>
            <a:xfrm flipV="1">
              <a:off x="6790342" y="3227053"/>
              <a:ext cx="0" cy="18862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B6FA570B-0BF6-40C2-8357-ED9DA6F0E4E4}"/>
                </a:ext>
              </a:extLst>
            </p:cNvPr>
            <p:cNvCxnSpPr/>
            <p:nvPr/>
          </p:nvCxnSpPr>
          <p:spPr>
            <a:xfrm flipV="1">
              <a:off x="8060823" y="3227053"/>
              <a:ext cx="0" cy="18862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5" name="Straight Connector 254">
              <a:extLst>
                <a:ext uri="{FF2B5EF4-FFF2-40B4-BE49-F238E27FC236}">
                  <a16:creationId xmlns:a16="http://schemas.microsoft.com/office/drawing/2014/main" id="{FBD1106D-CECF-45E9-AD82-46AB513832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928" y="3231808"/>
              <a:ext cx="127365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56" name="Group 334">
            <a:extLst>
              <a:ext uri="{FF2B5EF4-FFF2-40B4-BE49-F238E27FC236}">
                <a16:creationId xmlns:a16="http://schemas.microsoft.com/office/drawing/2014/main" id="{13F7850E-B534-4148-BA6D-DA660CF995AC}"/>
              </a:ext>
            </a:extLst>
          </p:cNvPr>
          <p:cNvGrpSpPr>
            <a:grpSpLocks/>
          </p:cNvGrpSpPr>
          <p:nvPr/>
        </p:nvGrpSpPr>
        <p:grpSpPr bwMode="auto">
          <a:xfrm>
            <a:off x="10056812" y="3423557"/>
            <a:ext cx="1274763" cy="188913"/>
            <a:chOff x="6790342" y="3227053"/>
            <a:chExt cx="1275240" cy="188621"/>
          </a:xfrm>
        </p:grpSpPr>
        <p:cxnSp>
          <p:nvCxnSpPr>
            <p:cNvPr id="257" name="Straight Connector 256">
              <a:extLst>
                <a:ext uri="{FF2B5EF4-FFF2-40B4-BE49-F238E27FC236}">
                  <a16:creationId xmlns:a16="http://schemas.microsoft.com/office/drawing/2014/main" id="{5202918D-8BCB-42EA-BCF5-8A557BE706A7}"/>
                </a:ext>
              </a:extLst>
            </p:cNvPr>
            <p:cNvCxnSpPr/>
            <p:nvPr/>
          </p:nvCxnSpPr>
          <p:spPr>
            <a:xfrm flipV="1">
              <a:off x="6790342" y="3227053"/>
              <a:ext cx="0" cy="18862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8" name="Straight Connector 257">
              <a:extLst>
                <a:ext uri="{FF2B5EF4-FFF2-40B4-BE49-F238E27FC236}">
                  <a16:creationId xmlns:a16="http://schemas.microsoft.com/office/drawing/2014/main" id="{40C33182-8809-4D54-B79D-7368686ECF1B}"/>
                </a:ext>
              </a:extLst>
            </p:cNvPr>
            <p:cNvCxnSpPr/>
            <p:nvPr/>
          </p:nvCxnSpPr>
          <p:spPr>
            <a:xfrm flipV="1">
              <a:off x="8060817" y="3227053"/>
              <a:ext cx="0" cy="18862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9" name="Straight Connector 258">
              <a:extLst>
                <a:ext uri="{FF2B5EF4-FFF2-40B4-BE49-F238E27FC236}">
                  <a16:creationId xmlns:a16="http://schemas.microsoft.com/office/drawing/2014/main" id="{0D2DB59B-7837-4615-92E8-225C0E7C26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1931" y="3231809"/>
              <a:ext cx="1273651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60" name="Group 338">
            <a:extLst>
              <a:ext uri="{FF2B5EF4-FFF2-40B4-BE49-F238E27FC236}">
                <a16:creationId xmlns:a16="http://schemas.microsoft.com/office/drawing/2014/main" id="{BBC2F5F2-253D-4E8C-B37C-042672A1D5AD}"/>
              </a:ext>
            </a:extLst>
          </p:cNvPr>
          <p:cNvGrpSpPr>
            <a:grpSpLocks/>
          </p:cNvGrpSpPr>
          <p:nvPr/>
        </p:nvGrpSpPr>
        <p:grpSpPr bwMode="auto">
          <a:xfrm>
            <a:off x="10056812" y="3701370"/>
            <a:ext cx="611188" cy="98425"/>
            <a:chOff x="6790342" y="3227053"/>
            <a:chExt cx="1275240" cy="188621"/>
          </a:xfrm>
        </p:grpSpPr>
        <p:cxnSp>
          <p:nvCxnSpPr>
            <p:cNvPr id="261" name="Straight Connector 260">
              <a:extLst>
                <a:ext uri="{FF2B5EF4-FFF2-40B4-BE49-F238E27FC236}">
                  <a16:creationId xmlns:a16="http://schemas.microsoft.com/office/drawing/2014/main" id="{D3630337-6FD0-4E13-BA43-7F8821CAE4DB}"/>
                </a:ext>
              </a:extLst>
            </p:cNvPr>
            <p:cNvCxnSpPr/>
            <p:nvPr/>
          </p:nvCxnSpPr>
          <p:spPr>
            <a:xfrm flipV="1">
              <a:off x="6790342" y="3227053"/>
              <a:ext cx="0" cy="18862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2" name="Straight Connector 261">
              <a:extLst>
                <a:ext uri="{FF2B5EF4-FFF2-40B4-BE49-F238E27FC236}">
                  <a16:creationId xmlns:a16="http://schemas.microsoft.com/office/drawing/2014/main" id="{43AB9804-C46B-4773-A00E-73CE56EA17B6}"/>
                </a:ext>
              </a:extLst>
            </p:cNvPr>
            <p:cNvCxnSpPr/>
            <p:nvPr/>
          </p:nvCxnSpPr>
          <p:spPr>
            <a:xfrm flipV="1">
              <a:off x="8062269" y="3227053"/>
              <a:ext cx="0" cy="188621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3" name="Straight Connector 262">
              <a:extLst>
                <a:ext uri="{FF2B5EF4-FFF2-40B4-BE49-F238E27FC236}">
                  <a16:creationId xmlns:a16="http://schemas.microsoft.com/office/drawing/2014/main" id="{A018D2AF-D611-4F3A-A2E9-EA37BE536F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0342" y="3230094"/>
              <a:ext cx="1275240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264" name="Group 342">
            <a:extLst>
              <a:ext uri="{FF2B5EF4-FFF2-40B4-BE49-F238E27FC236}">
                <a16:creationId xmlns:a16="http://schemas.microsoft.com/office/drawing/2014/main" id="{8A5A49B1-6FF2-4296-8597-340C26327E32}"/>
              </a:ext>
            </a:extLst>
          </p:cNvPr>
          <p:cNvGrpSpPr>
            <a:grpSpLocks/>
          </p:cNvGrpSpPr>
          <p:nvPr/>
        </p:nvGrpSpPr>
        <p:grpSpPr bwMode="auto">
          <a:xfrm>
            <a:off x="10714037" y="3701370"/>
            <a:ext cx="611188" cy="1533525"/>
            <a:chOff x="6790342" y="3227053"/>
            <a:chExt cx="1275240" cy="2901648"/>
          </a:xfrm>
        </p:grpSpPr>
        <p:cxnSp>
          <p:nvCxnSpPr>
            <p:cNvPr id="265" name="Straight Connector 264">
              <a:extLst>
                <a:ext uri="{FF2B5EF4-FFF2-40B4-BE49-F238E27FC236}">
                  <a16:creationId xmlns:a16="http://schemas.microsoft.com/office/drawing/2014/main" id="{CEE17CFD-A45A-461E-BE45-60F8CB4C1478}"/>
                </a:ext>
              </a:extLst>
            </p:cNvPr>
            <p:cNvCxnSpPr/>
            <p:nvPr/>
          </p:nvCxnSpPr>
          <p:spPr>
            <a:xfrm flipV="1">
              <a:off x="6790342" y="3227053"/>
              <a:ext cx="0" cy="189237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6" name="Straight Connector 265">
              <a:extLst>
                <a:ext uri="{FF2B5EF4-FFF2-40B4-BE49-F238E27FC236}">
                  <a16:creationId xmlns:a16="http://schemas.microsoft.com/office/drawing/2014/main" id="{577745D9-336A-43CC-BC59-CD6F7E655C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2269" y="3227053"/>
              <a:ext cx="0" cy="2901648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7" name="Straight Connector 266">
              <a:extLst>
                <a:ext uri="{FF2B5EF4-FFF2-40B4-BE49-F238E27FC236}">
                  <a16:creationId xmlns:a16="http://schemas.microsoft.com/office/drawing/2014/main" id="{2DB57130-3AC3-4AEE-807E-28B0FCA506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90342" y="3230056"/>
              <a:ext cx="1275240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1205500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AD33E-7A71-47CF-B1E7-9A79D028C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180950" cy="1326525"/>
          </a:xfrm>
        </p:spPr>
        <p:txBody>
          <a:bodyPr/>
          <a:lstStyle/>
          <a:p>
            <a:r>
              <a:rPr lang="ru-RU" sz="2400" dirty="0"/>
              <a:t>Из-за недостаточного ответа на вакцину лица со сниженной функцией иммунной системы остаются </a:t>
            </a:r>
            <a:br>
              <a:rPr lang="en-GB" sz="2400" dirty="0"/>
            </a:br>
            <a:r>
              <a:rPr lang="ru-RU" sz="2400" dirty="0"/>
              <a:t>в группе риска инфицирования SARS-CoV-2</a:t>
            </a:r>
            <a:r>
              <a:rPr lang="ru-RU" sz="2400" baseline="30000" dirty="0"/>
              <a:t>1-4</a:t>
            </a:r>
            <a:endParaRPr lang="en-GB" sz="2400" baseline="30000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0E633ECC-DDCC-467F-8D43-013E6CC2E0A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4359"/>
            <a:ext cx="1588" cy="1588"/>
          </a:xfrm>
          <a:prstGeom prst="rect">
            <a:avLst/>
          </a:prstGeom>
          <a:noFill/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EFC7D96-132C-4BE5-810C-5EBD63C62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32" y="5771064"/>
            <a:ext cx="5030383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При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измерении антител выявляли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IgM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IgG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против RBD S1-субъединицы шиповидного белка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Сопутствующие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злокачественные новообразования: B-клеточный ХЛЛ (19,4 %, 13/67), лимфомы (31,3 %, 21/67), множественная миелома (43,3 %, 29/67) и прочие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миелобластные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злокачественные новообразования (5,97 %, 4/68)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Либо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мРНК-1273, либо BNT162b2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Сравнения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между пациентами с ХЛЛ и без ХЛЛ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Часть представленной информации основана на препринте статьи, которая еще не прошла рецензирование.</a:t>
            </a:r>
            <a:endParaRPr kumimoji="0" lang="en-GB" altLang="en-US" sz="5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IgG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- иммуноглобулин класса G; RBD (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receptor-binding domain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-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рецептор-связывающий домен;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SARS-CoV-2 (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severe acute respiratory syndrome coronavirus 2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- тяжелый острый респираторный синдром, вызванный штаммом коронавируса 2-го типа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ДИ 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доверительный интервал; мРНК 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матричная РНК; ХЛЛ 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хронический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лимфоцитарный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лейкоз.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Rincon-Arevalo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Sci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Immunol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2021;6:eabj1031.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https://dx.doi.org/10.1126/sciimmunol.abj1031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дата доступа 24.09.2021 г.; 2.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Agha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Preprint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medRxiv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 3.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Haberman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2021;80:1339-1344; 4.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Spiera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2021;80:1357-1359. 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003600E-84C9-433D-8B8E-11924A79F1D1}"/>
              </a:ext>
            </a:extLst>
          </p:cNvPr>
          <p:cNvSpPr/>
          <p:nvPr/>
        </p:nvSpPr>
        <p:spPr>
          <a:xfrm rot="10800000">
            <a:off x="5664200" y="2161721"/>
            <a:ext cx="1166812" cy="304800"/>
          </a:xfrm>
          <a:prstGeom prst="triangle">
            <a:avLst/>
          </a:prstGeom>
          <a:solidFill>
            <a:srgbClr val="A5A5A5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8615FF6C-870D-472E-A1D0-DCE18296E8BB}"/>
              </a:ext>
            </a:extLst>
          </p:cNvPr>
          <p:cNvSpPr/>
          <p:nvPr/>
        </p:nvSpPr>
        <p:spPr>
          <a:xfrm>
            <a:off x="5318125" y="1525134"/>
            <a:ext cx="6453187" cy="739775"/>
          </a:xfrm>
          <a:prstGeom prst="roundRect">
            <a:avLst>
              <a:gd name="adj" fmla="val 1554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Образование антител против SARS-CoV-2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измеряли у пациентов с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гемобластозами (N = 67)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после введения двух доз мРНК-вакцины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2,c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C7916D70-914C-4D94-97A5-C765DC7664FE}"/>
              </a:ext>
            </a:extLst>
          </p:cNvPr>
          <p:cNvSpPr/>
          <p:nvPr/>
        </p:nvSpPr>
        <p:spPr>
          <a:xfrm rot="5400000">
            <a:off x="6902450" y="3442834"/>
            <a:ext cx="773112" cy="271462"/>
          </a:xfrm>
          <a:prstGeom prst="triangle">
            <a:avLst/>
          </a:prstGeom>
          <a:solidFill>
            <a:srgbClr val="A5A5A5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DD405511-B19E-401C-99AD-B566AEC0CFB3}"/>
              </a:ext>
            </a:extLst>
          </p:cNvPr>
          <p:cNvSpPr/>
          <p:nvPr/>
        </p:nvSpPr>
        <p:spPr>
          <a:xfrm>
            <a:off x="5318125" y="2498271"/>
            <a:ext cx="1860550" cy="3759200"/>
          </a:xfrm>
          <a:prstGeom prst="roundRect">
            <a:avLst>
              <a:gd name="adj" fmla="val 11506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46 %</a:t>
            </a:r>
            <a:r>
              <a:rPr kumimoji="0" lang="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пациентов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расценены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как не ответившие на вакцину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(31/67; 95 % ДИ, </a:t>
            </a:r>
            <a:br>
              <a: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35,4–60,3 %)</a:t>
            </a:r>
            <a:r>
              <a:rPr kumimoji="0" lang="ru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E97D073A-2DE5-469E-BAF2-C5CB76834E6A}"/>
              </a:ext>
            </a:extLst>
          </p:cNvPr>
          <p:cNvSpPr/>
          <p:nvPr/>
        </p:nvSpPr>
        <p:spPr>
          <a:xfrm>
            <a:off x="7500937" y="2404769"/>
            <a:ext cx="4270375" cy="831690"/>
          </a:xfrm>
          <a:prstGeom prst="roundRect">
            <a:avLst>
              <a:gd name="adj" fmla="val 1554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Среди пациентов, не ответивших на введение вакцины, у пациентов с ХЛЛ вероятность образования антител против SARS-CoV-2 была меньшей в сравнении с пациентами без ХЛЛ</a:t>
            </a:r>
            <a:r>
              <a:rPr kumimoji="0" lang="ru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  <p:sp>
        <p:nvSpPr>
          <p:cNvPr id="11" name="Rectangle: Rounded Corners 28">
            <a:extLst>
              <a:ext uri="{FF2B5EF4-FFF2-40B4-BE49-F238E27FC236}">
                <a16:creationId xmlns:a16="http://schemas.microsoft.com/office/drawing/2014/main" id="{548A1CF8-CA5E-4C9B-A359-9EF0E9F6704A}"/>
              </a:ext>
            </a:extLst>
          </p:cNvPr>
          <p:cNvSpPr/>
          <p:nvPr/>
        </p:nvSpPr>
        <p:spPr>
          <a:xfrm>
            <a:off x="773112" y="1528309"/>
            <a:ext cx="4329113" cy="736600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Пациенты могут оставаться в группе риска по SARS-CoV-2, если они имеют или получают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1-4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5E295A4F-7AF6-4CBA-B9A8-1DD970D5A16B}"/>
              </a:ext>
            </a:extLst>
          </p:cNvPr>
          <p:cNvSpPr/>
          <p:nvPr/>
        </p:nvSpPr>
        <p:spPr>
          <a:xfrm>
            <a:off x="1163637" y="2598284"/>
            <a:ext cx="3236913" cy="677862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Трансплантация органа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0114A1CB-BD00-4CE4-9F45-0EF8A93FDB88}"/>
              </a:ext>
            </a:extLst>
          </p:cNvPr>
          <p:cNvSpPr/>
          <p:nvPr/>
        </p:nvSpPr>
        <p:spPr>
          <a:xfrm>
            <a:off x="1163637" y="3806371"/>
            <a:ext cx="3236913" cy="676275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Гемобластозы</a:t>
            </a:r>
          </a:p>
        </p:txBody>
      </p:sp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872CA43B-9C0A-4106-92B1-CF39BE785692}"/>
              </a:ext>
            </a:extLst>
          </p:cNvPr>
          <p:cNvSpPr/>
          <p:nvPr/>
        </p:nvSpPr>
        <p:spPr>
          <a:xfrm>
            <a:off x="1163637" y="5014459"/>
            <a:ext cx="3236913" cy="676275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Иммуносупрессивная терапия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EEA0A84-EE13-46D8-AC86-7CBF3D714316}"/>
              </a:ext>
            </a:extLst>
          </p:cNvPr>
          <p:cNvCxnSpPr>
            <a:cxnSpLocks/>
            <a:stCxn id="11" idx="1"/>
            <a:endCxn id="12" idx="1"/>
          </p:cNvCxnSpPr>
          <p:nvPr/>
        </p:nvCxnSpPr>
        <p:spPr>
          <a:xfrm rot="10800000" flipH="1" flipV="1">
            <a:off x="773112" y="1896609"/>
            <a:ext cx="390525" cy="10414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C5F5438C-DCA7-43BF-A794-35FF756F0439}"/>
              </a:ext>
            </a:extLst>
          </p:cNvPr>
          <p:cNvCxnSpPr>
            <a:cxnSpLocks/>
            <a:stCxn id="11" idx="1"/>
            <a:endCxn id="13" idx="1"/>
          </p:cNvCxnSpPr>
          <p:nvPr/>
        </p:nvCxnSpPr>
        <p:spPr>
          <a:xfrm rot="10800000" flipH="1" flipV="1">
            <a:off x="773112" y="1896609"/>
            <a:ext cx="390525" cy="22479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F3153DCE-DBFA-4216-95E9-61B73B656FF1}"/>
              </a:ext>
            </a:extLst>
          </p:cNvPr>
          <p:cNvCxnSpPr>
            <a:cxnSpLocks/>
            <a:stCxn id="11" idx="1"/>
            <a:endCxn id="14" idx="1"/>
          </p:cNvCxnSpPr>
          <p:nvPr/>
        </p:nvCxnSpPr>
        <p:spPr>
          <a:xfrm rot="10800000" flipH="1" flipV="1">
            <a:off x="773112" y="1896609"/>
            <a:ext cx="390525" cy="3455987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18" name="Rectangle: Rounded Corners 15">
            <a:extLst>
              <a:ext uri="{FF2B5EF4-FFF2-40B4-BE49-F238E27FC236}">
                <a16:creationId xmlns:a16="http://schemas.microsoft.com/office/drawing/2014/main" id="{FFAF0F50-B920-4B8A-8078-D43634489474}"/>
              </a:ext>
            </a:extLst>
          </p:cNvPr>
          <p:cNvSpPr/>
          <p:nvPr/>
        </p:nvSpPr>
        <p:spPr>
          <a:xfrm>
            <a:off x="7500937" y="3339646"/>
            <a:ext cx="4270375" cy="2905125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FE794EF-B8F1-4DCF-9475-150065D76BEB}"/>
              </a:ext>
            </a:extLst>
          </p:cNvPr>
          <p:cNvSpPr/>
          <p:nvPr/>
        </p:nvSpPr>
        <p:spPr>
          <a:xfrm>
            <a:off x="8599487" y="4198484"/>
            <a:ext cx="911225" cy="52387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 &lt; 0,001</a:t>
            </a:r>
            <a:r>
              <a:rPr kumimoji="0" lang="ru" sz="11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d</a:t>
            </a:r>
          </a:p>
        </p:txBody>
      </p:sp>
      <p:grpSp>
        <p:nvGrpSpPr>
          <p:cNvPr id="20" name="Group 45">
            <a:extLst>
              <a:ext uri="{FF2B5EF4-FFF2-40B4-BE49-F238E27FC236}">
                <a16:creationId xmlns:a16="http://schemas.microsoft.com/office/drawing/2014/main" id="{28F048F4-0D34-46CE-8881-13A30E8AD8F4}"/>
              </a:ext>
            </a:extLst>
          </p:cNvPr>
          <p:cNvGrpSpPr>
            <a:grpSpLocks/>
          </p:cNvGrpSpPr>
          <p:nvPr/>
        </p:nvGrpSpPr>
        <p:grpSpPr bwMode="auto">
          <a:xfrm>
            <a:off x="8355012" y="3592059"/>
            <a:ext cx="3235325" cy="2198687"/>
            <a:chOff x="8357334" y="3189364"/>
            <a:chExt cx="3234591" cy="2198743"/>
          </a:xfrm>
        </p:grpSpPr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EDF40724-6012-445E-A2EC-7025B681AEFF}"/>
                </a:ext>
              </a:extLst>
            </p:cNvPr>
            <p:cNvSpPr/>
            <p:nvPr/>
          </p:nvSpPr>
          <p:spPr>
            <a:xfrm>
              <a:off x="8409710" y="3189364"/>
              <a:ext cx="0" cy="2127304"/>
            </a:xfrm>
            <a:custGeom>
              <a:avLst/>
              <a:gdLst>
                <a:gd name="connsiteX0" fmla="*/ 0 w 1840523"/>
                <a:gd name="connsiteY0" fmla="*/ 0 h 3118338"/>
                <a:gd name="connsiteX1" fmla="*/ 0 w 1840523"/>
                <a:gd name="connsiteY1" fmla="*/ 3118338 h 3118338"/>
                <a:gd name="connsiteX2" fmla="*/ 404447 w 1840523"/>
                <a:gd name="connsiteY2" fmla="*/ 3118338 h 3118338"/>
                <a:gd name="connsiteX3" fmla="*/ 1840523 w 1840523"/>
                <a:gd name="connsiteY3" fmla="*/ 3118338 h 3118338"/>
                <a:gd name="connsiteX0" fmla="*/ 0 w 404447"/>
                <a:gd name="connsiteY0" fmla="*/ 0 h 3118338"/>
                <a:gd name="connsiteX1" fmla="*/ 0 w 404447"/>
                <a:gd name="connsiteY1" fmla="*/ 3118338 h 3118338"/>
                <a:gd name="connsiteX2" fmla="*/ 404447 w 404447"/>
                <a:gd name="connsiteY2" fmla="*/ 3118338 h 3118338"/>
                <a:gd name="connsiteX0" fmla="*/ 0 w 0"/>
                <a:gd name="connsiteY0" fmla="*/ 0 h 3118338"/>
                <a:gd name="connsiteX1" fmla="*/ 0 w 0"/>
                <a:gd name="connsiteY1" fmla="*/ 3118338 h 31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118338">
                  <a:moveTo>
                    <a:pt x="0" y="0"/>
                  </a:moveTo>
                  <a:lnTo>
                    <a:pt x="0" y="3118338"/>
                  </a:lnTo>
                </a:path>
              </a:pathLst>
            </a:custGeom>
            <a:noFill/>
            <a:ln w="15875" cap="flat" cmpd="sng" algn="ctr">
              <a:solidFill>
                <a:srgbClr val="8B289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864F91F7-115D-4642-86F2-B73211ABEF2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4040286"/>
              <a:ext cx="4761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196DF7E-12C7-4AA1-94B8-2401E14725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5676" y="5318255"/>
              <a:ext cx="0" cy="69852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B4877FA4-C149-46B2-BFD4-BB051912389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3614825"/>
              <a:ext cx="4761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C61C26D-3B46-45E2-89C1-039072070F1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3189364"/>
              <a:ext cx="4761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6B54157-3A10-4FE2-8FB7-9441584DF8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4465747"/>
              <a:ext cx="4761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7CC0156-CEB6-4934-B6B7-5F3CD69702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4891207"/>
              <a:ext cx="4761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0E9D132-C4D6-4E13-B4E2-B112779801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5316668"/>
              <a:ext cx="47614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5E47B58-6B12-43EC-B747-F503FB17F4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4785" y="5318255"/>
              <a:ext cx="0" cy="69852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43D7203-14F0-4C0C-810C-FEC512468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8657" y="5318255"/>
              <a:ext cx="0" cy="69852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5C629AC-04CC-4053-8138-DC6A82CDE0A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8600" y="5316668"/>
              <a:ext cx="3193325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32" name="Group 77">
            <a:extLst>
              <a:ext uri="{FF2B5EF4-FFF2-40B4-BE49-F238E27FC236}">
                <a16:creationId xmlns:a16="http://schemas.microsoft.com/office/drawing/2014/main" id="{5101C9F7-8E01-4D0D-8DD3-B7E7F6F1C361}"/>
              </a:ext>
            </a:extLst>
          </p:cNvPr>
          <p:cNvGrpSpPr>
            <a:grpSpLocks/>
          </p:cNvGrpSpPr>
          <p:nvPr/>
        </p:nvGrpSpPr>
        <p:grpSpPr bwMode="auto">
          <a:xfrm>
            <a:off x="7459397" y="3401343"/>
            <a:ext cx="3875354" cy="2800566"/>
            <a:chOff x="7249513" y="3334522"/>
            <a:chExt cx="3875498" cy="2800836"/>
          </a:xfrm>
        </p:grpSpPr>
        <p:sp>
          <p:nvSpPr>
            <p:cNvPr id="33" name="TextBox 78">
              <a:extLst>
                <a:ext uri="{FF2B5EF4-FFF2-40B4-BE49-F238E27FC236}">
                  <a16:creationId xmlns:a16="http://schemas.microsoft.com/office/drawing/2014/main" id="{04253F04-910A-4918-8C18-6919D01990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6344381" y="4239654"/>
              <a:ext cx="2456619" cy="646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Отношение коэффициента экстинкции </a:t>
              </a:r>
              <a:r>
                <a:rPr kumimoji="0" lang="ru-RU" altLang="ru-RU" sz="1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IgG</a:t>
              </a:r>
              <a:r>
                <a:rPr kumimoji="0" lang="ru-RU" alt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br>
                <a:rPr kumimoji="0" lang="en-GB" alt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ru-RU" altLang="ru-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против SARS-CoV-2</a:t>
              </a:r>
              <a:r>
                <a:rPr kumimoji="0" lang="ru-RU" altLang="ru-RU" sz="12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Box 79">
              <a:extLst>
                <a:ext uri="{FF2B5EF4-FFF2-40B4-BE49-F238E27FC236}">
                  <a16:creationId xmlns:a16="http://schemas.microsoft.com/office/drawing/2014/main" id="{BE1B3D5B-96B0-4BC4-9D01-5C4E126C4C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2421" y="3387130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1,0</a:t>
              </a:r>
            </a:p>
          </p:txBody>
        </p:sp>
        <p:sp>
          <p:nvSpPr>
            <p:cNvPr id="35" name="TextBox 80">
              <a:extLst>
                <a:ext uri="{FF2B5EF4-FFF2-40B4-BE49-F238E27FC236}">
                  <a16:creationId xmlns:a16="http://schemas.microsoft.com/office/drawing/2014/main" id="{D07F8807-3283-482F-B53D-AA227CFB13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2421" y="3815758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0,8</a:t>
              </a:r>
            </a:p>
          </p:txBody>
        </p:sp>
        <p:sp>
          <p:nvSpPr>
            <p:cNvPr id="36" name="TextBox 81">
              <a:extLst>
                <a:ext uri="{FF2B5EF4-FFF2-40B4-BE49-F238E27FC236}">
                  <a16:creationId xmlns:a16="http://schemas.microsoft.com/office/drawing/2014/main" id="{DF02E0F8-27B8-4561-BF98-17F0A539DA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2421" y="4244382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0,6</a:t>
              </a:r>
            </a:p>
          </p:txBody>
        </p:sp>
        <p:sp>
          <p:nvSpPr>
            <p:cNvPr id="37" name="TextBox 82">
              <a:extLst>
                <a:ext uri="{FF2B5EF4-FFF2-40B4-BE49-F238E27FC236}">
                  <a16:creationId xmlns:a16="http://schemas.microsoft.com/office/drawing/2014/main" id="{BD3F02A9-7D16-45F0-8775-84A276795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2421" y="4665864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0,4</a:t>
              </a:r>
            </a:p>
          </p:txBody>
        </p:sp>
        <p:sp>
          <p:nvSpPr>
            <p:cNvPr id="38" name="TextBox 83">
              <a:extLst>
                <a:ext uri="{FF2B5EF4-FFF2-40B4-BE49-F238E27FC236}">
                  <a16:creationId xmlns:a16="http://schemas.microsoft.com/office/drawing/2014/main" id="{D6B7701C-9047-4533-9B4C-EAB63B4D05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2421" y="5087347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0,2</a:t>
              </a:r>
            </a:p>
          </p:txBody>
        </p:sp>
        <p:sp>
          <p:nvSpPr>
            <p:cNvPr id="39" name="TextBox 84">
              <a:extLst>
                <a:ext uri="{FF2B5EF4-FFF2-40B4-BE49-F238E27FC236}">
                  <a16:creationId xmlns:a16="http://schemas.microsoft.com/office/drawing/2014/main" id="{89543DC9-0A3C-4A5B-9902-5A23320B41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02421" y="5515975"/>
              <a:ext cx="38023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0,0</a:t>
              </a:r>
            </a:p>
          </p:txBody>
        </p:sp>
        <p:sp>
          <p:nvSpPr>
            <p:cNvPr id="40" name="TextBox 85">
              <a:extLst>
                <a:ext uri="{FF2B5EF4-FFF2-40B4-BE49-F238E27FC236}">
                  <a16:creationId xmlns:a16="http://schemas.microsoft.com/office/drawing/2014/main" id="{1E3970CB-0E33-4A26-B68C-67D500B060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6981" y="5704471"/>
              <a:ext cx="444353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ХЛЛ</a:t>
              </a:r>
            </a:p>
          </p:txBody>
        </p:sp>
        <p:sp>
          <p:nvSpPr>
            <p:cNvPr id="41" name="TextBox 86">
              <a:extLst>
                <a:ext uri="{FF2B5EF4-FFF2-40B4-BE49-F238E27FC236}">
                  <a16:creationId xmlns:a16="http://schemas.microsoft.com/office/drawing/2014/main" id="{AA127ECB-EC89-4142-9CB0-B2E8A129F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1594" y="5704471"/>
              <a:ext cx="9525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Лимфомы</a:t>
              </a:r>
            </a:p>
          </p:txBody>
        </p:sp>
        <p:sp>
          <p:nvSpPr>
            <p:cNvPr id="42" name="TextBox 87">
              <a:extLst>
                <a:ext uri="{FF2B5EF4-FFF2-40B4-BE49-F238E27FC236}">
                  <a16:creationId xmlns:a16="http://schemas.microsoft.com/office/drawing/2014/main" id="{9FA6F0BE-29A2-4999-90E9-1DFF61E8E3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368073" y="5704471"/>
              <a:ext cx="756938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Множественная</a:t>
              </a:r>
              <a:br>
                <a:rPr kumimoji="0" lang="en-GB" altLang="en-US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ru-RU" altLang="ru-RU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миелома</a:t>
              </a:r>
            </a:p>
          </p:txBody>
        </p:sp>
      </p:grpSp>
      <p:sp>
        <p:nvSpPr>
          <p:cNvPr id="43" name="Rectangle 88">
            <a:extLst>
              <a:ext uri="{FF2B5EF4-FFF2-40B4-BE49-F238E27FC236}">
                <a16:creationId xmlns:a16="http://schemas.microsoft.com/office/drawing/2014/main" id="{935FB7CA-50A6-4FA8-937E-02633469A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9025" y="4111171"/>
            <a:ext cx="63500" cy="63500"/>
          </a:xfrm>
          <a:prstGeom prst="rect">
            <a:avLst/>
          </a:prstGeom>
          <a:solidFill>
            <a:srgbClr val="7F134C"/>
          </a:solidFill>
          <a:ln w="12700">
            <a:solidFill>
              <a:srgbClr val="7F134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4" name="Freeform 100">
            <a:extLst>
              <a:ext uri="{FF2B5EF4-FFF2-40B4-BE49-F238E27FC236}">
                <a16:creationId xmlns:a16="http://schemas.microsoft.com/office/drawing/2014/main" id="{03A45738-9139-49D4-A325-200A615DA8B1}"/>
              </a:ext>
            </a:extLst>
          </p:cNvPr>
          <p:cNvSpPr>
            <a:spLocks/>
          </p:cNvSpPr>
          <p:nvPr/>
        </p:nvSpPr>
        <p:spPr bwMode="auto">
          <a:xfrm>
            <a:off x="8743950" y="5647871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5" name="Triangle 101">
            <a:extLst>
              <a:ext uri="{FF2B5EF4-FFF2-40B4-BE49-F238E27FC236}">
                <a16:creationId xmlns:a16="http://schemas.microsoft.com/office/drawing/2014/main" id="{AC00E48E-6D10-4E19-861D-E3E033103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3995284"/>
            <a:ext cx="63500" cy="63500"/>
          </a:xfrm>
          <a:prstGeom prst="triangle">
            <a:avLst>
              <a:gd name="adj" fmla="val 50000"/>
            </a:avLst>
          </a:prstGeom>
          <a:solidFill>
            <a:srgbClr val="F3AD00"/>
          </a:solidFill>
          <a:ln w="12700">
            <a:solidFill>
              <a:srgbClr val="F3AD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6" name="Freeform 102">
            <a:extLst>
              <a:ext uri="{FF2B5EF4-FFF2-40B4-BE49-F238E27FC236}">
                <a16:creationId xmlns:a16="http://schemas.microsoft.com/office/drawing/2014/main" id="{37118934-64D0-4CDD-8198-F4B186357E36}"/>
              </a:ext>
            </a:extLst>
          </p:cNvPr>
          <p:cNvSpPr>
            <a:spLocks/>
          </p:cNvSpPr>
          <p:nvPr/>
        </p:nvSpPr>
        <p:spPr bwMode="auto">
          <a:xfrm>
            <a:off x="8809037" y="5562146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" name="Freeform 103">
            <a:extLst>
              <a:ext uri="{FF2B5EF4-FFF2-40B4-BE49-F238E27FC236}">
                <a16:creationId xmlns:a16="http://schemas.microsoft.com/office/drawing/2014/main" id="{32B9A4DF-B9B2-46CA-8BC9-E06845AD7D10}"/>
              </a:ext>
            </a:extLst>
          </p:cNvPr>
          <p:cNvSpPr>
            <a:spLocks/>
          </p:cNvSpPr>
          <p:nvPr/>
        </p:nvSpPr>
        <p:spPr bwMode="auto">
          <a:xfrm>
            <a:off x="8866187" y="5647871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" name="Freeform 104">
            <a:extLst>
              <a:ext uri="{FF2B5EF4-FFF2-40B4-BE49-F238E27FC236}">
                <a16:creationId xmlns:a16="http://schemas.microsoft.com/office/drawing/2014/main" id="{ACFDF097-21D0-43A0-8CC1-245F4C7475A8}"/>
              </a:ext>
            </a:extLst>
          </p:cNvPr>
          <p:cNvSpPr>
            <a:spLocks/>
          </p:cNvSpPr>
          <p:nvPr/>
        </p:nvSpPr>
        <p:spPr bwMode="auto">
          <a:xfrm>
            <a:off x="8942387" y="5619296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9" name="Freeform 105">
            <a:extLst>
              <a:ext uri="{FF2B5EF4-FFF2-40B4-BE49-F238E27FC236}">
                <a16:creationId xmlns:a16="http://schemas.microsoft.com/office/drawing/2014/main" id="{5DFF276D-AC5C-4F43-BE82-AB4CF6C09326}"/>
              </a:ext>
            </a:extLst>
          </p:cNvPr>
          <p:cNvSpPr>
            <a:spLocks/>
          </p:cNvSpPr>
          <p:nvPr/>
        </p:nvSpPr>
        <p:spPr bwMode="auto">
          <a:xfrm>
            <a:off x="8991600" y="5647871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Freeform 106">
            <a:extLst>
              <a:ext uri="{FF2B5EF4-FFF2-40B4-BE49-F238E27FC236}">
                <a16:creationId xmlns:a16="http://schemas.microsoft.com/office/drawing/2014/main" id="{E99730EA-1871-41DD-AFFF-C47C9CDD00C6}"/>
              </a:ext>
            </a:extLst>
          </p:cNvPr>
          <p:cNvSpPr>
            <a:spLocks/>
          </p:cNvSpPr>
          <p:nvPr/>
        </p:nvSpPr>
        <p:spPr bwMode="auto">
          <a:xfrm>
            <a:off x="9056687" y="5619296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Freeform 107">
            <a:extLst>
              <a:ext uri="{FF2B5EF4-FFF2-40B4-BE49-F238E27FC236}">
                <a16:creationId xmlns:a16="http://schemas.microsoft.com/office/drawing/2014/main" id="{E538D9F6-FB2A-4457-9ED8-A39FC944EB1D}"/>
              </a:ext>
            </a:extLst>
          </p:cNvPr>
          <p:cNvSpPr>
            <a:spLocks/>
          </p:cNvSpPr>
          <p:nvPr/>
        </p:nvSpPr>
        <p:spPr bwMode="auto">
          <a:xfrm>
            <a:off x="9117012" y="5641521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2" name="Freeform 108">
            <a:extLst>
              <a:ext uri="{FF2B5EF4-FFF2-40B4-BE49-F238E27FC236}">
                <a16:creationId xmlns:a16="http://schemas.microsoft.com/office/drawing/2014/main" id="{472BE4CA-0923-48E0-9E11-1094BEAA6083}"/>
              </a:ext>
            </a:extLst>
          </p:cNvPr>
          <p:cNvSpPr>
            <a:spLocks/>
          </p:cNvSpPr>
          <p:nvPr/>
        </p:nvSpPr>
        <p:spPr bwMode="auto">
          <a:xfrm>
            <a:off x="9180512" y="5644696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Freeform 109">
            <a:extLst>
              <a:ext uri="{FF2B5EF4-FFF2-40B4-BE49-F238E27FC236}">
                <a16:creationId xmlns:a16="http://schemas.microsoft.com/office/drawing/2014/main" id="{16A8D19B-F7B4-4E96-BE7E-9E468640BFA4}"/>
              </a:ext>
            </a:extLst>
          </p:cNvPr>
          <p:cNvSpPr>
            <a:spLocks/>
          </p:cNvSpPr>
          <p:nvPr/>
        </p:nvSpPr>
        <p:spPr bwMode="auto">
          <a:xfrm>
            <a:off x="9240837" y="5644696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Freeform 110">
            <a:extLst>
              <a:ext uri="{FF2B5EF4-FFF2-40B4-BE49-F238E27FC236}">
                <a16:creationId xmlns:a16="http://schemas.microsoft.com/office/drawing/2014/main" id="{ED295226-4C03-447C-9733-2B4F05E38741}"/>
              </a:ext>
            </a:extLst>
          </p:cNvPr>
          <p:cNvSpPr>
            <a:spLocks/>
          </p:cNvSpPr>
          <p:nvPr/>
        </p:nvSpPr>
        <p:spPr bwMode="auto">
          <a:xfrm>
            <a:off x="9307512" y="5641521"/>
            <a:ext cx="63500" cy="63500"/>
          </a:xfrm>
          <a:custGeom>
            <a:avLst/>
            <a:gdLst>
              <a:gd name="T0" fmla="*/ 63501 w 63543"/>
              <a:gd name="T1" fmla="*/ 31751 h 63476"/>
              <a:gd name="T2" fmla="*/ 31750 w 63543"/>
              <a:gd name="T3" fmla="*/ 63501 h 63476"/>
              <a:gd name="T4" fmla="*/ 0 w 63543"/>
              <a:gd name="T5" fmla="*/ 31751 h 63476"/>
              <a:gd name="T6" fmla="*/ 31750 w 63543"/>
              <a:gd name="T7" fmla="*/ 0 h 63476"/>
              <a:gd name="T8" fmla="*/ 63501 w 63543"/>
              <a:gd name="T9" fmla="*/ 3175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0C3659"/>
          </a:solidFill>
          <a:ln w="12700" cap="flat">
            <a:solidFill>
              <a:srgbClr val="0C36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201DFAF-0FE4-4EAF-AC73-374B9F56A372}"/>
              </a:ext>
            </a:extLst>
          </p:cNvPr>
          <p:cNvCxnSpPr>
            <a:cxnSpLocks/>
          </p:cNvCxnSpPr>
          <p:nvPr/>
        </p:nvCxnSpPr>
        <p:spPr>
          <a:xfrm flipV="1">
            <a:off x="9685337" y="5603421"/>
            <a:ext cx="64452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8AF887C-0F2B-4C18-94EF-111352CC8C69}"/>
              </a:ext>
            </a:extLst>
          </p:cNvPr>
          <p:cNvCxnSpPr>
            <a:cxnSpLocks/>
          </p:cNvCxnSpPr>
          <p:nvPr/>
        </p:nvCxnSpPr>
        <p:spPr>
          <a:xfrm flipV="1">
            <a:off x="8732837" y="5674859"/>
            <a:ext cx="64452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57" name="Rectangle 102">
            <a:extLst>
              <a:ext uri="{FF2B5EF4-FFF2-40B4-BE49-F238E27FC236}">
                <a16:creationId xmlns:a16="http://schemas.microsoft.com/office/drawing/2014/main" id="{9269D221-2E1B-4C8E-A418-BD9BE2879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9025" y="4476296"/>
            <a:ext cx="63500" cy="63500"/>
          </a:xfrm>
          <a:prstGeom prst="rect">
            <a:avLst/>
          </a:prstGeom>
          <a:solidFill>
            <a:srgbClr val="7F134C"/>
          </a:solidFill>
          <a:ln w="12700">
            <a:solidFill>
              <a:srgbClr val="7F134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8" name="Rectangle 103">
            <a:extLst>
              <a:ext uri="{FF2B5EF4-FFF2-40B4-BE49-F238E27FC236}">
                <a16:creationId xmlns:a16="http://schemas.microsoft.com/office/drawing/2014/main" id="{2C0D8F94-AF38-4CA0-B774-218BE24D69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1100" y="5452609"/>
            <a:ext cx="63500" cy="63500"/>
          </a:xfrm>
          <a:prstGeom prst="rect">
            <a:avLst/>
          </a:prstGeom>
          <a:solidFill>
            <a:srgbClr val="7F134C"/>
          </a:solidFill>
          <a:ln w="12700">
            <a:solidFill>
              <a:srgbClr val="7F134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59" name="Rectangle 104">
            <a:extLst>
              <a:ext uri="{FF2B5EF4-FFF2-40B4-BE49-F238E27FC236}">
                <a16:creationId xmlns:a16="http://schemas.microsoft.com/office/drawing/2014/main" id="{C2755933-D312-435D-9705-EE5DF04ED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187" y="5517696"/>
            <a:ext cx="63500" cy="63500"/>
          </a:xfrm>
          <a:prstGeom prst="rect">
            <a:avLst/>
          </a:prstGeom>
          <a:solidFill>
            <a:srgbClr val="7F134C"/>
          </a:solidFill>
          <a:ln w="12700">
            <a:solidFill>
              <a:srgbClr val="7F134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0" name="Rectangle 105">
            <a:extLst>
              <a:ext uri="{FF2B5EF4-FFF2-40B4-BE49-F238E27FC236}">
                <a16:creationId xmlns:a16="http://schemas.microsoft.com/office/drawing/2014/main" id="{61189058-DDC8-4866-B375-2E829B692F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82187" y="5628821"/>
            <a:ext cx="63500" cy="63500"/>
          </a:xfrm>
          <a:prstGeom prst="rect">
            <a:avLst/>
          </a:prstGeom>
          <a:solidFill>
            <a:srgbClr val="7F134C"/>
          </a:solidFill>
          <a:ln w="12700">
            <a:solidFill>
              <a:srgbClr val="7F134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1" name="Rectangle 106">
            <a:extLst>
              <a:ext uri="{FF2B5EF4-FFF2-40B4-BE49-F238E27FC236}">
                <a16:creationId xmlns:a16="http://schemas.microsoft.com/office/drawing/2014/main" id="{67BB2CD3-874F-459E-A604-417344237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1212" y="5635171"/>
            <a:ext cx="63500" cy="63500"/>
          </a:xfrm>
          <a:prstGeom prst="rect">
            <a:avLst/>
          </a:prstGeom>
          <a:solidFill>
            <a:srgbClr val="7F134C"/>
          </a:solidFill>
          <a:ln w="12700">
            <a:solidFill>
              <a:srgbClr val="7F134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2" name="Rectangle 107">
            <a:extLst>
              <a:ext uri="{FF2B5EF4-FFF2-40B4-BE49-F238E27FC236}">
                <a16:creationId xmlns:a16="http://schemas.microsoft.com/office/drawing/2014/main" id="{BD606786-A39F-4199-89B0-71BAF8E54D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7925" y="5638346"/>
            <a:ext cx="63500" cy="63500"/>
          </a:xfrm>
          <a:prstGeom prst="rect">
            <a:avLst/>
          </a:prstGeom>
          <a:solidFill>
            <a:srgbClr val="7F134C"/>
          </a:solidFill>
          <a:ln w="12700">
            <a:solidFill>
              <a:srgbClr val="7F134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3" name="Rectangle 108">
            <a:extLst>
              <a:ext uri="{FF2B5EF4-FFF2-40B4-BE49-F238E27FC236}">
                <a16:creationId xmlns:a16="http://schemas.microsoft.com/office/drawing/2014/main" id="{B5BC864B-B151-4C06-8B2A-0FAC6B25AB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3662" y="5638346"/>
            <a:ext cx="63500" cy="63500"/>
          </a:xfrm>
          <a:prstGeom prst="rect">
            <a:avLst/>
          </a:prstGeom>
          <a:solidFill>
            <a:srgbClr val="7F134C"/>
          </a:solidFill>
          <a:ln w="12700">
            <a:solidFill>
              <a:srgbClr val="7F134C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4" name="Triangle 121">
            <a:extLst>
              <a:ext uri="{FF2B5EF4-FFF2-40B4-BE49-F238E27FC236}">
                <a16:creationId xmlns:a16="http://schemas.microsoft.com/office/drawing/2014/main" id="{AA79DB25-1691-4B13-8B7F-9995FFC1B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3755571"/>
            <a:ext cx="63500" cy="63500"/>
          </a:xfrm>
          <a:prstGeom prst="triangle">
            <a:avLst>
              <a:gd name="adj" fmla="val 50000"/>
            </a:avLst>
          </a:prstGeom>
          <a:solidFill>
            <a:srgbClr val="F3AD00"/>
          </a:solidFill>
          <a:ln w="12700">
            <a:solidFill>
              <a:srgbClr val="F3AD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5" name="Triangle 122">
            <a:extLst>
              <a:ext uri="{FF2B5EF4-FFF2-40B4-BE49-F238E27FC236}">
                <a16:creationId xmlns:a16="http://schemas.microsoft.com/office/drawing/2014/main" id="{B6CAE9C3-9E98-4F34-B199-55D4ACA95C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4768396"/>
            <a:ext cx="63500" cy="63500"/>
          </a:xfrm>
          <a:prstGeom prst="triangle">
            <a:avLst>
              <a:gd name="adj" fmla="val 50000"/>
            </a:avLst>
          </a:prstGeom>
          <a:solidFill>
            <a:srgbClr val="F3AD00"/>
          </a:solidFill>
          <a:ln w="12700">
            <a:solidFill>
              <a:srgbClr val="F3AD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6" name="Triangle 123">
            <a:extLst>
              <a:ext uri="{FF2B5EF4-FFF2-40B4-BE49-F238E27FC236}">
                <a16:creationId xmlns:a16="http://schemas.microsoft.com/office/drawing/2014/main" id="{A502E321-E55C-4C93-A50C-31E6990CC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5009696"/>
            <a:ext cx="63500" cy="63500"/>
          </a:xfrm>
          <a:prstGeom prst="triangle">
            <a:avLst>
              <a:gd name="adj" fmla="val 50000"/>
            </a:avLst>
          </a:prstGeom>
          <a:solidFill>
            <a:srgbClr val="F3AD00"/>
          </a:solidFill>
          <a:ln w="12700">
            <a:solidFill>
              <a:srgbClr val="F3AD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7" name="Triangle 124">
            <a:extLst>
              <a:ext uri="{FF2B5EF4-FFF2-40B4-BE49-F238E27FC236}">
                <a16:creationId xmlns:a16="http://schemas.microsoft.com/office/drawing/2014/main" id="{98115368-6965-4E99-B201-6FAC00BD7E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5133521"/>
            <a:ext cx="63500" cy="63500"/>
          </a:xfrm>
          <a:prstGeom prst="triangle">
            <a:avLst>
              <a:gd name="adj" fmla="val 50000"/>
            </a:avLst>
          </a:prstGeom>
          <a:solidFill>
            <a:srgbClr val="F3AD00"/>
          </a:solidFill>
          <a:ln w="12700">
            <a:solidFill>
              <a:srgbClr val="F3AD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8" name="Triangle 125">
            <a:extLst>
              <a:ext uri="{FF2B5EF4-FFF2-40B4-BE49-F238E27FC236}">
                <a16:creationId xmlns:a16="http://schemas.microsoft.com/office/drawing/2014/main" id="{80C08E1B-F5BA-4824-A857-A72E17923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5279571"/>
            <a:ext cx="63500" cy="63500"/>
          </a:xfrm>
          <a:prstGeom prst="triangle">
            <a:avLst>
              <a:gd name="adj" fmla="val 50000"/>
            </a:avLst>
          </a:prstGeom>
          <a:solidFill>
            <a:srgbClr val="F3AD00"/>
          </a:solidFill>
          <a:ln w="12700">
            <a:solidFill>
              <a:srgbClr val="F3AD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69" name="Triangle 126">
            <a:extLst>
              <a:ext uri="{FF2B5EF4-FFF2-40B4-BE49-F238E27FC236}">
                <a16:creationId xmlns:a16="http://schemas.microsoft.com/office/drawing/2014/main" id="{30ADA0C7-763F-46AE-B47E-D1612452C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5374821"/>
            <a:ext cx="63500" cy="63500"/>
          </a:xfrm>
          <a:prstGeom prst="triangle">
            <a:avLst>
              <a:gd name="adj" fmla="val 50000"/>
            </a:avLst>
          </a:prstGeom>
          <a:solidFill>
            <a:srgbClr val="F3AD00"/>
          </a:solidFill>
          <a:ln w="12700">
            <a:solidFill>
              <a:srgbClr val="F3AD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0" name="Triangle 127">
            <a:extLst>
              <a:ext uri="{FF2B5EF4-FFF2-40B4-BE49-F238E27FC236}">
                <a16:creationId xmlns:a16="http://schemas.microsoft.com/office/drawing/2014/main" id="{C5AAF0B0-1B13-4FF9-935C-2768B12C4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5476421"/>
            <a:ext cx="63500" cy="63500"/>
          </a:xfrm>
          <a:prstGeom prst="triangle">
            <a:avLst>
              <a:gd name="adj" fmla="val 50000"/>
            </a:avLst>
          </a:prstGeom>
          <a:solidFill>
            <a:srgbClr val="F3AD00"/>
          </a:solidFill>
          <a:ln w="12700">
            <a:solidFill>
              <a:srgbClr val="F3AD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71" name="Triangle 128">
            <a:extLst>
              <a:ext uri="{FF2B5EF4-FFF2-40B4-BE49-F238E27FC236}">
                <a16:creationId xmlns:a16="http://schemas.microsoft.com/office/drawing/2014/main" id="{C27593DF-735F-4C5C-9F28-5566206A69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31525" y="5631996"/>
            <a:ext cx="63500" cy="63500"/>
          </a:xfrm>
          <a:prstGeom prst="triangle">
            <a:avLst>
              <a:gd name="adj" fmla="val 50000"/>
            </a:avLst>
          </a:prstGeom>
          <a:solidFill>
            <a:srgbClr val="F3AD00"/>
          </a:solidFill>
          <a:ln w="12700">
            <a:solidFill>
              <a:srgbClr val="F3AD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29E74A1-452D-40FB-999E-0F2967A02D7B}"/>
              </a:ext>
            </a:extLst>
          </p:cNvPr>
          <p:cNvCxnSpPr>
            <a:cxnSpLocks/>
          </p:cNvCxnSpPr>
          <p:nvPr/>
        </p:nvCxnSpPr>
        <p:spPr>
          <a:xfrm flipV="1">
            <a:off x="10634662" y="5168446"/>
            <a:ext cx="646113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09551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CC0A-09D4-409F-85C1-D2135AE00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Из-за недостаточного ответа на вакцину лица со сниженной функцией иммунной системы остаются </a:t>
            </a:r>
            <a:br>
              <a:rPr lang="en-GB" sz="2400" dirty="0"/>
            </a:br>
            <a:r>
              <a:rPr lang="ru-RU" sz="2400" dirty="0"/>
              <a:t>в группе риска инфицирования SARS-CoV-2</a:t>
            </a:r>
            <a:r>
              <a:rPr lang="ru-RU" sz="2400" baseline="30000" dirty="0"/>
              <a:t>1-4</a:t>
            </a:r>
            <a:endParaRPr lang="en-GB" sz="2400" baseline="30000" dirty="0"/>
          </a:p>
        </p:txBody>
      </p:sp>
      <p:pic>
        <p:nvPicPr>
          <p:cNvPr id="4" name="Object 2">
            <a:extLst>
              <a:ext uri="{FF2B5EF4-FFF2-40B4-BE49-F238E27FC236}">
                <a16:creationId xmlns:a16="http://schemas.microsoft.com/office/drawing/2014/main" id="{684A23F9-F912-4A7C-8BA3-5FB185D84D8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1623"/>
            <a:ext cx="1588" cy="1588"/>
          </a:xfrm>
          <a:prstGeom prst="rect">
            <a:avLst/>
          </a:prstGeom>
          <a:noFill/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A0EF95E-DF96-458C-9344-080BF3F65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0953" y="5976909"/>
            <a:ext cx="6307137" cy="82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BNT162b2 мРНК-вакцина против COVID-19 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&lt; 0,05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Часть представленной информации основана на препринте статьи, которая еще не прошла рецензирование.</a:t>
            </a:r>
            <a:endParaRPr kumimoji="0" lang="en-GB" altLang="en-US" sz="5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 (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2019) - коронавирусная инфекция 2019 г.;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IgG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- иммуноглобулин класса G; MTX - метотрексат;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SARS-CoV-2 (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severe acute respiratory syndrome coronavirus 2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- тяжелый острый респираторный синдром, вызванный штаммом коронавируса 2-го типа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ИОВЗ -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иммуноопосредованное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воспалительное заболевание; мРНК - матричная рибонуклеиновая кислота; ГИБП – генно-инженерные биологические препараты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Rincon-Arevalo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Sci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Immunol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2021;6:eabj1031.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https://dx.doi.org/10.1126/sciimmunol.abj1031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дата доступа 24.09.2021 г.; 2.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Agha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Preprint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medRxiv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 3.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Haberman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2021;80:1339-1344; 4.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Spiera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2021;80:1357-1359.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0D4428-AA3D-4E9B-BA77-4C669BDD0E02}"/>
              </a:ext>
            </a:extLst>
          </p:cNvPr>
          <p:cNvGrpSpPr/>
          <p:nvPr/>
        </p:nvGrpSpPr>
        <p:grpSpPr>
          <a:xfrm>
            <a:off x="5463965" y="1522196"/>
            <a:ext cx="6306885" cy="995117"/>
            <a:chOff x="5465553" y="1122739"/>
            <a:chExt cx="6306885" cy="995117"/>
          </a:xfrm>
          <a:solidFill>
            <a:sysClr val="window" lastClr="FFFFFF"/>
          </a:solidFill>
        </p:grpSpPr>
        <p:sp>
          <p:nvSpPr>
            <p:cNvPr id="7" name="Isosceles Triangle 8">
              <a:extLst>
                <a:ext uri="{FF2B5EF4-FFF2-40B4-BE49-F238E27FC236}">
                  <a16:creationId xmlns:a16="http://schemas.microsoft.com/office/drawing/2014/main" id="{0F585409-E410-4340-8831-B2173088A51E}"/>
                </a:ext>
              </a:extLst>
            </p:cNvPr>
            <p:cNvSpPr/>
            <p:nvPr/>
          </p:nvSpPr>
          <p:spPr>
            <a:xfrm rot="10800000">
              <a:off x="7612727" y="1710380"/>
              <a:ext cx="2012536" cy="407476"/>
            </a:xfrm>
            <a:prstGeom prst="triangle">
              <a:avLst/>
            </a:prstGeom>
            <a:solidFill>
              <a:srgbClr val="A5A5A5"/>
            </a:solidFill>
            <a:ln w="12700" cap="flat" cmpd="sng" algn="ctr">
              <a:solidFill>
                <a:srgbClr val="A5A5A5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Rectangle: Rounded Corners 15">
              <a:extLst>
                <a:ext uri="{FF2B5EF4-FFF2-40B4-BE49-F238E27FC236}">
                  <a16:creationId xmlns:a16="http://schemas.microsoft.com/office/drawing/2014/main" id="{B0AA9071-A7F7-4806-9B5E-E4FDD64B1B91}"/>
                </a:ext>
              </a:extLst>
            </p:cNvPr>
            <p:cNvSpPr/>
            <p:nvPr/>
          </p:nvSpPr>
          <p:spPr>
            <a:xfrm>
              <a:off x="5465553" y="1122739"/>
              <a:ext cx="6306885" cy="738665"/>
            </a:xfrm>
            <a:prstGeom prst="roundRect">
              <a:avLst>
                <a:gd name="adj" fmla="val 15544"/>
              </a:avLst>
            </a:prstGeom>
            <a:grpFill/>
            <a:ln w="31750" cap="flat" cmpd="sng" algn="ctr">
              <a:solidFill>
                <a:srgbClr val="A5A5A5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160" tIns="10160" rIns="10160" bIns="10160" spcCol="1270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Гуморальный иммунный ответ у пациентов с ИОВЗ, получающих болезнь-модифицирующие антиревматические препараты (например, метотрексат, ГИБП или комбинацию), оценивали после введения вакцины против COVID-19 (первой и второй дозы)</a:t>
              </a:r>
              <a:r>
                <a:rPr kumimoji="0" lang="ru" sz="13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3,a</a:t>
              </a:r>
            </a:p>
          </p:txBody>
        </p:sp>
      </p:grp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00237DB0-DFD1-4AAB-A8A9-6C7A685439DB}"/>
              </a:ext>
            </a:extLst>
          </p:cNvPr>
          <p:cNvSpPr/>
          <p:nvPr/>
        </p:nvSpPr>
        <p:spPr>
          <a:xfrm>
            <a:off x="5464175" y="2528873"/>
            <a:ext cx="6307137" cy="609600"/>
          </a:xfrm>
          <a:prstGeom prst="roundRect">
            <a:avLst>
              <a:gd name="adj" fmla="val 1554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У пациентов с ИОВЗ, получающих MTX, наблюдали уменьшение иммунного ответа на вакцину против COVID-19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3,a</a:t>
            </a:r>
          </a:p>
        </p:txBody>
      </p:sp>
      <p:sp>
        <p:nvSpPr>
          <p:cNvPr id="10" name="Rectangle: Rounded Corners 28">
            <a:extLst>
              <a:ext uri="{FF2B5EF4-FFF2-40B4-BE49-F238E27FC236}">
                <a16:creationId xmlns:a16="http://schemas.microsoft.com/office/drawing/2014/main" id="{E09B69C4-B571-40BA-810D-8B191E094E71}"/>
              </a:ext>
            </a:extLst>
          </p:cNvPr>
          <p:cNvSpPr/>
          <p:nvPr/>
        </p:nvSpPr>
        <p:spPr>
          <a:xfrm>
            <a:off x="773112" y="1525573"/>
            <a:ext cx="4329113" cy="736600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chemeClr val="accent3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Пациенты могут оставаться в группе риска по SARS-CoV-2, если они имеют или получают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1-4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</a:t>
            </a:r>
            <a:endParaRPr kumimoji="0" lang="en-GB" sz="16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F0A14FCD-8EE3-49A4-B694-DA91C6E48FFF}"/>
              </a:ext>
            </a:extLst>
          </p:cNvPr>
          <p:cNvSpPr/>
          <p:nvPr/>
        </p:nvSpPr>
        <p:spPr>
          <a:xfrm>
            <a:off x="1163637" y="2595548"/>
            <a:ext cx="3236913" cy="677862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Трансплантация органа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F538EA74-0361-4657-9CED-6193D6714D62}"/>
              </a:ext>
            </a:extLst>
          </p:cNvPr>
          <p:cNvSpPr/>
          <p:nvPr/>
        </p:nvSpPr>
        <p:spPr>
          <a:xfrm>
            <a:off x="1163637" y="3803635"/>
            <a:ext cx="3236913" cy="676275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Гемобластозы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6BE844F2-8A57-43C6-BC69-36F88AE70914}"/>
              </a:ext>
            </a:extLst>
          </p:cNvPr>
          <p:cNvSpPr/>
          <p:nvPr/>
        </p:nvSpPr>
        <p:spPr>
          <a:xfrm>
            <a:off x="1163637" y="5011723"/>
            <a:ext cx="3236913" cy="676275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Иммуносупрессивная терапия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1F44E673-5061-4D2B-9228-3A86B0D6DE75}"/>
              </a:ext>
            </a:extLst>
          </p:cNvPr>
          <p:cNvCxnSpPr>
            <a:cxnSpLocks/>
            <a:stCxn id="10" idx="1"/>
            <a:endCxn id="11" idx="1"/>
          </p:cNvCxnSpPr>
          <p:nvPr/>
        </p:nvCxnSpPr>
        <p:spPr>
          <a:xfrm rot="10800000" flipH="1" flipV="1">
            <a:off x="773112" y="1893873"/>
            <a:ext cx="390525" cy="10414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F8C841A-C70A-4B58-915C-EE7372E6E4C0}"/>
              </a:ext>
            </a:extLst>
          </p:cNvPr>
          <p:cNvCxnSpPr>
            <a:cxnSpLocks/>
            <a:stCxn id="10" idx="1"/>
            <a:endCxn id="12" idx="1"/>
          </p:cNvCxnSpPr>
          <p:nvPr/>
        </p:nvCxnSpPr>
        <p:spPr>
          <a:xfrm rot="10800000" flipH="1" flipV="1">
            <a:off x="773112" y="1893873"/>
            <a:ext cx="390525" cy="22479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7FAE5BDC-9F9D-41A6-A2A5-A3C078423436}"/>
              </a:ext>
            </a:extLst>
          </p:cNvPr>
          <p:cNvCxnSpPr>
            <a:cxnSpLocks/>
            <a:stCxn id="10" idx="1"/>
            <a:endCxn id="13" idx="1"/>
          </p:cNvCxnSpPr>
          <p:nvPr/>
        </p:nvCxnSpPr>
        <p:spPr>
          <a:xfrm rot="10800000" flipH="1" flipV="1">
            <a:off x="773112" y="1893873"/>
            <a:ext cx="390525" cy="3455987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9580108B-6048-46E7-BD59-109850D41B12}"/>
              </a:ext>
            </a:extLst>
          </p:cNvPr>
          <p:cNvSpPr/>
          <p:nvPr/>
        </p:nvSpPr>
        <p:spPr>
          <a:xfrm>
            <a:off x="6581516" y="3289285"/>
            <a:ext cx="4072456" cy="3454400"/>
          </a:xfrm>
          <a:prstGeom prst="roundRect">
            <a:avLst>
              <a:gd name="adj" fmla="val 5537"/>
            </a:avLst>
          </a:prstGeom>
          <a:solidFill>
            <a:schemeClr val="bg1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A8338A-AC1A-47E0-8F65-A4CA8B21B558}"/>
              </a:ext>
            </a:extLst>
          </p:cNvPr>
          <p:cNvCxnSpPr>
            <a:cxnSpLocks/>
          </p:cNvCxnSpPr>
          <p:nvPr/>
        </p:nvCxnSpPr>
        <p:spPr>
          <a:xfrm flipH="1">
            <a:off x="7854950" y="4294173"/>
            <a:ext cx="55562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E9F355-0CC9-4AD6-9938-DBF8A40D04C8}"/>
              </a:ext>
            </a:extLst>
          </p:cNvPr>
          <p:cNvCxnSpPr>
            <a:cxnSpLocks/>
          </p:cNvCxnSpPr>
          <p:nvPr/>
        </p:nvCxnSpPr>
        <p:spPr>
          <a:xfrm flipH="1">
            <a:off x="9496425" y="4451335"/>
            <a:ext cx="55562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E3AC4EA-2057-44F8-8088-C6A01A37D3F6}"/>
              </a:ext>
            </a:extLst>
          </p:cNvPr>
          <p:cNvCxnSpPr>
            <a:cxnSpLocks/>
          </p:cNvCxnSpPr>
          <p:nvPr/>
        </p:nvCxnSpPr>
        <p:spPr>
          <a:xfrm flipH="1">
            <a:off x="8682037" y="4283060"/>
            <a:ext cx="55562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21" name="Group 52">
            <a:extLst>
              <a:ext uri="{FF2B5EF4-FFF2-40B4-BE49-F238E27FC236}">
                <a16:creationId xmlns:a16="http://schemas.microsoft.com/office/drawing/2014/main" id="{B3385868-766D-4665-A543-371911551AEA}"/>
              </a:ext>
            </a:extLst>
          </p:cNvPr>
          <p:cNvGrpSpPr>
            <a:grpSpLocks/>
          </p:cNvGrpSpPr>
          <p:nvPr/>
        </p:nvGrpSpPr>
        <p:grpSpPr bwMode="auto">
          <a:xfrm>
            <a:off x="6592888" y="3368660"/>
            <a:ext cx="3508513" cy="3413138"/>
            <a:chOff x="6239686" y="2753134"/>
            <a:chExt cx="3919996" cy="3812361"/>
          </a:xfrm>
        </p:grpSpPr>
        <p:sp>
          <p:nvSpPr>
            <p:cNvPr id="22" name="TextBox 53">
              <a:extLst>
                <a:ext uri="{FF2B5EF4-FFF2-40B4-BE49-F238E27FC236}">
                  <a16:creationId xmlns:a16="http://schemas.microsoft.com/office/drawing/2014/main" id="{3C702366-9CFA-4586-84F2-D414B40E92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72337" y="5843565"/>
              <a:ext cx="1175161" cy="72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Здоровые лица</a:t>
              </a:r>
              <a:br>
                <a:rPr kumimoji="0" lang="en-GB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 = 26</a:t>
              </a:r>
            </a:p>
          </p:txBody>
        </p:sp>
        <p:sp>
          <p:nvSpPr>
            <p:cNvPr id="23" name="TextBox 54">
              <a:extLst>
                <a:ext uri="{FF2B5EF4-FFF2-40B4-BE49-F238E27FC236}">
                  <a16:creationId xmlns:a16="http://schemas.microsoft.com/office/drawing/2014/main" id="{AB7520F6-03D7-457C-8B24-922203CA4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33163" y="5843565"/>
              <a:ext cx="884756" cy="72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ИОВЗ</a:t>
              </a:r>
              <a:br>
                <a:rPr kumimoji="0" lang="en-GB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ru-RU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б</a:t>
              </a: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ез MTX</a:t>
              </a:r>
              <a:br>
                <a:rPr kumimoji="0" lang="en-GB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 = 26</a:t>
              </a:r>
            </a:p>
          </p:txBody>
        </p:sp>
        <p:sp>
          <p:nvSpPr>
            <p:cNvPr id="24" name="TextBox 55">
              <a:extLst>
                <a:ext uri="{FF2B5EF4-FFF2-40B4-BE49-F238E27FC236}">
                  <a16:creationId xmlns:a16="http://schemas.microsoft.com/office/drawing/2014/main" id="{5849A8B0-392A-4744-BE75-7D4FF716F2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50775" y="5843565"/>
              <a:ext cx="704225" cy="72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ИОВЗ</a:t>
              </a:r>
              <a:br>
                <a:rPr kumimoji="0" lang="en-GB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ru-RU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с</a:t>
              </a: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MTX</a:t>
              </a:r>
              <a:br>
                <a:rPr kumimoji="0" lang="en-GB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ru-RU" altLang="ru-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n = 25</a:t>
              </a:r>
            </a:p>
          </p:txBody>
        </p:sp>
        <p:sp>
          <p:nvSpPr>
            <p:cNvPr id="25" name="TextBox 58">
              <a:extLst>
                <a:ext uri="{FF2B5EF4-FFF2-40B4-BE49-F238E27FC236}">
                  <a16:creationId xmlns:a16="http://schemas.microsoft.com/office/drawing/2014/main" id="{88A6A613-3B0E-493F-9006-FC6A05F3BD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4797711" y="4195109"/>
              <a:ext cx="3606084" cy="722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IgG</a:t>
              </a:r>
              <a:r>
                <a:rPr kumimoji="0" lang="ru-RU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против SARS-CoV-2</a:t>
              </a:r>
              <a:br>
                <a:rPr kumimoji="0" lang="en-GB" altLang="en-US" sz="13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</a:br>
              <a:r>
                <a:rPr kumimoji="0" lang="ru-RU" altLang="ru-RU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(единицы)</a:t>
              </a:r>
              <a:r>
                <a:rPr kumimoji="0" lang="ru-RU" altLang="ru-RU" sz="1800" b="0" i="0" u="none" strike="noStrike" kern="0" cap="none" spc="0" normalizeH="0" baseline="30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6" name="TextBox 59">
              <a:extLst>
                <a:ext uri="{FF2B5EF4-FFF2-40B4-BE49-F238E27FC236}">
                  <a16:creationId xmlns:a16="http://schemas.microsoft.com/office/drawing/2014/main" id="{CF6F40AD-53B2-4683-899C-965880D005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006" y="3143426"/>
              <a:ext cx="460508" cy="30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r>
                <a:rPr kumimoji="0" lang="ru-RU" altLang="ru-RU" sz="12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27" name="TextBox 61">
              <a:extLst>
                <a:ext uri="{FF2B5EF4-FFF2-40B4-BE49-F238E27FC236}">
                  <a16:creationId xmlns:a16="http://schemas.microsoft.com/office/drawing/2014/main" id="{3D96799D-163B-4B32-91E3-C661FE528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006" y="3653382"/>
              <a:ext cx="460508" cy="30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r>
                <a:rPr kumimoji="0" lang="ru-RU" altLang="ru-RU" sz="12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8" name="TextBox 75">
              <a:extLst>
                <a:ext uri="{FF2B5EF4-FFF2-40B4-BE49-F238E27FC236}">
                  <a16:creationId xmlns:a16="http://schemas.microsoft.com/office/drawing/2014/main" id="{2FCB20F5-5665-48F7-ABC1-288C8BA3B2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006" y="4151615"/>
              <a:ext cx="460508" cy="30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r>
                <a:rPr kumimoji="0" lang="ru-RU" altLang="ru-RU" sz="12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29" name="TextBox 77">
              <a:extLst>
                <a:ext uri="{FF2B5EF4-FFF2-40B4-BE49-F238E27FC236}">
                  <a16:creationId xmlns:a16="http://schemas.microsoft.com/office/drawing/2014/main" id="{F3EA470C-E217-4C9E-9FC8-17720EDE5B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006" y="4655710"/>
              <a:ext cx="460508" cy="30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r>
                <a:rPr kumimoji="0" lang="ru-RU" altLang="ru-RU" sz="12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0" name="TextBox 78">
              <a:extLst>
                <a:ext uri="{FF2B5EF4-FFF2-40B4-BE49-F238E27FC236}">
                  <a16:creationId xmlns:a16="http://schemas.microsoft.com/office/drawing/2014/main" id="{E1F065E0-8EF8-41D8-AF87-FC1B2F899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006" y="5159805"/>
              <a:ext cx="460508" cy="30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r>
                <a:rPr kumimoji="0" lang="ru-RU" altLang="ru-RU" sz="12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1" name="TextBox 79">
              <a:extLst>
                <a:ext uri="{FF2B5EF4-FFF2-40B4-BE49-F238E27FC236}">
                  <a16:creationId xmlns:a16="http://schemas.microsoft.com/office/drawing/2014/main" id="{821572EC-EBB5-4C5A-8DD2-6224B61B46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80006" y="5663898"/>
              <a:ext cx="460508" cy="30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10</a:t>
              </a:r>
              <a:r>
                <a:rPr kumimoji="0" lang="ru-RU" altLang="ru-RU" sz="1200" b="0" i="0" u="none" strike="noStrike" kern="0" cap="none" spc="0" normalizeH="0" baseline="30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582105B4-C4FF-478D-87C2-7E48FE87394D}"/>
                </a:ext>
              </a:extLst>
            </p:cNvPr>
            <p:cNvSpPr/>
            <p:nvPr/>
          </p:nvSpPr>
          <p:spPr>
            <a:xfrm>
              <a:off x="7711842" y="3074081"/>
              <a:ext cx="2390926" cy="138308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33" name="TextBox 81">
              <a:extLst>
                <a:ext uri="{FF2B5EF4-FFF2-40B4-BE49-F238E27FC236}">
                  <a16:creationId xmlns:a16="http://schemas.microsoft.com/office/drawing/2014/main" id="{935AC9D7-AA25-4F43-ACC4-E1B79B4A8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4179" y="3004926"/>
              <a:ext cx="691478" cy="30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96,1 %</a:t>
              </a:r>
            </a:p>
          </p:txBody>
        </p:sp>
        <p:sp>
          <p:nvSpPr>
            <p:cNvPr id="34" name="TextBox 82">
              <a:extLst>
                <a:ext uri="{FF2B5EF4-FFF2-40B4-BE49-F238E27FC236}">
                  <a16:creationId xmlns:a16="http://schemas.microsoft.com/office/drawing/2014/main" id="{4AD6F698-7D6C-414B-83CC-3CA3804F62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47497" y="3004926"/>
              <a:ext cx="691478" cy="30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92,3 %</a:t>
              </a:r>
            </a:p>
          </p:txBody>
        </p:sp>
        <p:sp>
          <p:nvSpPr>
            <p:cNvPr id="35" name="TextBox 83">
              <a:extLst>
                <a:ext uri="{FF2B5EF4-FFF2-40B4-BE49-F238E27FC236}">
                  <a16:creationId xmlns:a16="http://schemas.microsoft.com/office/drawing/2014/main" id="{FD0C56B4-6529-4309-BB95-651ED09EE2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468204" y="3004926"/>
              <a:ext cx="691478" cy="309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72,0 %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99D70541-30D1-42EA-86D4-7596C3EE51ED}"/>
              </a:ext>
            </a:extLst>
          </p:cNvPr>
          <p:cNvSpPr/>
          <p:nvPr/>
        </p:nvSpPr>
        <p:spPr>
          <a:xfrm>
            <a:off x="8902700" y="3368660"/>
            <a:ext cx="158750" cy="90488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7" name="TextBox 85">
            <a:extLst>
              <a:ext uri="{FF2B5EF4-FFF2-40B4-BE49-F238E27FC236}">
                <a16:creationId xmlns:a16="http://schemas.microsoft.com/office/drawing/2014/main" id="{5DF32B47-3E04-4CEB-9B8F-B74526BBA6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9825" y="3340085"/>
            <a:ext cx="3841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1A3A4A36-D9D5-40C5-8BB5-F41A2A4ABDDB}"/>
              </a:ext>
            </a:extLst>
          </p:cNvPr>
          <p:cNvSpPr/>
          <p:nvPr/>
        </p:nvSpPr>
        <p:spPr>
          <a:xfrm>
            <a:off x="7861300" y="4143360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9" name="Freeform 40">
            <a:extLst>
              <a:ext uri="{FF2B5EF4-FFF2-40B4-BE49-F238E27FC236}">
                <a16:creationId xmlns:a16="http://schemas.microsoft.com/office/drawing/2014/main" id="{96FFDCC0-F1F9-44A1-91AD-8D793A3FF702}"/>
              </a:ext>
            </a:extLst>
          </p:cNvPr>
          <p:cNvSpPr>
            <a:spLocks/>
          </p:cNvSpPr>
          <p:nvPr/>
        </p:nvSpPr>
        <p:spPr bwMode="auto">
          <a:xfrm>
            <a:off x="8912225" y="4575160"/>
            <a:ext cx="85725" cy="84138"/>
          </a:xfrm>
          <a:custGeom>
            <a:avLst/>
            <a:gdLst>
              <a:gd name="T0" fmla="*/ 114299 w 63543"/>
              <a:gd name="T1" fmla="*/ 56090 h 63476"/>
              <a:gd name="T2" fmla="*/ 57150 w 63543"/>
              <a:gd name="T3" fmla="*/ 112182 h 63476"/>
              <a:gd name="T4" fmla="*/ 0 w 63543"/>
              <a:gd name="T5" fmla="*/ 56090 h 63476"/>
              <a:gd name="T6" fmla="*/ 57150 w 63543"/>
              <a:gd name="T7" fmla="*/ 0 h 63476"/>
              <a:gd name="T8" fmla="*/ 114299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0" name="Freeform 41">
            <a:extLst>
              <a:ext uri="{FF2B5EF4-FFF2-40B4-BE49-F238E27FC236}">
                <a16:creationId xmlns:a16="http://schemas.microsoft.com/office/drawing/2014/main" id="{346C16FE-A04C-4C73-83D8-508B6A1F3E88}"/>
              </a:ext>
            </a:extLst>
          </p:cNvPr>
          <p:cNvSpPr>
            <a:spLocks/>
          </p:cNvSpPr>
          <p:nvPr/>
        </p:nvSpPr>
        <p:spPr bwMode="auto">
          <a:xfrm>
            <a:off x="9677400" y="4656123"/>
            <a:ext cx="84137" cy="84137"/>
          </a:xfrm>
          <a:custGeom>
            <a:avLst/>
            <a:gdLst>
              <a:gd name="T0" fmla="*/ 112181 w 63543"/>
              <a:gd name="T1" fmla="*/ 56091 h 63476"/>
              <a:gd name="T2" fmla="*/ 56091 w 63543"/>
              <a:gd name="T3" fmla="*/ 112180 h 63476"/>
              <a:gd name="T4" fmla="*/ 0 w 63543"/>
              <a:gd name="T5" fmla="*/ 56091 h 63476"/>
              <a:gd name="T6" fmla="*/ 56091 w 63543"/>
              <a:gd name="T7" fmla="*/ 0 h 63476"/>
              <a:gd name="T8" fmla="*/ 112181 w 63543"/>
              <a:gd name="T9" fmla="*/ 5609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03A3DE8-D712-495C-A5E3-3FDC2263FA21}"/>
              </a:ext>
            </a:extLst>
          </p:cNvPr>
          <p:cNvSpPr/>
          <p:nvPr/>
        </p:nvSpPr>
        <p:spPr>
          <a:xfrm>
            <a:off x="7926387" y="4143360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21165CD-677C-41E0-8659-9019DE4EB2E1}"/>
              </a:ext>
            </a:extLst>
          </p:cNvPr>
          <p:cNvSpPr/>
          <p:nvPr/>
        </p:nvSpPr>
        <p:spPr>
          <a:xfrm>
            <a:off x="7926387" y="4030648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A10A08C-8047-4007-9B27-CA8AC5A20A4C}"/>
              </a:ext>
            </a:extLst>
          </p:cNvPr>
          <p:cNvSpPr/>
          <p:nvPr/>
        </p:nvSpPr>
        <p:spPr>
          <a:xfrm>
            <a:off x="7996237" y="4073510"/>
            <a:ext cx="79375" cy="80963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E7F01BE-1CAD-4C40-BC29-77AA2C62F8E1}"/>
              </a:ext>
            </a:extLst>
          </p:cNvPr>
          <p:cNvSpPr/>
          <p:nvPr/>
        </p:nvSpPr>
        <p:spPr>
          <a:xfrm>
            <a:off x="8096250" y="3908410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051EC8C-E5DE-4AB8-BDB5-650C68FD3AC3}"/>
              </a:ext>
            </a:extLst>
          </p:cNvPr>
          <p:cNvSpPr/>
          <p:nvPr/>
        </p:nvSpPr>
        <p:spPr>
          <a:xfrm>
            <a:off x="7993062" y="4179873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E307A4-375E-4BAF-A365-B16679CF816F}"/>
              </a:ext>
            </a:extLst>
          </p:cNvPr>
          <p:cNvSpPr/>
          <p:nvPr/>
        </p:nvSpPr>
        <p:spPr>
          <a:xfrm>
            <a:off x="8059737" y="4133835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90DDF2-77EC-4EF8-A2DD-00DA13000680}"/>
              </a:ext>
            </a:extLst>
          </p:cNvPr>
          <p:cNvSpPr/>
          <p:nvPr/>
        </p:nvSpPr>
        <p:spPr>
          <a:xfrm>
            <a:off x="8128000" y="4121135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DB8292A-52D4-4D49-BA36-CF3064FF8BA1}"/>
              </a:ext>
            </a:extLst>
          </p:cNvPr>
          <p:cNvSpPr/>
          <p:nvPr/>
        </p:nvSpPr>
        <p:spPr>
          <a:xfrm>
            <a:off x="8191500" y="4057635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C52992F5-7677-44A7-BFB9-81F0BA008E47}"/>
              </a:ext>
            </a:extLst>
          </p:cNvPr>
          <p:cNvSpPr/>
          <p:nvPr/>
        </p:nvSpPr>
        <p:spPr>
          <a:xfrm>
            <a:off x="8194675" y="4149710"/>
            <a:ext cx="79375" cy="80963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BC7685D-F3E1-4650-8BFE-30F065AC24C1}"/>
              </a:ext>
            </a:extLst>
          </p:cNvPr>
          <p:cNvSpPr/>
          <p:nvPr/>
        </p:nvSpPr>
        <p:spPr>
          <a:xfrm>
            <a:off x="8258175" y="4143360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AA63398-AC3C-4644-94EA-4824DE4328FB}"/>
              </a:ext>
            </a:extLst>
          </p:cNvPr>
          <p:cNvSpPr/>
          <p:nvPr/>
        </p:nvSpPr>
        <p:spPr>
          <a:xfrm>
            <a:off x="8328025" y="4070335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74AB188-9B21-4EEE-A05C-9549AF0FAFE2}"/>
              </a:ext>
            </a:extLst>
          </p:cNvPr>
          <p:cNvSpPr/>
          <p:nvPr/>
        </p:nvSpPr>
        <p:spPr>
          <a:xfrm>
            <a:off x="7989887" y="4276710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DF6FA44-EF50-49B9-9A70-F1DC5987684B}"/>
              </a:ext>
            </a:extLst>
          </p:cNvPr>
          <p:cNvSpPr/>
          <p:nvPr/>
        </p:nvSpPr>
        <p:spPr>
          <a:xfrm>
            <a:off x="8059737" y="4265598"/>
            <a:ext cx="79375" cy="80962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07D442E-7237-4FA3-9759-D2257651D2AF}"/>
              </a:ext>
            </a:extLst>
          </p:cNvPr>
          <p:cNvSpPr/>
          <p:nvPr/>
        </p:nvSpPr>
        <p:spPr>
          <a:xfrm>
            <a:off x="8128000" y="4259248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0D41ECB-98DC-46E2-A16D-E15155CBC2FE}"/>
              </a:ext>
            </a:extLst>
          </p:cNvPr>
          <p:cNvSpPr/>
          <p:nvPr/>
        </p:nvSpPr>
        <p:spPr>
          <a:xfrm>
            <a:off x="8188325" y="4249723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0E4FE12-F2AB-45E5-8FF0-21581ACA2C3C}"/>
              </a:ext>
            </a:extLst>
          </p:cNvPr>
          <p:cNvSpPr/>
          <p:nvPr/>
        </p:nvSpPr>
        <p:spPr>
          <a:xfrm>
            <a:off x="8059737" y="4356085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2F2F2C5-43B1-49AA-9F1A-51812908DD1E}"/>
              </a:ext>
            </a:extLst>
          </p:cNvPr>
          <p:cNvSpPr/>
          <p:nvPr/>
        </p:nvSpPr>
        <p:spPr>
          <a:xfrm>
            <a:off x="8191500" y="4341798"/>
            <a:ext cx="79375" cy="80962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E64C780-1FAE-413E-BF96-6E5F43312B45}"/>
              </a:ext>
            </a:extLst>
          </p:cNvPr>
          <p:cNvSpPr/>
          <p:nvPr/>
        </p:nvSpPr>
        <p:spPr>
          <a:xfrm>
            <a:off x="8191500" y="4448160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18BC800-7C82-40B0-BE7F-A88E1B02CDDB}"/>
              </a:ext>
            </a:extLst>
          </p:cNvPr>
          <p:cNvSpPr/>
          <p:nvPr/>
        </p:nvSpPr>
        <p:spPr>
          <a:xfrm>
            <a:off x="8054975" y="4462448"/>
            <a:ext cx="80962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B177941-28B7-473D-88E0-A231784A79BD}"/>
              </a:ext>
            </a:extLst>
          </p:cNvPr>
          <p:cNvSpPr/>
          <p:nvPr/>
        </p:nvSpPr>
        <p:spPr>
          <a:xfrm>
            <a:off x="7993062" y="4505310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3A9381B-D844-45E4-95F5-E2EBE69D8868}"/>
              </a:ext>
            </a:extLst>
          </p:cNvPr>
          <p:cNvSpPr/>
          <p:nvPr/>
        </p:nvSpPr>
        <p:spPr>
          <a:xfrm>
            <a:off x="8059737" y="4564048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B6F5A2D-040C-4457-98A0-0BDC744F76F4}"/>
              </a:ext>
            </a:extLst>
          </p:cNvPr>
          <p:cNvSpPr/>
          <p:nvPr/>
        </p:nvSpPr>
        <p:spPr>
          <a:xfrm>
            <a:off x="8121650" y="4498960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57F2AFB-2138-4D78-9898-2C5B5588606D}"/>
              </a:ext>
            </a:extLst>
          </p:cNvPr>
          <p:cNvSpPr/>
          <p:nvPr/>
        </p:nvSpPr>
        <p:spPr>
          <a:xfrm>
            <a:off x="8191500" y="4548173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4E3DC91-A8EF-460A-8173-54C49F0BA69E}"/>
              </a:ext>
            </a:extLst>
          </p:cNvPr>
          <p:cNvSpPr/>
          <p:nvPr/>
        </p:nvSpPr>
        <p:spPr>
          <a:xfrm>
            <a:off x="8124825" y="4618023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6397B95D-8297-4601-92FA-463EE8696CB9}"/>
              </a:ext>
            </a:extLst>
          </p:cNvPr>
          <p:cNvSpPr/>
          <p:nvPr/>
        </p:nvSpPr>
        <p:spPr>
          <a:xfrm>
            <a:off x="8096250" y="5545123"/>
            <a:ext cx="79375" cy="79375"/>
          </a:xfrm>
          <a:prstGeom prst="ellipse">
            <a:avLst/>
          </a:prstGeom>
          <a:solidFill>
            <a:srgbClr val="8B2890"/>
          </a:solidFill>
          <a:ln w="1270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6" name="Freeform 93">
            <a:extLst>
              <a:ext uri="{FF2B5EF4-FFF2-40B4-BE49-F238E27FC236}">
                <a16:creationId xmlns:a16="http://schemas.microsoft.com/office/drawing/2014/main" id="{5CDEBE9E-F39B-45F9-B740-7B8DD888A463}"/>
              </a:ext>
            </a:extLst>
          </p:cNvPr>
          <p:cNvSpPr>
            <a:spLocks/>
          </p:cNvSpPr>
          <p:nvPr/>
        </p:nvSpPr>
        <p:spPr bwMode="auto">
          <a:xfrm>
            <a:off x="8788400" y="4335448"/>
            <a:ext cx="84137" cy="85725"/>
          </a:xfrm>
          <a:custGeom>
            <a:avLst/>
            <a:gdLst>
              <a:gd name="T0" fmla="*/ 112181 w 63543"/>
              <a:gd name="T1" fmla="*/ 57148 h 63476"/>
              <a:gd name="T2" fmla="*/ 56091 w 63543"/>
              <a:gd name="T3" fmla="*/ 114298 h 63476"/>
              <a:gd name="T4" fmla="*/ 0 w 63543"/>
              <a:gd name="T5" fmla="*/ 57148 h 63476"/>
              <a:gd name="T6" fmla="*/ 56091 w 63543"/>
              <a:gd name="T7" fmla="*/ 0 h 63476"/>
              <a:gd name="T8" fmla="*/ 112181 w 63543"/>
              <a:gd name="T9" fmla="*/ 57148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7" name="Freeform 94">
            <a:extLst>
              <a:ext uri="{FF2B5EF4-FFF2-40B4-BE49-F238E27FC236}">
                <a16:creationId xmlns:a16="http://schemas.microsoft.com/office/drawing/2014/main" id="{7BE1C955-C661-402C-9028-2C27BF25519A}"/>
              </a:ext>
            </a:extLst>
          </p:cNvPr>
          <p:cNvSpPr>
            <a:spLocks/>
          </p:cNvSpPr>
          <p:nvPr/>
        </p:nvSpPr>
        <p:spPr bwMode="auto">
          <a:xfrm>
            <a:off x="8682037" y="4243373"/>
            <a:ext cx="84138" cy="84137"/>
          </a:xfrm>
          <a:custGeom>
            <a:avLst/>
            <a:gdLst>
              <a:gd name="T0" fmla="*/ 112183 w 63543"/>
              <a:gd name="T1" fmla="*/ 56090 h 63476"/>
              <a:gd name="T2" fmla="*/ 56092 w 63543"/>
              <a:gd name="T3" fmla="*/ 112180 h 63476"/>
              <a:gd name="T4" fmla="*/ 0 w 63543"/>
              <a:gd name="T5" fmla="*/ 56090 h 63476"/>
              <a:gd name="T6" fmla="*/ 56092 w 63543"/>
              <a:gd name="T7" fmla="*/ 0 h 63476"/>
              <a:gd name="T8" fmla="*/ 112183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8" name="Freeform 95">
            <a:extLst>
              <a:ext uri="{FF2B5EF4-FFF2-40B4-BE49-F238E27FC236}">
                <a16:creationId xmlns:a16="http://schemas.microsoft.com/office/drawing/2014/main" id="{21E9FC4B-5813-46AD-98CD-9FE029CA64F8}"/>
              </a:ext>
            </a:extLst>
          </p:cNvPr>
          <p:cNvSpPr>
            <a:spLocks/>
          </p:cNvSpPr>
          <p:nvPr/>
        </p:nvSpPr>
        <p:spPr bwMode="auto">
          <a:xfrm>
            <a:off x="8728075" y="4237023"/>
            <a:ext cx="84137" cy="84137"/>
          </a:xfrm>
          <a:custGeom>
            <a:avLst/>
            <a:gdLst>
              <a:gd name="T0" fmla="*/ 112181 w 63543"/>
              <a:gd name="T1" fmla="*/ 56090 h 63476"/>
              <a:gd name="T2" fmla="*/ 56091 w 63543"/>
              <a:gd name="T3" fmla="*/ 112180 h 63476"/>
              <a:gd name="T4" fmla="*/ 0 w 63543"/>
              <a:gd name="T5" fmla="*/ 56090 h 63476"/>
              <a:gd name="T6" fmla="*/ 56091 w 63543"/>
              <a:gd name="T7" fmla="*/ 0 h 63476"/>
              <a:gd name="T8" fmla="*/ 112181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69" name="Freeform 96">
            <a:extLst>
              <a:ext uri="{FF2B5EF4-FFF2-40B4-BE49-F238E27FC236}">
                <a16:creationId xmlns:a16="http://schemas.microsoft.com/office/drawing/2014/main" id="{A936AA25-24D7-4DAB-A484-9CC86B278DF5}"/>
              </a:ext>
            </a:extLst>
          </p:cNvPr>
          <p:cNvSpPr>
            <a:spLocks/>
          </p:cNvSpPr>
          <p:nvPr/>
        </p:nvSpPr>
        <p:spPr bwMode="auto">
          <a:xfrm>
            <a:off x="8782050" y="4240198"/>
            <a:ext cx="84137" cy="84137"/>
          </a:xfrm>
          <a:custGeom>
            <a:avLst/>
            <a:gdLst>
              <a:gd name="T0" fmla="*/ 112181 w 63543"/>
              <a:gd name="T1" fmla="*/ 56090 h 63476"/>
              <a:gd name="T2" fmla="*/ 56091 w 63543"/>
              <a:gd name="T3" fmla="*/ 112180 h 63476"/>
              <a:gd name="T4" fmla="*/ 0 w 63543"/>
              <a:gd name="T5" fmla="*/ 56090 h 63476"/>
              <a:gd name="T6" fmla="*/ 56091 w 63543"/>
              <a:gd name="T7" fmla="*/ 0 h 63476"/>
              <a:gd name="T8" fmla="*/ 112181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0" name="Freeform 97">
            <a:extLst>
              <a:ext uri="{FF2B5EF4-FFF2-40B4-BE49-F238E27FC236}">
                <a16:creationId xmlns:a16="http://schemas.microsoft.com/office/drawing/2014/main" id="{40543DE9-5F3A-40C8-83E9-3B69C354B50F}"/>
              </a:ext>
            </a:extLst>
          </p:cNvPr>
          <p:cNvSpPr>
            <a:spLocks/>
          </p:cNvSpPr>
          <p:nvPr/>
        </p:nvSpPr>
        <p:spPr bwMode="auto">
          <a:xfrm>
            <a:off x="8828087" y="4259248"/>
            <a:ext cx="84138" cy="85725"/>
          </a:xfrm>
          <a:custGeom>
            <a:avLst/>
            <a:gdLst>
              <a:gd name="T0" fmla="*/ 112183 w 63543"/>
              <a:gd name="T1" fmla="*/ 57148 h 63476"/>
              <a:gd name="T2" fmla="*/ 56092 w 63543"/>
              <a:gd name="T3" fmla="*/ 114298 h 63476"/>
              <a:gd name="T4" fmla="*/ 0 w 63543"/>
              <a:gd name="T5" fmla="*/ 57148 h 63476"/>
              <a:gd name="T6" fmla="*/ 56092 w 63543"/>
              <a:gd name="T7" fmla="*/ 0 h 63476"/>
              <a:gd name="T8" fmla="*/ 112183 w 63543"/>
              <a:gd name="T9" fmla="*/ 57148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1" name="Freeform 98">
            <a:extLst>
              <a:ext uri="{FF2B5EF4-FFF2-40B4-BE49-F238E27FC236}">
                <a16:creationId xmlns:a16="http://schemas.microsoft.com/office/drawing/2014/main" id="{EBCF1103-5E8C-41E9-96D8-8FD7BA02B4FF}"/>
              </a:ext>
            </a:extLst>
          </p:cNvPr>
          <p:cNvSpPr>
            <a:spLocks/>
          </p:cNvSpPr>
          <p:nvPr/>
        </p:nvSpPr>
        <p:spPr bwMode="auto">
          <a:xfrm>
            <a:off x="8877300" y="4279885"/>
            <a:ext cx="84137" cy="84138"/>
          </a:xfrm>
          <a:custGeom>
            <a:avLst/>
            <a:gdLst>
              <a:gd name="T0" fmla="*/ 112181 w 63543"/>
              <a:gd name="T1" fmla="*/ 56090 h 63476"/>
              <a:gd name="T2" fmla="*/ 56091 w 63543"/>
              <a:gd name="T3" fmla="*/ 112182 h 63476"/>
              <a:gd name="T4" fmla="*/ 0 w 63543"/>
              <a:gd name="T5" fmla="*/ 56090 h 63476"/>
              <a:gd name="T6" fmla="*/ 56091 w 63543"/>
              <a:gd name="T7" fmla="*/ 0 h 63476"/>
              <a:gd name="T8" fmla="*/ 112181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2" name="Freeform 99">
            <a:extLst>
              <a:ext uri="{FF2B5EF4-FFF2-40B4-BE49-F238E27FC236}">
                <a16:creationId xmlns:a16="http://schemas.microsoft.com/office/drawing/2014/main" id="{8EBDF9C1-C144-4A8E-A9D2-808ACBE8A177}"/>
              </a:ext>
            </a:extLst>
          </p:cNvPr>
          <p:cNvSpPr>
            <a:spLocks/>
          </p:cNvSpPr>
          <p:nvPr/>
        </p:nvSpPr>
        <p:spPr bwMode="auto">
          <a:xfrm>
            <a:off x="8934450" y="4276710"/>
            <a:ext cx="84137" cy="84138"/>
          </a:xfrm>
          <a:custGeom>
            <a:avLst/>
            <a:gdLst>
              <a:gd name="T0" fmla="*/ 112181 w 63543"/>
              <a:gd name="T1" fmla="*/ 56090 h 63476"/>
              <a:gd name="T2" fmla="*/ 56091 w 63543"/>
              <a:gd name="T3" fmla="*/ 112182 h 63476"/>
              <a:gd name="T4" fmla="*/ 0 w 63543"/>
              <a:gd name="T5" fmla="*/ 56090 h 63476"/>
              <a:gd name="T6" fmla="*/ 56091 w 63543"/>
              <a:gd name="T7" fmla="*/ 0 h 63476"/>
              <a:gd name="T8" fmla="*/ 112181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3" name="Freeform 100">
            <a:extLst>
              <a:ext uri="{FF2B5EF4-FFF2-40B4-BE49-F238E27FC236}">
                <a16:creationId xmlns:a16="http://schemas.microsoft.com/office/drawing/2014/main" id="{48D6ADC1-FE3B-4ABB-A330-F25166A63411}"/>
              </a:ext>
            </a:extLst>
          </p:cNvPr>
          <p:cNvSpPr>
            <a:spLocks/>
          </p:cNvSpPr>
          <p:nvPr/>
        </p:nvSpPr>
        <p:spPr bwMode="auto">
          <a:xfrm>
            <a:off x="8990012" y="4306873"/>
            <a:ext cx="84138" cy="84137"/>
          </a:xfrm>
          <a:custGeom>
            <a:avLst/>
            <a:gdLst>
              <a:gd name="T0" fmla="*/ 112183 w 63543"/>
              <a:gd name="T1" fmla="*/ 56090 h 63476"/>
              <a:gd name="T2" fmla="*/ 56092 w 63543"/>
              <a:gd name="T3" fmla="*/ 112180 h 63476"/>
              <a:gd name="T4" fmla="*/ 0 w 63543"/>
              <a:gd name="T5" fmla="*/ 56090 h 63476"/>
              <a:gd name="T6" fmla="*/ 56092 w 63543"/>
              <a:gd name="T7" fmla="*/ 0 h 63476"/>
              <a:gd name="T8" fmla="*/ 112183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4" name="Freeform 101">
            <a:extLst>
              <a:ext uri="{FF2B5EF4-FFF2-40B4-BE49-F238E27FC236}">
                <a16:creationId xmlns:a16="http://schemas.microsoft.com/office/drawing/2014/main" id="{4A02D16E-4F6A-4A3A-82AD-4878F0EF9DC4}"/>
              </a:ext>
            </a:extLst>
          </p:cNvPr>
          <p:cNvSpPr>
            <a:spLocks/>
          </p:cNvSpPr>
          <p:nvPr/>
        </p:nvSpPr>
        <p:spPr bwMode="auto">
          <a:xfrm>
            <a:off x="9155112" y="4222735"/>
            <a:ext cx="85725" cy="85725"/>
          </a:xfrm>
          <a:custGeom>
            <a:avLst/>
            <a:gdLst>
              <a:gd name="T0" fmla="*/ 114299 w 63543"/>
              <a:gd name="T1" fmla="*/ 57148 h 63476"/>
              <a:gd name="T2" fmla="*/ 57150 w 63543"/>
              <a:gd name="T3" fmla="*/ 114298 h 63476"/>
              <a:gd name="T4" fmla="*/ 0 w 63543"/>
              <a:gd name="T5" fmla="*/ 57148 h 63476"/>
              <a:gd name="T6" fmla="*/ 57150 w 63543"/>
              <a:gd name="T7" fmla="*/ 0 h 63476"/>
              <a:gd name="T8" fmla="*/ 114299 w 63543"/>
              <a:gd name="T9" fmla="*/ 57148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5" name="Freeform 102">
            <a:extLst>
              <a:ext uri="{FF2B5EF4-FFF2-40B4-BE49-F238E27FC236}">
                <a16:creationId xmlns:a16="http://schemas.microsoft.com/office/drawing/2014/main" id="{70141844-753F-40B8-AC2E-6290F4F700CD}"/>
              </a:ext>
            </a:extLst>
          </p:cNvPr>
          <p:cNvSpPr>
            <a:spLocks/>
          </p:cNvSpPr>
          <p:nvPr/>
        </p:nvSpPr>
        <p:spPr bwMode="auto">
          <a:xfrm>
            <a:off x="9102725" y="4259248"/>
            <a:ext cx="84137" cy="85725"/>
          </a:xfrm>
          <a:custGeom>
            <a:avLst/>
            <a:gdLst>
              <a:gd name="T0" fmla="*/ 112181 w 63543"/>
              <a:gd name="T1" fmla="*/ 57148 h 63476"/>
              <a:gd name="T2" fmla="*/ 56091 w 63543"/>
              <a:gd name="T3" fmla="*/ 114298 h 63476"/>
              <a:gd name="T4" fmla="*/ 0 w 63543"/>
              <a:gd name="T5" fmla="*/ 57148 h 63476"/>
              <a:gd name="T6" fmla="*/ 56091 w 63543"/>
              <a:gd name="T7" fmla="*/ 0 h 63476"/>
              <a:gd name="T8" fmla="*/ 112181 w 63543"/>
              <a:gd name="T9" fmla="*/ 57148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6" name="Freeform 103">
            <a:extLst>
              <a:ext uri="{FF2B5EF4-FFF2-40B4-BE49-F238E27FC236}">
                <a16:creationId xmlns:a16="http://schemas.microsoft.com/office/drawing/2014/main" id="{8186AB4F-BEFE-429E-89FC-EA8DA6F5DC41}"/>
              </a:ext>
            </a:extLst>
          </p:cNvPr>
          <p:cNvSpPr>
            <a:spLocks/>
          </p:cNvSpPr>
          <p:nvPr/>
        </p:nvSpPr>
        <p:spPr bwMode="auto">
          <a:xfrm>
            <a:off x="9039225" y="4270360"/>
            <a:ext cx="85725" cy="84138"/>
          </a:xfrm>
          <a:custGeom>
            <a:avLst/>
            <a:gdLst>
              <a:gd name="T0" fmla="*/ 114299 w 63543"/>
              <a:gd name="T1" fmla="*/ 56090 h 63476"/>
              <a:gd name="T2" fmla="*/ 57150 w 63543"/>
              <a:gd name="T3" fmla="*/ 112182 h 63476"/>
              <a:gd name="T4" fmla="*/ 0 w 63543"/>
              <a:gd name="T5" fmla="*/ 56090 h 63476"/>
              <a:gd name="T6" fmla="*/ 57150 w 63543"/>
              <a:gd name="T7" fmla="*/ 0 h 63476"/>
              <a:gd name="T8" fmla="*/ 114299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7" name="Freeform 104">
            <a:extLst>
              <a:ext uri="{FF2B5EF4-FFF2-40B4-BE49-F238E27FC236}">
                <a16:creationId xmlns:a16="http://schemas.microsoft.com/office/drawing/2014/main" id="{59795B66-C95F-4A07-B83C-AF04AEA64D25}"/>
              </a:ext>
            </a:extLst>
          </p:cNvPr>
          <p:cNvSpPr>
            <a:spLocks/>
          </p:cNvSpPr>
          <p:nvPr/>
        </p:nvSpPr>
        <p:spPr bwMode="auto">
          <a:xfrm>
            <a:off x="8990012" y="4216385"/>
            <a:ext cx="84138" cy="84138"/>
          </a:xfrm>
          <a:custGeom>
            <a:avLst/>
            <a:gdLst>
              <a:gd name="T0" fmla="*/ 112183 w 63543"/>
              <a:gd name="T1" fmla="*/ 56090 h 63476"/>
              <a:gd name="T2" fmla="*/ 56092 w 63543"/>
              <a:gd name="T3" fmla="*/ 112182 h 63476"/>
              <a:gd name="T4" fmla="*/ 0 w 63543"/>
              <a:gd name="T5" fmla="*/ 56090 h 63476"/>
              <a:gd name="T6" fmla="*/ 56092 w 63543"/>
              <a:gd name="T7" fmla="*/ 0 h 63476"/>
              <a:gd name="T8" fmla="*/ 112183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8" name="Freeform 105">
            <a:extLst>
              <a:ext uri="{FF2B5EF4-FFF2-40B4-BE49-F238E27FC236}">
                <a16:creationId xmlns:a16="http://schemas.microsoft.com/office/drawing/2014/main" id="{7DA5D4A6-0612-4E86-84B9-FC6F8DEB4F03}"/>
              </a:ext>
            </a:extLst>
          </p:cNvPr>
          <p:cNvSpPr>
            <a:spLocks/>
          </p:cNvSpPr>
          <p:nvPr/>
        </p:nvSpPr>
        <p:spPr bwMode="auto">
          <a:xfrm>
            <a:off x="9042400" y="4163998"/>
            <a:ext cx="85725" cy="84137"/>
          </a:xfrm>
          <a:custGeom>
            <a:avLst/>
            <a:gdLst>
              <a:gd name="T0" fmla="*/ 114299 w 63543"/>
              <a:gd name="T1" fmla="*/ 56090 h 63476"/>
              <a:gd name="T2" fmla="*/ 57150 w 63543"/>
              <a:gd name="T3" fmla="*/ 112180 h 63476"/>
              <a:gd name="T4" fmla="*/ 0 w 63543"/>
              <a:gd name="T5" fmla="*/ 56090 h 63476"/>
              <a:gd name="T6" fmla="*/ 57150 w 63543"/>
              <a:gd name="T7" fmla="*/ 0 h 63476"/>
              <a:gd name="T8" fmla="*/ 114299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9" name="Freeform 106">
            <a:extLst>
              <a:ext uri="{FF2B5EF4-FFF2-40B4-BE49-F238E27FC236}">
                <a16:creationId xmlns:a16="http://schemas.microsoft.com/office/drawing/2014/main" id="{1EDF41D8-9288-4FC7-A724-F16A4456BF8D}"/>
              </a:ext>
            </a:extLst>
          </p:cNvPr>
          <p:cNvSpPr>
            <a:spLocks/>
          </p:cNvSpPr>
          <p:nvPr/>
        </p:nvSpPr>
        <p:spPr bwMode="auto">
          <a:xfrm>
            <a:off x="9045575" y="4030648"/>
            <a:ext cx="85725" cy="85725"/>
          </a:xfrm>
          <a:custGeom>
            <a:avLst/>
            <a:gdLst>
              <a:gd name="T0" fmla="*/ 114299 w 63543"/>
              <a:gd name="T1" fmla="*/ 57148 h 63476"/>
              <a:gd name="T2" fmla="*/ 57150 w 63543"/>
              <a:gd name="T3" fmla="*/ 114298 h 63476"/>
              <a:gd name="T4" fmla="*/ 0 w 63543"/>
              <a:gd name="T5" fmla="*/ 57148 h 63476"/>
              <a:gd name="T6" fmla="*/ 57150 w 63543"/>
              <a:gd name="T7" fmla="*/ 0 h 63476"/>
              <a:gd name="T8" fmla="*/ 114299 w 63543"/>
              <a:gd name="T9" fmla="*/ 57148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0" name="Freeform 107">
            <a:extLst>
              <a:ext uri="{FF2B5EF4-FFF2-40B4-BE49-F238E27FC236}">
                <a16:creationId xmlns:a16="http://schemas.microsoft.com/office/drawing/2014/main" id="{17747010-5A00-4C21-A160-F2B1F14CE208}"/>
              </a:ext>
            </a:extLst>
          </p:cNvPr>
          <p:cNvSpPr>
            <a:spLocks/>
          </p:cNvSpPr>
          <p:nvPr/>
        </p:nvSpPr>
        <p:spPr bwMode="auto">
          <a:xfrm>
            <a:off x="8999537" y="4094148"/>
            <a:ext cx="85725" cy="84137"/>
          </a:xfrm>
          <a:custGeom>
            <a:avLst/>
            <a:gdLst>
              <a:gd name="T0" fmla="*/ 114299 w 63543"/>
              <a:gd name="T1" fmla="*/ 56090 h 63476"/>
              <a:gd name="T2" fmla="*/ 57150 w 63543"/>
              <a:gd name="T3" fmla="*/ 112180 h 63476"/>
              <a:gd name="T4" fmla="*/ 0 w 63543"/>
              <a:gd name="T5" fmla="*/ 56090 h 63476"/>
              <a:gd name="T6" fmla="*/ 57150 w 63543"/>
              <a:gd name="T7" fmla="*/ 0 h 63476"/>
              <a:gd name="T8" fmla="*/ 114299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1" name="Freeform 108">
            <a:extLst>
              <a:ext uri="{FF2B5EF4-FFF2-40B4-BE49-F238E27FC236}">
                <a16:creationId xmlns:a16="http://schemas.microsoft.com/office/drawing/2014/main" id="{014108EF-58E2-4C0A-B4E3-EC1E24E66C5B}"/>
              </a:ext>
            </a:extLst>
          </p:cNvPr>
          <p:cNvSpPr>
            <a:spLocks/>
          </p:cNvSpPr>
          <p:nvPr/>
        </p:nvSpPr>
        <p:spPr bwMode="auto">
          <a:xfrm>
            <a:off x="8947150" y="4097323"/>
            <a:ext cx="84137" cy="84137"/>
          </a:xfrm>
          <a:custGeom>
            <a:avLst/>
            <a:gdLst>
              <a:gd name="T0" fmla="*/ 112181 w 63543"/>
              <a:gd name="T1" fmla="*/ 56090 h 63476"/>
              <a:gd name="T2" fmla="*/ 56091 w 63543"/>
              <a:gd name="T3" fmla="*/ 112180 h 63476"/>
              <a:gd name="T4" fmla="*/ 0 w 63543"/>
              <a:gd name="T5" fmla="*/ 56090 h 63476"/>
              <a:gd name="T6" fmla="*/ 56091 w 63543"/>
              <a:gd name="T7" fmla="*/ 0 h 63476"/>
              <a:gd name="T8" fmla="*/ 112181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2" name="Freeform 109">
            <a:extLst>
              <a:ext uri="{FF2B5EF4-FFF2-40B4-BE49-F238E27FC236}">
                <a16:creationId xmlns:a16="http://schemas.microsoft.com/office/drawing/2014/main" id="{89EEDFC3-3368-4BF1-B3DC-03B6D23056B8}"/>
              </a:ext>
            </a:extLst>
          </p:cNvPr>
          <p:cNvSpPr>
            <a:spLocks/>
          </p:cNvSpPr>
          <p:nvPr/>
        </p:nvSpPr>
        <p:spPr bwMode="auto">
          <a:xfrm>
            <a:off x="8886825" y="4110023"/>
            <a:ext cx="85725" cy="85725"/>
          </a:xfrm>
          <a:custGeom>
            <a:avLst/>
            <a:gdLst>
              <a:gd name="T0" fmla="*/ 114299 w 63543"/>
              <a:gd name="T1" fmla="*/ 57148 h 63476"/>
              <a:gd name="T2" fmla="*/ 57150 w 63543"/>
              <a:gd name="T3" fmla="*/ 114298 h 63476"/>
              <a:gd name="T4" fmla="*/ 0 w 63543"/>
              <a:gd name="T5" fmla="*/ 57148 h 63476"/>
              <a:gd name="T6" fmla="*/ 57150 w 63543"/>
              <a:gd name="T7" fmla="*/ 0 h 63476"/>
              <a:gd name="T8" fmla="*/ 114299 w 63543"/>
              <a:gd name="T9" fmla="*/ 57148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3" name="Freeform 110">
            <a:extLst>
              <a:ext uri="{FF2B5EF4-FFF2-40B4-BE49-F238E27FC236}">
                <a16:creationId xmlns:a16="http://schemas.microsoft.com/office/drawing/2014/main" id="{F06E3C43-6A92-4608-A16F-3FC3983CC493}"/>
              </a:ext>
            </a:extLst>
          </p:cNvPr>
          <p:cNvSpPr>
            <a:spLocks/>
          </p:cNvSpPr>
          <p:nvPr/>
        </p:nvSpPr>
        <p:spPr bwMode="auto">
          <a:xfrm>
            <a:off x="8837612" y="4100498"/>
            <a:ext cx="84138" cy="84137"/>
          </a:xfrm>
          <a:custGeom>
            <a:avLst/>
            <a:gdLst>
              <a:gd name="T0" fmla="*/ 112183 w 63543"/>
              <a:gd name="T1" fmla="*/ 56090 h 63476"/>
              <a:gd name="T2" fmla="*/ 56092 w 63543"/>
              <a:gd name="T3" fmla="*/ 112180 h 63476"/>
              <a:gd name="T4" fmla="*/ 0 w 63543"/>
              <a:gd name="T5" fmla="*/ 56090 h 63476"/>
              <a:gd name="T6" fmla="*/ 56092 w 63543"/>
              <a:gd name="T7" fmla="*/ 0 h 63476"/>
              <a:gd name="T8" fmla="*/ 112183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4" name="Freeform 111">
            <a:extLst>
              <a:ext uri="{FF2B5EF4-FFF2-40B4-BE49-F238E27FC236}">
                <a16:creationId xmlns:a16="http://schemas.microsoft.com/office/drawing/2014/main" id="{11712759-C7C7-4B44-8DD8-E78D2B45732B}"/>
              </a:ext>
            </a:extLst>
          </p:cNvPr>
          <p:cNvSpPr>
            <a:spLocks/>
          </p:cNvSpPr>
          <p:nvPr/>
        </p:nvSpPr>
        <p:spPr bwMode="auto">
          <a:xfrm>
            <a:off x="8788400" y="4133835"/>
            <a:ext cx="84137" cy="84138"/>
          </a:xfrm>
          <a:custGeom>
            <a:avLst/>
            <a:gdLst>
              <a:gd name="T0" fmla="*/ 112181 w 63543"/>
              <a:gd name="T1" fmla="*/ 56090 h 63476"/>
              <a:gd name="T2" fmla="*/ 56091 w 63543"/>
              <a:gd name="T3" fmla="*/ 112182 h 63476"/>
              <a:gd name="T4" fmla="*/ 0 w 63543"/>
              <a:gd name="T5" fmla="*/ 56090 h 63476"/>
              <a:gd name="T6" fmla="*/ 56091 w 63543"/>
              <a:gd name="T7" fmla="*/ 0 h 63476"/>
              <a:gd name="T8" fmla="*/ 112181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5" name="Freeform 112">
            <a:extLst>
              <a:ext uri="{FF2B5EF4-FFF2-40B4-BE49-F238E27FC236}">
                <a16:creationId xmlns:a16="http://schemas.microsoft.com/office/drawing/2014/main" id="{51ED01B9-D751-4F0D-AAD1-11B5488B0771}"/>
              </a:ext>
            </a:extLst>
          </p:cNvPr>
          <p:cNvSpPr>
            <a:spLocks/>
          </p:cNvSpPr>
          <p:nvPr/>
        </p:nvSpPr>
        <p:spPr bwMode="auto">
          <a:xfrm>
            <a:off x="8734425" y="4073510"/>
            <a:ext cx="85725" cy="85725"/>
          </a:xfrm>
          <a:custGeom>
            <a:avLst/>
            <a:gdLst>
              <a:gd name="T0" fmla="*/ 114299 w 63543"/>
              <a:gd name="T1" fmla="*/ 57148 h 63476"/>
              <a:gd name="T2" fmla="*/ 57150 w 63543"/>
              <a:gd name="T3" fmla="*/ 114298 h 63476"/>
              <a:gd name="T4" fmla="*/ 0 w 63543"/>
              <a:gd name="T5" fmla="*/ 57148 h 63476"/>
              <a:gd name="T6" fmla="*/ 57150 w 63543"/>
              <a:gd name="T7" fmla="*/ 0 h 63476"/>
              <a:gd name="T8" fmla="*/ 114299 w 63543"/>
              <a:gd name="T9" fmla="*/ 57148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Freeform 113">
            <a:extLst>
              <a:ext uri="{FF2B5EF4-FFF2-40B4-BE49-F238E27FC236}">
                <a16:creationId xmlns:a16="http://schemas.microsoft.com/office/drawing/2014/main" id="{43F1E741-ABC1-4742-B69B-47E74D68B262}"/>
              </a:ext>
            </a:extLst>
          </p:cNvPr>
          <p:cNvSpPr>
            <a:spLocks/>
          </p:cNvSpPr>
          <p:nvPr/>
        </p:nvSpPr>
        <p:spPr bwMode="auto">
          <a:xfrm>
            <a:off x="8943975" y="3981435"/>
            <a:ext cx="84137" cy="84138"/>
          </a:xfrm>
          <a:custGeom>
            <a:avLst/>
            <a:gdLst>
              <a:gd name="T0" fmla="*/ 112181 w 63543"/>
              <a:gd name="T1" fmla="*/ 56090 h 63476"/>
              <a:gd name="T2" fmla="*/ 56091 w 63543"/>
              <a:gd name="T3" fmla="*/ 112182 h 63476"/>
              <a:gd name="T4" fmla="*/ 0 w 63543"/>
              <a:gd name="T5" fmla="*/ 56090 h 63476"/>
              <a:gd name="T6" fmla="*/ 56091 w 63543"/>
              <a:gd name="T7" fmla="*/ 0 h 63476"/>
              <a:gd name="T8" fmla="*/ 112181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7" name="Freeform 114">
            <a:extLst>
              <a:ext uri="{FF2B5EF4-FFF2-40B4-BE49-F238E27FC236}">
                <a16:creationId xmlns:a16="http://schemas.microsoft.com/office/drawing/2014/main" id="{78842159-DD0B-471B-BAC3-1543EC3B39B0}"/>
              </a:ext>
            </a:extLst>
          </p:cNvPr>
          <p:cNvSpPr>
            <a:spLocks/>
          </p:cNvSpPr>
          <p:nvPr/>
        </p:nvSpPr>
        <p:spPr bwMode="auto">
          <a:xfrm>
            <a:off x="8886825" y="4005248"/>
            <a:ext cx="85725" cy="84137"/>
          </a:xfrm>
          <a:custGeom>
            <a:avLst/>
            <a:gdLst>
              <a:gd name="T0" fmla="*/ 114299 w 63543"/>
              <a:gd name="T1" fmla="*/ 56090 h 63476"/>
              <a:gd name="T2" fmla="*/ 57150 w 63543"/>
              <a:gd name="T3" fmla="*/ 112180 h 63476"/>
              <a:gd name="T4" fmla="*/ 0 w 63543"/>
              <a:gd name="T5" fmla="*/ 56090 h 63476"/>
              <a:gd name="T6" fmla="*/ 57150 w 63543"/>
              <a:gd name="T7" fmla="*/ 0 h 63476"/>
              <a:gd name="T8" fmla="*/ 114299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8" name="Freeform 115">
            <a:extLst>
              <a:ext uri="{FF2B5EF4-FFF2-40B4-BE49-F238E27FC236}">
                <a16:creationId xmlns:a16="http://schemas.microsoft.com/office/drawing/2014/main" id="{BA90F23A-8E51-4D1A-99E6-133BCE66DA31}"/>
              </a:ext>
            </a:extLst>
          </p:cNvPr>
          <p:cNvSpPr>
            <a:spLocks/>
          </p:cNvSpPr>
          <p:nvPr/>
        </p:nvSpPr>
        <p:spPr bwMode="auto">
          <a:xfrm>
            <a:off x="8913812" y="3859198"/>
            <a:ext cx="84138" cy="84137"/>
          </a:xfrm>
          <a:custGeom>
            <a:avLst/>
            <a:gdLst>
              <a:gd name="T0" fmla="*/ 112183 w 63543"/>
              <a:gd name="T1" fmla="*/ 56090 h 63476"/>
              <a:gd name="T2" fmla="*/ 56092 w 63543"/>
              <a:gd name="T3" fmla="*/ 112180 h 63476"/>
              <a:gd name="T4" fmla="*/ 0 w 63543"/>
              <a:gd name="T5" fmla="*/ 56090 h 63476"/>
              <a:gd name="T6" fmla="*/ 56092 w 63543"/>
              <a:gd name="T7" fmla="*/ 0 h 63476"/>
              <a:gd name="T8" fmla="*/ 112183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9" name="Freeform 116">
            <a:extLst>
              <a:ext uri="{FF2B5EF4-FFF2-40B4-BE49-F238E27FC236}">
                <a16:creationId xmlns:a16="http://schemas.microsoft.com/office/drawing/2014/main" id="{15E3F4A8-5F01-49B3-97D6-1636F3A067F0}"/>
              </a:ext>
            </a:extLst>
          </p:cNvPr>
          <p:cNvSpPr>
            <a:spLocks/>
          </p:cNvSpPr>
          <p:nvPr/>
        </p:nvSpPr>
        <p:spPr bwMode="auto">
          <a:xfrm>
            <a:off x="8912225" y="5505435"/>
            <a:ext cx="85725" cy="84138"/>
          </a:xfrm>
          <a:custGeom>
            <a:avLst/>
            <a:gdLst>
              <a:gd name="T0" fmla="*/ 114299 w 63543"/>
              <a:gd name="T1" fmla="*/ 56090 h 63476"/>
              <a:gd name="T2" fmla="*/ 57150 w 63543"/>
              <a:gd name="T3" fmla="*/ 112182 h 63476"/>
              <a:gd name="T4" fmla="*/ 0 w 63543"/>
              <a:gd name="T5" fmla="*/ 56090 h 63476"/>
              <a:gd name="T6" fmla="*/ 57150 w 63543"/>
              <a:gd name="T7" fmla="*/ 0 h 63476"/>
              <a:gd name="T8" fmla="*/ 114299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0" name="Freeform 117">
            <a:extLst>
              <a:ext uri="{FF2B5EF4-FFF2-40B4-BE49-F238E27FC236}">
                <a16:creationId xmlns:a16="http://schemas.microsoft.com/office/drawing/2014/main" id="{FE1B8D2D-30A0-48FF-9F2B-C69A88867183}"/>
              </a:ext>
            </a:extLst>
          </p:cNvPr>
          <p:cNvSpPr>
            <a:spLocks/>
          </p:cNvSpPr>
          <p:nvPr/>
        </p:nvSpPr>
        <p:spPr bwMode="auto">
          <a:xfrm>
            <a:off x="8912225" y="5873735"/>
            <a:ext cx="85725" cy="84138"/>
          </a:xfrm>
          <a:custGeom>
            <a:avLst/>
            <a:gdLst>
              <a:gd name="T0" fmla="*/ 114299 w 63543"/>
              <a:gd name="T1" fmla="*/ 56090 h 63476"/>
              <a:gd name="T2" fmla="*/ 57150 w 63543"/>
              <a:gd name="T3" fmla="*/ 112182 h 63476"/>
              <a:gd name="T4" fmla="*/ 0 w 63543"/>
              <a:gd name="T5" fmla="*/ 56090 h 63476"/>
              <a:gd name="T6" fmla="*/ 57150 w 63543"/>
              <a:gd name="T7" fmla="*/ 0 h 63476"/>
              <a:gd name="T8" fmla="*/ 114299 w 63543"/>
              <a:gd name="T9" fmla="*/ 5609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8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8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8"/>
                </a:cubicBezTo>
                <a:close/>
              </a:path>
            </a:pathLst>
          </a:custGeom>
          <a:solidFill>
            <a:srgbClr val="7F134C"/>
          </a:solidFill>
          <a:ln w="12700" cap="flat">
            <a:solidFill>
              <a:srgbClr val="7F134C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1" name="Freeform 118">
            <a:extLst>
              <a:ext uri="{FF2B5EF4-FFF2-40B4-BE49-F238E27FC236}">
                <a16:creationId xmlns:a16="http://schemas.microsoft.com/office/drawing/2014/main" id="{CACE5F73-D6E0-468C-B43C-6E34904C970E}"/>
              </a:ext>
            </a:extLst>
          </p:cNvPr>
          <p:cNvSpPr>
            <a:spLocks/>
          </p:cNvSpPr>
          <p:nvPr/>
        </p:nvSpPr>
        <p:spPr bwMode="auto">
          <a:xfrm>
            <a:off x="9623425" y="4462448"/>
            <a:ext cx="84137" cy="84137"/>
          </a:xfrm>
          <a:custGeom>
            <a:avLst/>
            <a:gdLst>
              <a:gd name="T0" fmla="*/ 112181 w 63543"/>
              <a:gd name="T1" fmla="*/ 56091 h 63476"/>
              <a:gd name="T2" fmla="*/ 56091 w 63543"/>
              <a:gd name="T3" fmla="*/ 112180 h 63476"/>
              <a:gd name="T4" fmla="*/ 0 w 63543"/>
              <a:gd name="T5" fmla="*/ 56091 h 63476"/>
              <a:gd name="T6" fmla="*/ 56091 w 63543"/>
              <a:gd name="T7" fmla="*/ 0 h 63476"/>
              <a:gd name="T8" fmla="*/ 112181 w 63543"/>
              <a:gd name="T9" fmla="*/ 5609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2" name="Freeform 119">
            <a:extLst>
              <a:ext uri="{FF2B5EF4-FFF2-40B4-BE49-F238E27FC236}">
                <a16:creationId xmlns:a16="http://schemas.microsoft.com/office/drawing/2014/main" id="{23C7243B-5CAC-47E0-9B30-D3EE791AB8B1}"/>
              </a:ext>
            </a:extLst>
          </p:cNvPr>
          <p:cNvSpPr>
            <a:spLocks/>
          </p:cNvSpPr>
          <p:nvPr/>
        </p:nvSpPr>
        <p:spPr bwMode="auto">
          <a:xfrm>
            <a:off x="9852025" y="4408473"/>
            <a:ext cx="84137" cy="85725"/>
          </a:xfrm>
          <a:custGeom>
            <a:avLst/>
            <a:gdLst>
              <a:gd name="T0" fmla="*/ 112181 w 63543"/>
              <a:gd name="T1" fmla="*/ 57150 h 63476"/>
              <a:gd name="T2" fmla="*/ 56091 w 63543"/>
              <a:gd name="T3" fmla="*/ 114298 h 63476"/>
              <a:gd name="T4" fmla="*/ 0 w 63543"/>
              <a:gd name="T5" fmla="*/ 57150 h 63476"/>
              <a:gd name="T6" fmla="*/ 56091 w 63543"/>
              <a:gd name="T7" fmla="*/ 0 h 63476"/>
              <a:gd name="T8" fmla="*/ 112181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3" name="Freeform 120">
            <a:extLst>
              <a:ext uri="{FF2B5EF4-FFF2-40B4-BE49-F238E27FC236}">
                <a16:creationId xmlns:a16="http://schemas.microsoft.com/office/drawing/2014/main" id="{FBFA13B1-D840-4BB2-B249-027BCDA134E0}"/>
              </a:ext>
            </a:extLst>
          </p:cNvPr>
          <p:cNvSpPr>
            <a:spLocks/>
          </p:cNvSpPr>
          <p:nvPr/>
        </p:nvSpPr>
        <p:spPr bwMode="auto">
          <a:xfrm>
            <a:off x="9855200" y="4491023"/>
            <a:ext cx="84137" cy="85725"/>
          </a:xfrm>
          <a:custGeom>
            <a:avLst/>
            <a:gdLst>
              <a:gd name="T0" fmla="*/ 112181 w 63543"/>
              <a:gd name="T1" fmla="*/ 57150 h 63476"/>
              <a:gd name="T2" fmla="*/ 56091 w 63543"/>
              <a:gd name="T3" fmla="*/ 114298 h 63476"/>
              <a:gd name="T4" fmla="*/ 0 w 63543"/>
              <a:gd name="T5" fmla="*/ 57150 h 63476"/>
              <a:gd name="T6" fmla="*/ 56091 w 63543"/>
              <a:gd name="T7" fmla="*/ 0 h 63476"/>
              <a:gd name="T8" fmla="*/ 112181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4" name="Freeform 121">
            <a:extLst>
              <a:ext uri="{FF2B5EF4-FFF2-40B4-BE49-F238E27FC236}">
                <a16:creationId xmlns:a16="http://schemas.microsoft.com/office/drawing/2014/main" id="{E4F4AF4E-B502-419D-A0C3-C34B7E1AAB48}"/>
              </a:ext>
            </a:extLst>
          </p:cNvPr>
          <p:cNvSpPr>
            <a:spLocks/>
          </p:cNvSpPr>
          <p:nvPr/>
        </p:nvSpPr>
        <p:spPr bwMode="auto">
          <a:xfrm>
            <a:off x="9794875" y="4603735"/>
            <a:ext cx="84137" cy="85725"/>
          </a:xfrm>
          <a:custGeom>
            <a:avLst/>
            <a:gdLst>
              <a:gd name="T0" fmla="*/ 112181 w 63543"/>
              <a:gd name="T1" fmla="*/ 57150 h 63476"/>
              <a:gd name="T2" fmla="*/ 56091 w 63543"/>
              <a:gd name="T3" fmla="*/ 114298 h 63476"/>
              <a:gd name="T4" fmla="*/ 0 w 63543"/>
              <a:gd name="T5" fmla="*/ 57150 h 63476"/>
              <a:gd name="T6" fmla="*/ 56091 w 63543"/>
              <a:gd name="T7" fmla="*/ 0 h 63476"/>
              <a:gd name="T8" fmla="*/ 112181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5" name="Freeform 122">
            <a:extLst>
              <a:ext uri="{FF2B5EF4-FFF2-40B4-BE49-F238E27FC236}">
                <a16:creationId xmlns:a16="http://schemas.microsoft.com/office/drawing/2014/main" id="{C0CB11CB-C50C-42FA-8B7D-4F248640738F}"/>
              </a:ext>
            </a:extLst>
          </p:cNvPr>
          <p:cNvSpPr>
            <a:spLocks/>
          </p:cNvSpPr>
          <p:nvPr/>
        </p:nvSpPr>
        <p:spPr bwMode="auto">
          <a:xfrm>
            <a:off x="9855200" y="4810110"/>
            <a:ext cx="84137" cy="84138"/>
          </a:xfrm>
          <a:custGeom>
            <a:avLst/>
            <a:gdLst>
              <a:gd name="T0" fmla="*/ 112181 w 63543"/>
              <a:gd name="T1" fmla="*/ 56092 h 63476"/>
              <a:gd name="T2" fmla="*/ 56091 w 63543"/>
              <a:gd name="T3" fmla="*/ 112182 h 63476"/>
              <a:gd name="T4" fmla="*/ 0 w 63543"/>
              <a:gd name="T5" fmla="*/ 56092 h 63476"/>
              <a:gd name="T6" fmla="*/ 56091 w 63543"/>
              <a:gd name="T7" fmla="*/ 0 h 63476"/>
              <a:gd name="T8" fmla="*/ 112181 w 63543"/>
              <a:gd name="T9" fmla="*/ 56092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6" name="Freeform 123">
            <a:extLst>
              <a:ext uri="{FF2B5EF4-FFF2-40B4-BE49-F238E27FC236}">
                <a16:creationId xmlns:a16="http://schemas.microsoft.com/office/drawing/2014/main" id="{6550A5A4-237C-4D0B-A734-35F03983EA21}"/>
              </a:ext>
            </a:extLst>
          </p:cNvPr>
          <p:cNvSpPr>
            <a:spLocks/>
          </p:cNvSpPr>
          <p:nvPr/>
        </p:nvSpPr>
        <p:spPr bwMode="auto">
          <a:xfrm>
            <a:off x="9736137" y="4868848"/>
            <a:ext cx="84138" cy="85725"/>
          </a:xfrm>
          <a:custGeom>
            <a:avLst/>
            <a:gdLst>
              <a:gd name="T0" fmla="*/ 112183 w 63543"/>
              <a:gd name="T1" fmla="*/ 57150 h 63476"/>
              <a:gd name="T2" fmla="*/ 56092 w 63543"/>
              <a:gd name="T3" fmla="*/ 114298 h 63476"/>
              <a:gd name="T4" fmla="*/ 0 w 63543"/>
              <a:gd name="T5" fmla="*/ 57150 h 63476"/>
              <a:gd name="T6" fmla="*/ 56092 w 63543"/>
              <a:gd name="T7" fmla="*/ 0 h 63476"/>
              <a:gd name="T8" fmla="*/ 112183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7" name="Freeform 124">
            <a:extLst>
              <a:ext uri="{FF2B5EF4-FFF2-40B4-BE49-F238E27FC236}">
                <a16:creationId xmlns:a16="http://schemas.microsoft.com/office/drawing/2014/main" id="{9207980A-17DE-471C-B438-9ACAB8CC946B}"/>
              </a:ext>
            </a:extLst>
          </p:cNvPr>
          <p:cNvSpPr>
            <a:spLocks/>
          </p:cNvSpPr>
          <p:nvPr/>
        </p:nvSpPr>
        <p:spPr bwMode="auto">
          <a:xfrm>
            <a:off x="9736137" y="4972035"/>
            <a:ext cx="84138" cy="84138"/>
          </a:xfrm>
          <a:custGeom>
            <a:avLst/>
            <a:gdLst>
              <a:gd name="T0" fmla="*/ 112183 w 63543"/>
              <a:gd name="T1" fmla="*/ 56092 h 63476"/>
              <a:gd name="T2" fmla="*/ 56092 w 63543"/>
              <a:gd name="T3" fmla="*/ 112182 h 63476"/>
              <a:gd name="T4" fmla="*/ 0 w 63543"/>
              <a:gd name="T5" fmla="*/ 56092 h 63476"/>
              <a:gd name="T6" fmla="*/ 56092 w 63543"/>
              <a:gd name="T7" fmla="*/ 0 h 63476"/>
              <a:gd name="T8" fmla="*/ 112183 w 63543"/>
              <a:gd name="T9" fmla="*/ 56092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8" name="Freeform 125">
            <a:extLst>
              <a:ext uri="{FF2B5EF4-FFF2-40B4-BE49-F238E27FC236}">
                <a16:creationId xmlns:a16="http://schemas.microsoft.com/office/drawing/2014/main" id="{C3587206-8C3B-47FC-AFB7-0F01ECADDE2A}"/>
              </a:ext>
            </a:extLst>
          </p:cNvPr>
          <p:cNvSpPr>
            <a:spLocks/>
          </p:cNvSpPr>
          <p:nvPr/>
        </p:nvSpPr>
        <p:spPr bwMode="auto">
          <a:xfrm>
            <a:off x="9620250" y="5489560"/>
            <a:ext cx="84137" cy="84138"/>
          </a:xfrm>
          <a:custGeom>
            <a:avLst/>
            <a:gdLst>
              <a:gd name="T0" fmla="*/ 112181 w 63543"/>
              <a:gd name="T1" fmla="*/ 56092 h 63476"/>
              <a:gd name="T2" fmla="*/ 56091 w 63543"/>
              <a:gd name="T3" fmla="*/ 112182 h 63476"/>
              <a:gd name="T4" fmla="*/ 0 w 63543"/>
              <a:gd name="T5" fmla="*/ 56092 h 63476"/>
              <a:gd name="T6" fmla="*/ 56091 w 63543"/>
              <a:gd name="T7" fmla="*/ 0 h 63476"/>
              <a:gd name="T8" fmla="*/ 112181 w 63543"/>
              <a:gd name="T9" fmla="*/ 56092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Freeform 126">
            <a:extLst>
              <a:ext uri="{FF2B5EF4-FFF2-40B4-BE49-F238E27FC236}">
                <a16:creationId xmlns:a16="http://schemas.microsoft.com/office/drawing/2014/main" id="{387714B5-B696-4354-AFA1-6316DA240748}"/>
              </a:ext>
            </a:extLst>
          </p:cNvPr>
          <p:cNvSpPr>
            <a:spLocks/>
          </p:cNvSpPr>
          <p:nvPr/>
        </p:nvSpPr>
        <p:spPr bwMode="auto">
          <a:xfrm>
            <a:off x="9739312" y="5551473"/>
            <a:ext cx="84138" cy="85725"/>
          </a:xfrm>
          <a:custGeom>
            <a:avLst/>
            <a:gdLst>
              <a:gd name="T0" fmla="*/ 112183 w 63543"/>
              <a:gd name="T1" fmla="*/ 57150 h 63476"/>
              <a:gd name="T2" fmla="*/ 56092 w 63543"/>
              <a:gd name="T3" fmla="*/ 114298 h 63476"/>
              <a:gd name="T4" fmla="*/ 0 w 63543"/>
              <a:gd name="T5" fmla="*/ 57150 h 63476"/>
              <a:gd name="T6" fmla="*/ 56092 w 63543"/>
              <a:gd name="T7" fmla="*/ 0 h 63476"/>
              <a:gd name="T8" fmla="*/ 112183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0" name="Freeform 127">
            <a:extLst>
              <a:ext uri="{FF2B5EF4-FFF2-40B4-BE49-F238E27FC236}">
                <a16:creationId xmlns:a16="http://schemas.microsoft.com/office/drawing/2014/main" id="{FB0A3703-0284-47D6-92B2-4B67C4E960E1}"/>
              </a:ext>
            </a:extLst>
          </p:cNvPr>
          <p:cNvSpPr>
            <a:spLocks/>
          </p:cNvSpPr>
          <p:nvPr/>
        </p:nvSpPr>
        <p:spPr bwMode="auto">
          <a:xfrm>
            <a:off x="9739312" y="5754673"/>
            <a:ext cx="84138" cy="84137"/>
          </a:xfrm>
          <a:custGeom>
            <a:avLst/>
            <a:gdLst>
              <a:gd name="T0" fmla="*/ 112183 w 63543"/>
              <a:gd name="T1" fmla="*/ 56091 h 63476"/>
              <a:gd name="T2" fmla="*/ 56092 w 63543"/>
              <a:gd name="T3" fmla="*/ 112180 h 63476"/>
              <a:gd name="T4" fmla="*/ 0 w 63543"/>
              <a:gd name="T5" fmla="*/ 56091 h 63476"/>
              <a:gd name="T6" fmla="*/ 56092 w 63543"/>
              <a:gd name="T7" fmla="*/ 0 h 63476"/>
              <a:gd name="T8" fmla="*/ 112183 w 63543"/>
              <a:gd name="T9" fmla="*/ 5609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1" name="Freeform 128">
            <a:extLst>
              <a:ext uri="{FF2B5EF4-FFF2-40B4-BE49-F238E27FC236}">
                <a16:creationId xmlns:a16="http://schemas.microsoft.com/office/drawing/2014/main" id="{FC10AC2B-7C97-41F5-B94F-3BF5E616E608}"/>
              </a:ext>
            </a:extLst>
          </p:cNvPr>
          <p:cNvSpPr>
            <a:spLocks/>
          </p:cNvSpPr>
          <p:nvPr/>
        </p:nvSpPr>
        <p:spPr bwMode="auto">
          <a:xfrm>
            <a:off x="9678987" y="5880085"/>
            <a:ext cx="84138" cy="84138"/>
          </a:xfrm>
          <a:custGeom>
            <a:avLst/>
            <a:gdLst>
              <a:gd name="T0" fmla="*/ 112183 w 63543"/>
              <a:gd name="T1" fmla="*/ 56092 h 63476"/>
              <a:gd name="T2" fmla="*/ 56092 w 63543"/>
              <a:gd name="T3" fmla="*/ 112182 h 63476"/>
              <a:gd name="T4" fmla="*/ 0 w 63543"/>
              <a:gd name="T5" fmla="*/ 56092 h 63476"/>
              <a:gd name="T6" fmla="*/ 56092 w 63543"/>
              <a:gd name="T7" fmla="*/ 0 h 63476"/>
              <a:gd name="T8" fmla="*/ 112183 w 63543"/>
              <a:gd name="T9" fmla="*/ 56092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2" name="Freeform 129">
            <a:extLst>
              <a:ext uri="{FF2B5EF4-FFF2-40B4-BE49-F238E27FC236}">
                <a16:creationId xmlns:a16="http://schemas.microsoft.com/office/drawing/2014/main" id="{413A0B3A-62B3-4C43-93D3-3C20F70E86C7}"/>
              </a:ext>
            </a:extLst>
          </p:cNvPr>
          <p:cNvSpPr>
            <a:spLocks/>
          </p:cNvSpPr>
          <p:nvPr/>
        </p:nvSpPr>
        <p:spPr bwMode="auto">
          <a:xfrm>
            <a:off x="9794875" y="5876910"/>
            <a:ext cx="84137" cy="84138"/>
          </a:xfrm>
          <a:custGeom>
            <a:avLst/>
            <a:gdLst>
              <a:gd name="T0" fmla="*/ 112181 w 63543"/>
              <a:gd name="T1" fmla="*/ 56092 h 63476"/>
              <a:gd name="T2" fmla="*/ 56091 w 63543"/>
              <a:gd name="T3" fmla="*/ 112182 h 63476"/>
              <a:gd name="T4" fmla="*/ 0 w 63543"/>
              <a:gd name="T5" fmla="*/ 56092 h 63476"/>
              <a:gd name="T6" fmla="*/ 56091 w 63543"/>
              <a:gd name="T7" fmla="*/ 0 h 63476"/>
              <a:gd name="T8" fmla="*/ 112181 w 63543"/>
              <a:gd name="T9" fmla="*/ 56092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3" name="Freeform 130">
            <a:extLst>
              <a:ext uri="{FF2B5EF4-FFF2-40B4-BE49-F238E27FC236}">
                <a16:creationId xmlns:a16="http://schemas.microsoft.com/office/drawing/2014/main" id="{90737DB0-609D-46B2-B26D-A76928DD21D7}"/>
              </a:ext>
            </a:extLst>
          </p:cNvPr>
          <p:cNvSpPr>
            <a:spLocks/>
          </p:cNvSpPr>
          <p:nvPr/>
        </p:nvSpPr>
        <p:spPr bwMode="auto">
          <a:xfrm>
            <a:off x="9736137" y="4295760"/>
            <a:ext cx="84138" cy="85725"/>
          </a:xfrm>
          <a:custGeom>
            <a:avLst/>
            <a:gdLst>
              <a:gd name="T0" fmla="*/ 112183 w 63543"/>
              <a:gd name="T1" fmla="*/ 57150 h 63476"/>
              <a:gd name="T2" fmla="*/ 56092 w 63543"/>
              <a:gd name="T3" fmla="*/ 114298 h 63476"/>
              <a:gd name="T4" fmla="*/ 0 w 63543"/>
              <a:gd name="T5" fmla="*/ 57150 h 63476"/>
              <a:gd name="T6" fmla="*/ 56092 w 63543"/>
              <a:gd name="T7" fmla="*/ 0 h 63476"/>
              <a:gd name="T8" fmla="*/ 112183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4" name="Freeform 131">
            <a:extLst>
              <a:ext uri="{FF2B5EF4-FFF2-40B4-BE49-F238E27FC236}">
                <a16:creationId xmlns:a16="http://schemas.microsoft.com/office/drawing/2014/main" id="{101E59F1-92F5-4C57-891B-D1E62060B2CB}"/>
              </a:ext>
            </a:extLst>
          </p:cNvPr>
          <p:cNvSpPr>
            <a:spLocks/>
          </p:cNvSpPr>
          <p:nvPr/>
        </p:nvSpPr>
        <p:spPr bwMode="auto">
          <a:xfrm>
            <a:off x="9736137" y="4157648"/>
            <a:ext cx="84138" cy="84137"/>
          </a:xfrm>
          <a:custGeom>
            <a:avLst/>
            <a:gdLst>
              <a:gd name="T0" fmla="*/ 112183 w 63543"/>
              <a:gd name="T1" fmla="*/ 56091 h 63476"/>
              <a:gd name="T2" fmla="*/ 56092 w 63543"/>
              <a:gd name="T3" fmla="*/ 112180 h 63476"/>
              <a:gd name="T4" fmla="*/ 0 w 63543"/>
              <a:gd name="T5" fmla="*/ 56091 h 63476"/>
              <a:gd name="T6" fmla="*/ 56092 w 63543"/>
              <a:gd name="T7" fmla="*/ 0 h 63476"/>
              <a:gd name="T8" fmla="*/ 112183 w 63543"/>
              <a:gd name="T9" fmla="*/ 5609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5" name="Freeform 132">
            <a:extLst>
              <a:ext uri="{FF2B5EF4-FFF2-40B4-BE49-F238E27FC236}">
                <a16:creationId xmlns:a16="http://schemas.microsoft.com/office/drawing/2014/main" id="{C97A60BF-1F22-44C9-89F4-E4743CD282B9}"/>
              </a:ext>
            </a:extLst>
          </p:cNvPr>
          <p:cNvSpPr>
            <a:spLocks/>
          </p:cNvSpPr>
          <p:nvPr/>
        </p:nvSpPr>
        <p:spPr bwMode="auto">
          <a:xfrm>
            <a:off x="9736137" y="4030648"/>
            <a:ext cx="84138" cy="85725"/>
          </a:xfrm>
          <a:custGeom>
            <a:avLst/>
            <a:gdLst>
              <a:gd name="T0" fmla="*/ 112183 w 63543"/>
              <a:gd name="T1" fmla="*/ 57150 h 63476"/>
              <a:gd name="T2" fmla="*/ 56092 w 63543"/>
              <a:gd name="T3" fmla="*/ 114298 h 63476"/>
              <a:gd name="T4" fmla="*/ 0 w 63543"/>
              <a:gd name="T5" fmla="*/ 57150 h 63476"/>
              <a:gd name="T6" fmla="*/ 56092 w 63543"/>
              <a:gd name="T7" fmla="*/ 0 h 63476"/>
              <a:gd name="T8" fmla="*/ 112183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6" name="Freeform 133">
            <a:extLst>
              <a:ext uri="{FF2B5EF4-FFF2-40B4-BE49-F238E27FC236}">
                <a16:creationId xmlns:a16="http://schemas.microsoft.com/office/drawing/2014/main" id="{67677AE1-2F91-458C-8D69-54BD05DC746B}"/>
              </a:ext>
            </a:extLst>
          </p:cNvPr>
          <p:cNvSpPr>
            <a:spLocks/>
          </p:cNvSpPr>
          <p:nvPr/>
        </p:nvSpPr>
        <p:spPr bwMode="auto">
          <a:xfrm>
            <a:off x="9615487" y="4027473"/>
            <a:ext cx="85725" cy="85725"/>
          </a:xfrm>
          <a:custGeom>
            <a:avLst/>
            <a:gdLst>
              <a:gd name="T0" fmla="*/ 114299 w 63543"/>
              <a:gd name="T1" fmla="*/ 57150 h 63476"/>
              <a:gd name="T2" fmla="*/ 57150 w 63543"/>
              <a:gd name="T3" fmla="*/ 114298 h 63476"/>
              <a:gd name="T4" fmla="*/ 0 w 63543"/>
              <a:gd name="T5" fmla="*/ 57150 h 63476"/>
              <a:gd name="T6" fmla="*/ 57150 w 63543"/>
              <a:gd name="T7" fmla="*/ 0 h 63476"/>
              <a:gd name="T8" fmla="*/ 114299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7" name="Freeform 134">
            <a:extLst>
              <a:ext uri="{FF2B5EF4-FFF2-40B4-BE49-F238E27FC236}">
                <a16:creationId xmlns:a16="http://schemas.microsoft.com/office/drawing/2014/main" id="{347DC48F-B6EC-41E5-9F3F-4A4E673EC309}"/>
              </a:ext>
            </a:extLst>
          </p:cNvPr>
          <p:cNvSpPr>
            <a:spLocks/>
          </p:cNvSpPr>
          <p:nvPr/>
        </p:nvSpPr>
        <p:spPr bwMode="auto">
          <a:xfrm>
            <a:off x="9615487" y="4183048"/>
            <a:ext cx="85725" cy="85725"/>
          </a:xfrm>
          <a:custGeom>
            <a:avLst/>
            <a:gdLst>
              <a:gd name="T0" fmla="*/ 114299 w 63543"/>
              <a:gd name="T1" fmla="*/ 57150 h 63476"/>
              <a:gd name="T2" fmla="*/ 57150 w 63543"/>
              <a:gd name="T3" fmla="*/ 114298 h 63476"/>
              <a:gd name="T4" fmla="*/ 0 w 63543"/>
              <a:gd name="T5" fmla="*/ 57150 h 63476"/>
              <a:gd name="T6" fmla="*/ 57150 w 63543"/>
              <a:gd name="T7" fmla="*/ 0 h 63476"/>
              <a:gd name="T8" fmla="*/ 114299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8" name="Freeform 135">
            <a:extLst>
              <a:ext uri="{FF2B5EF4-FFF2-40B4-BE49-F238E27FC236}">
                <a16:creationId xmlns:a16="http://schemas.microsoft.com/office/drawing/2014/main" id="{09F405EA-CB26-4DBF-A62B-0D994D4A04B7}"/>
              </a:ext>
            </a:extLst>
          </p:cNvPr>
          <p:cNvSpPr>
            <a:spLocks/>
          </p:cNvSpPr>
          <p:nvPr/>
        </p:nvSpPr>
        <p:spPr bwMode="auto">
          <a:xfrm>
            <a:off x="9502775" y="4127485"/>
            <a:ext cx="85725" cy="84138"/>
          </a:xfrm>
          <a:custGeom>
            <a:avLst/>
            <a:gdLst>
              <a:gd name="T0" fmla="*/ 114299 w 63543"/>
              <a:gd name="T1" fmla="*/ 56092 h 63476"/>
              <a:gd name="T2" fmla="*/ 57150 w 63543"/>
              <a:gd name="T3" fmla="*/ 112182 h 63476"/>
              <a:gd name="T4" fmla="*/ 0 w 63543"/>
              <a:gd name="T5" fmla="*/ 56092 h 63476"/>
              <a:gd name="T6" fmla="*/ 57150 w 63543"/>
              <a:gd name="T7" fmla="*/ 0 h 63476"/>
              <a:gd name="T8" fmla="*/ 114299 w 63543"/>
              <a:gd name="T9" fmla="*/ 56092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09" name="Freeform 136">
            <a:extLst>
              <a:ext uri="{FF2B5EF4-FFF2-40B4-BE49-F238E27FC236}">
                <a16:creationId xmlns:a16="http://schemas.microsoft.com/office/drawing/2014/main" id="{55F2FF74-E149-4EB7-A894-5F9F22B8CA4B}"/>
              </a:ext>
            </a:extLst>
          </p:cNvPr>
          <p:cNvSpPr>
            <a:spLocks/>
          </p:cNvSpPr>
          <p:nvPr/>
        </p:nvSpPr>
        <p:spPr bwMode="auto">
          <a:xfrm>
            <a:off x="9502775" y="3981435"/>
            <a:ext cx="85725" cy="84138"/>
          </a:xfrm>
          <a:custGeom>
            <a:avLst/>
            <a:gdLst>
              <a:gd name="T0" fmla="*/ 114299 w 63543"/>
              <a:gd name="T1" fmla="*/ 56092 h 63476"/>
              <a:gd name="T2" fmla="*/ 57150 w 63543"/>
              <a:gd name="T3" fmla="*/ 112182 h 63476"/>
              <a:gd name="T4" fmla="*/ 0 w 63543"/>
              <a:gd name="T5" fmla="*/ 56092 h 63476"/>
              <a:gd name="T6" fmla="*/ 57150 w 63543"/>
              <a:gd name="T7" fmla="*/ 0 h 63476"/>
              <a:gd name="T8" fmla="*/ 114299 w 63543"/>
              <a:gd name="T9" fmla="*/ 56092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0" name="Freeform 137">
            <a:extLst>
              <a:ext uri="{FF2B5EF4-FFF2-40B4-BE49-F238E27FC236}">
                <a16:creationId xmlns:a16="http://schemas.microsoft.com/office/drawing/2014/main" id="{CA995CC3-1443-4924-8999-5560FAE7B0C9}"/>
              </a:ext>
            </a:extLst>
          </p:cNvPr>
          <p:cNvSpPr>
            <a:spLocks/>
          </p:cNvSpPr>
          <p:nvPr/>
        </p:nvSpPr>
        <p:spPr bwMode="auto">
          <a:xfrm>
            <a:off x="9855200" y="4179873"/>
            <a:ext cx="84137" cy="85725"/>
          </a:xfrm>
          <a:custGeom>
            <a:avLst/>
            <a:gdLst>
              <a:gd name="T0" fmla="*/ 112181 w 63543"/>
              <a:gd name="T1" fmla="*/ 57150 h 63476"/>
              <a:gd name="T2" fmla="*/ 56091 w 63543"/>
              <a:gd name="T3" fmla="*/ 114298 h 63476"/>
              <a:gd name="T4" fmla="*/ 0 w 63543"/>
              <a:gd name="T5" fmla="*/ 57150 h 63476"/>
              <a:gd name="T6" fmla="*/ 56091 w 63543"/>
              <a:gd name="T7" fmla="*/ 0 h 63476"/>
              <a:gd name="T8" fmla="*/ 112181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1" name="Freeform 138">
            <a:extLst>
              <a:ext uri="{FF2B5EF4-FFF2-40B4-BE49-F238E27FC236}">
                <a16:creationId xmlns:a16="http://schemas.microsoft.com/office/drawing/2014/main" id="{B3DA630A-A178-43E2-B669-883BBCE21AE6}"/>
              </a:ext>
            </a:extLst>
          </p:cNvPr>
          <p:cNvSpPr>
            <a:spLocks/>
          </p:cNvSpPr>
          <p:nvPr/>
        </p:nvSpPr>
        <p:spPr bwMode="auto">
          <a:xfrm>
            <a:off x="9855200" y="4041760"/>
            <a:ext cx="84137" cy="84138"/>
          </a:xfrm>
          <a:custGeom>
            <a:avLst/>
            <a:gdLst>
              <a:gd name="T0" fmla="*/ 112181 w 63543"/>
              <a:gd name="T1" fmla="*/ 56092 h 63476"/>
              <a:gd name="T2" fmla="*/ 56091 w 63543"/>
              <a:gd name="T3" fmla="*/ 112182 h 63476"/>
              <a:gd name="T4" fmla="*/ 0 w 63543"/>
              <a:gd name="T5" fmla="*/ 56092 h 63476"/>
              <a:gd name="T6" fmla="*/ 56091 w 63543"/>
              <a:gd name="T7" fmla="*/ 0 h 63476"/>
              <a:gd name="T8" fmla="*/ 112181 w 63543"/>
              <a:gd name="T9" fmla="*/ 56092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2" name="Freeform 139">
            <a:extLst>
              <a:ext uri="{FF2B5EF4-FFF2-40B4-BE49-F238E27FC236}">
                <a16:creationId xmlns:a16="http://schemas.microsoft.com/office/drawing/2014/main" id="{451DEFAA-0545-465E-ABC8-2D11D1424BF8}"/>
              </a:ext>
            </a:extLst>
          </p:cNvPr>
          <p:cNvSpPr>
            <a:spLocks/>
          </p:cNvSpPr>
          <p:nvPr/>
        </p:nvSpPr>
        <p:spPr bwMode="auto">
          <a:xfrm>
            <a:off x="9855200" y="3875073"/>
            <a:ext cx="84137" cy="85725"/>
          </a:xfrm>
          <a:custGeom>
            <a:avLst/>
            <a:gdLst>
              <a:gd name="T0" fmla="*/ 112181 w 63543"/>
              <a:gd name="T1" fmla="*/ 57150 h 63476"/>
              <a:gd name="T2" fmla="*/ 56091 w 63543"/>
              <a:gd name="T3" fmla="*/ 114298 h 63476"/>
              <a:gd name="T4" fmla="*/ 0 w 63543"/>
              <a:gd name="T5" fmla="*/ 57150 h 63476"/>
              <a:gd name="T6" fmla="*/ 56091 w 63543"/>
              <a:gd name="T7" fmla="*/ 0 h 63476"/>
              <a:gd name="T8" fmla="*/ 112181 w 63543"/>
              <a:gd name="T9" fmla="*/ 57150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3" name="Freeform 140">
            <a:extLst>
              <a:ext uri="{FF2B5EF4-FFF2-40B4-BE49-F238E27FC236}">
                <a16:creationId xmlns:a16="http://schemas.microsoft.com/office/drawing/2014/main" id="{70E5860C-0B0A-4000-BDEB-41E0A4C217DB}"/>
              </a:ext>
            </a:extLst>
          </p:cNvPr>
          <p:cNvSpPr>
            <a:spLocks/>
          </p:cNvSpPr>
          <p:nvPr/>
        </p:nvSpPr>
        <p:spPr bwMode="auto">
          <a:xfrm>
            <a:off x="9971087" y="3944923"/>
            <a:ext cx="84138" cy="84137"/>
          </a:xfrm>
          <a:custGeom>
            <a:avLst/>
            <a:gdLst>
              <a:gd name="T0" fmla="*/ 112183 w 63543"/>
              <a:gd name="T1" fmla="*/ 56091 h 63476"/>
              <a:gd name="T2" fmla="*/ 56092 w 63543"/>
              <a:gd name="T3" fmla="*/ 112180 h 63476"/>
              <a:gd name="T4" fmla="*/ 0 w 63543"/>
              <a:gd name="T5" fmla="*/ 56091 h 63476"/>
              <a:gd name="T6" fmla="*/ 56092 w 63543"/>
              <a:gd name="T7" fmla="*/ 0 h 63476"/>
              <a:gd name="T8" fmla="*/ 112183 w 63543"/>
              <a:gd name="T9" fmla="*/ 56091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4" name="Freeform 141">
            <a:extLst>
              <a:ext uri="{FF2B5EF4-FFF2-40B4-BE49-F238E27FC236}">
                <a16:creationId xmlns:a16="http://schemas.microsoft.com/office/drawing/2014/main" id="{3ED3A646-BF86-4711-BB0F-E761FF1714C3}"/>
              </a:ext>
            </a:extLst>
          </p:cNvPr>
          <p:cNvSpPr>
            <a:spLocks/>
          </p:cNvSpPr>
          <p:nvPr/>
        </p:nvSpPr>
        <p:spPr bwMode="auto">
          <a:xfrm>
            <a:off x="9971087" y="4121135"/>
            <a:ext cx="84138" cy="84138"/>
          </a:xfrm>
          <a:custGeom>
            <a:avLst/>
            <a:gdLst>
              <a:gd name="T0" fmla="*/ 112183 w 63543"/>
              <a:gd name="T1" fmla="*/ 56092 h 63476"/>
              <a:gd name="T2" fmla="*/ 56092 w 63543"/>
              <a:gd name="T3" fmla="*/ 112182 h 63476"/>
              <a:gd name="T4" fmla="*/ 0 w 63543"/>
              <a:gd name="T5" fmla="*/ 56092 h 63476"/>
              <a:gd name="T6" fmla="*/ 56092 w 63543"/>
              <a:gd name="T7" fmla="*/ 0 h 63476"/>
              <a:gd name="T8" fmla="*/ 112183 w 63543"/>
              <a:gd name="T9" fmla="*/ 56092 h 634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43" h="63476">
                <a:moveTo>
                  <a:pt x="63544" y="31739"/>
                </a:moveTo>
                <a:cubicBezTo>
                  <a:pt x="63544" y="49267"/>
                  <a:pt x="49319" y="63477"/>
                  <a:pt x="31772" y="63477"/>
                </a:cubicBezTo>
                <a:cubicBezTo>
                  <a:pt x="14225" y="63477"/>
                  <a:pt x="0" y="49267"/>
                  <a:pt x="0" y="31739"/>
                </a:cubicBezTo>
                <a:cubicBezTo>
                  <a:pt x="0" y="14210"/>
                  <a:pt x="14225" y="0"/>
                  <a:pt x="31772" y="0"/>
                </a:cubicBezTo>
                <a:cubicBezTo>
                  <a:pt x="49319" y="0"/>
                  <a:pt x="63544" y="14210"/>
                  <a:pt x="63544" y="31739"/>
                </a:cubicBezTo>
                <a:close/>
              </a:path>
            </a:pathLst>
          </a:custGeom>
          <a:solidFill>
            <a:srgbClr val="F3AD00"/>
          </a:solidFill>
          <a:ln w="12700" cap="flat">
            <a:solidFill>
              <a:srgbClr val="F3AD0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15" name="Group 163">
            <a:extLst>
              <a:ext uri="{FF2B5EF4-FFF2-40B4-BE49-F238E27FC236}">
                <a16:creationId xmlns:a16="http://schemas.microsoft.com/office/drawing/2014/main" id="{C996F1D1-A37A-4BEE-8281-B851ACBB079C}"/>
              </a:ext>
            </a:extLst>
          </p:cNvPr>
          <p:cNvGrpSpPr>
            <a:grpSpLocks/>
          </p:cNvGrpSpPr>
          <p:nvPr/>
        </p:nvGrpSpPr>
        <p:grpSpPr bwMode="auto">
          <a:xfrm>
            <a:off x="7531100" y="3841735"/>
            <a:ext cx="2738437" cy="2333625"/>
            <a:chOff x="8357334" y="3189364"/>
            <a:chExt cx="3173159" cy="2198743"/>
          </a:xfrm>
        </p:grpSpPr>
        <p:sp>
          <p:nvSpPr>
            <p:cNvPr id="116" name="Freeform 142">
              <a:extLst>
                <a:ext uri="{FF2B5EF4-FFF2-40B4-BE49-F238E27FC236}">
                  <a16:creationId xmlns:a16="http://schemas.microsoft.com/office/drawing/2014/main" id="{20384BD8-23CC-4F1E-8C54-7C266CAEEBE9}"/>
                </a:ext>
              </a:extLst>
            </p:cNvPr>
            <p:cNvSpPr/>
            <p:nvPr/>
          </p:nvSpPr>
          <p:spPr>
            <a:xfrm>
              <a:off x="8410679" y="3189364"/>
              <a:ext cx="0" cy="2128444"/>
            </a:xfrm>
            <a:custGeom>
              <a:avLst/>
              <a:gdLst>
                <a:gd name="connsiteX0" fmla="*/ 0 w 1840523"/>
                <a:gd name="connsiteY0" fmla="*/ 0 h 3118338"/>
                <a:gd name="connsiteX1" fmla="*/ 0 w 1840523"/>
                <a:gd name="connsiteY1" fmla="*/ 3118338 h 3118338"/>
                <a:gd name="connsiteX2" fmla="*/ 404447 w 1840523"/>
                <a:gd name="connsiteY2" fmla="*/ 3118338 h 3118338"/>
                <a:gd name="connsiteX3" fmla="*/ 1840523 w 1840523"/>
                <a:gd name="connsiteY3" fmla="*/ 3118338 h 3118338"/>
                <a:gd name="connsiteX0" fmla="*/ 0 w 404447"/>
                <a:gd name="connsiteY0" fmla="*/ 0 h 3118338"/>
                <a:gd name="connsiteX1" fmla="*/ 0 w 404447"/>
                <a:gd name="connsiteY1" fmla="*/ 3118338 h 3118338"/>
                <a:gd name="connsiteX2" fmla="*/ 404447 w 404447"/>
                <a:gd name="connsiteY2" fmla="*/ 3118338 h 3118338"/>
                <a:gd name="connsiteX0" fmla="*/ 0 w 0"/>
                <a:gd name="connsiteY0" fmla="*/ 0 h 3118338"/>
                <a:gd name="connsiteX1" fmla="*/ 0 w 0"/>
                <a:gd name="connsiteY1" fmla="*/ 3118338 h 3118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118338">
                  <a:moveTo>
                    <a:pt x="0" y="0"/>
                  </a:moveTo>
                  <a:lnTo>
                    <a:pt x="0" y="3118338"/>
                  </a:lnTo>
                </a:path>
              </a:pathLst>
            </a:custGeom>
            <a:noFill/>
            <a:ln w="15875" cap="flat" cmpd="sng" algn="ctr">
              <a:solidFill>
                <a:srgbClr val="8B289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EB8C715-A977-4351-93EA-450A7B5975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4040443"/>
              <a:ext cx="45987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BB6B2DF-41A4-44F4-8AC9-E9CA1AA234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56349" y="5317808"/>
              <a:ext cx="0" cy="70299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FBBAFE8-1B41-426E-A1FB-653DC7A415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3615651"/>
              <a:ext cx="45987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0B0AF12D-003B-476E-AED4-FA10D4CDA4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3189364"/>
              <a:ext cx="45987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7DA0521-2467-4F6D-8336-B7A849B71D7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4466729"/>
              <a:ext cx="45987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36AE611-6B2B-46FB-8EB2-1BDF2EE1B2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4891520"/>
              <a:ext cx="45987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4E9CE77E-90DB-4B4A-8C24-89D199C2C8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57334" y="5317808"/>
              <a:ext cx="45987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1B11DD5-94B9-44F5-B960-5F9886BD11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5537" y="5317808"/>
              <a:ext cx="0" cy="70299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A6A0EE0F-9BB7-4418-BD28-BCB76877F1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58405" y="5317808"/>
              <a:ext cx="0" cy="70299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C65EFC13-E990-4BF4-9D82-970319AF38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97803" y="5317808"/>
              <a:ext cx="3132690" cy="0"/>
            </a:xfrm>
            <a:prstGeom prst="line">
              <a:avLst/>
            </a:prstGeom>
            <a:noFill/>
            <a:ln w="1587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B5E3CA8B-3DD6-4376-9EDB-EEB53E176073}"/>
              </a:ext>
            </a:extLst>
          </p:cNvPr>
          <p:cNvCxnSpPr>
            <a:cxnSpLocks/>
          </p:cNvCxnSpPr>
          <p:nvPr/>
        </p:nvCxnSpPr>
        <p:spPr>
          <a:xfrm flipH="1">
            <a:off x="7883525" y="3484548"/>
            <a:ext cx="2212975" cy="0"/>
          </a:xfrm>
          <a:prstGeom prst="line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3258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1B78B-9953-4C80-9FB6-23E17EC1B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Из-за недостаточного ответа на вакцину лица со сниженной функцией иммунной системы остаются </a:t>
            </a:r>
            <a:br>
              <a:rPr lang="en-GB" sz="2400" dirty="0"/>
            </a:br>
            <a:r>
              <a:rPr lang="ru-RU" sz="2400" dirty="0"/>
              <a:t>в группе риска инфицирования SARS-CoV-2</a:t>
            </a:r>
            <a:r>
              <a:rPr lang="ru-RU" sz="2400" baseline="30000" dirty="0"/>
              <a:t>1-4</a:t>
            </a:r>
            <a:endParaRPr lang="en-GB" sz="2400" baseline="30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4B8AE961-1A30-4290-B732-FE4E9BF5CD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80559"/>
            <a:ext cx="1588" cy="1588"/>
          </a:xfrm>
          <a:prstGeom prst="rect">
            <a:avLst/>
          </a:prstGeom>
          <a:noFill/>
        </p:spPr>
      </p:pic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88ED30A2-DFE3-46F4-A4A9-0786FB296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30434"/>
            <a:ext cx="4932363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Только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один пациент с отрицательным серологическим результатом получал лечение </a:t>
            </a:r>
            <a:b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белимумабом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Медиана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дней от последней инфузии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ритуксимаба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составила 98 дней у пациентов с отрицательным ответом (n = 20) и 704 дня у пациентов (n = 10) с положительным ответом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&lt; 0,001. Часть представленной информации основана на препринте статьи, которая еще не прошла рецензирование.</a:t>
            </a:r>
            <a:endParaRPr kumimoji="0" lang="en-GB" altLang="en-US" sz="5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 (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2019) - коронавирусная инфекция 2019 г.;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SARS-CoV-2 (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severe acute respiratory syndrome coronavirus 2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) - тяжелый острый респираторный синдром, вызванный штаммом коронавируса 2-го типа</a:t>
            </a:r>
            <a:endParaRPr kumimoji="0" lang="en-GB" alt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Rincon-Arevalo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Sci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Immunol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2021;6:eabj1031. </a:t>
            </a:r>
            <a:br>
              <a:rPr kumimoji="0" lang="en-GB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https://dx.doi.org/10.1126/sciimmunol.abj1031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дата доступа 24.09.2021 г.; 2.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Agha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Preprint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medRxiv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 3.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Haberman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2021;80:1339-1344; 4.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Spiera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2021;80:1357-1359.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9B4DBC-D7F1-4C79-909D-E2BBC646BE78}"/>
              </a:ext>
            </a:extLst>
          </p:cNvPr>
          <p:cNvCxnSpPr>
            <a:cxnSpLocks/>
          </p:cNvCxnSpPr>
          <p:nvPr/>
        </p:nvCxnSpPr>
        <p:spPr>
          <a:xfrm flipV="1">
            <a:off x="7730173" y="6125709"/>
            <a:ext cx="0" cy="279400"/>
          </a:xfrm>
          <a:prstGeom prst="line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AF202B2-C5F0-42A4-96B6-603125716A71}"/>
              </a:ext>
            </a:extLst>
          </p:cNvPr>
          <p:cNvCxnSpPr>
            <a:cxnSpLocks/>
          </p:cNvCxnSpPr>
          <p:nvPr/>
        </p:nvCxnSpPr>
        <p:spPr>
          <a:xfrm flipV="1">
            <a:off x="10476548" y="4422321"/>
            <a:ext cx="0" cy="1695450"/>
          </a:xfrm>
          <a:prstGeom prst="line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</p:cxn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5C3146F2-5998-4C21-A93F-2C711C9827F0}"/>
              </a:ext>
            </a:extLst>
          </p:cNvPr>
          <p:cNvSpPr/>
          <p:nvPr/>
        </p:nvSpPr>
        <p:spPr>
          <a:xfrm>
            <a:off x="5465763" y="3396796"/>
            <a:ext cx="6307137" cy="3441700"/>
          </a:xfrm>
          <a:prstGeom prst="roundRect">
            <a:avLst>
              <a:gd name="adj" fmla="val 5537"/>
            </a:avLst>
          </a:prstGeom>
          <a:solidFill>
            <a:schemeClr val="bg1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2DBE11AE-6CB3-4FF7-ABDD-4A7563B3F436}"/>
              </a:ext>
            </a:extLst>
          </p:cNvPr>
          <p:cNvSpPr/>
          <p:nvPr/>
        </p:nvSpPr>
        <p:spPr>
          <a:xfrm rot="10800000">
            <a:off x="6159500" y="2237921"/>
            <a:ext cx="4919663" cy="342900"/>
          </a:xfrm>
          <a:prstGeom prst="triangle">
            <a:avLst/>
          </a:prstGeom>
          <a:solidFill>
            <a:srgbClr val="A5A5A5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59891997-0C3F-4B28-BAE3-4C5E1AD253BE}"/>
              </a:ext>
            </a:extLst>
          </p:cNvPr>
          <p:cNvSpPr/>
          <p:nvPr/>
        </p:nvSpPr>
        <p:spPr>
          <a:xfrm>
            <a:off x="5465763" y="1537834"/>
            <a:ext cx="6307137" cy="835026"/>
          </a:xfrm>
          <a:prstGeom prst="roundRect">
            <a:avLst>
              <a:gd name="adj" fmla="val 1554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При ретроспективном анализе амбулаторных карт пациентов с ревматическими заболеваниями, получивших не менее одной дозы вакцины против COVID-19, проводили серологический скрининг на наличие антител к шиповидному белку вируса SARS-CoV-2</a:t>
            </a:r>
            <a:r>
              <a:rPr kumimoji="0" lang="ru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</a:t>
            </a: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42CA1358-4C57-48CB-B784-2CE5F473DC0E}"/>
              </a:ext>
            </a:extLst>
          </p:cNvPr>
          <p:cNvSpPr/>
          <p:nvPr/>
        </p:nvSpPr>
        <p:spPr>
          <a:xfrm>
            <a:off x="6851650" y="2503034"/>
            <a:ext cx="4921250" cy="760412"/>
          </a:xfrm>
          <a:prstGeom prst="roundRect">
            <a:avLst>
              <a:gd name="adj" fmla="val 1554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Среди 21 пациента с отрицательным серологическим результатом 20 пациентов получали лечение ритуксимабом</a:t>
            </a:r>
            <a:r>
              <a:rPr kumimoji="0" lang="ru" sz="16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4,a</a:t>
            </a:r>
          </a:p>
        </p:txBody>
      </p:sp>
      <p:sp>
        <p:nvSpPr>
          <p:cNvPr id="12" name="TextBox 42">
            <a:extLst>
              <a:ext uri="{FF2B5EF4-FFF2-40B4-BE49-F238E27FC236}">
                <a16:creationId xmlns:a16="http://schemas.microsoft.com/office/drawing/2014/main" id="{6D90CFEF-99F2-4EB2-ACBB-62A5BB4A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4663" y="3419021"/>
            <a:ext cx="6307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Время с последней инфузии </a:t>
            </a:r>
            <a:r>
              <a:rPr kumimoji="0" lang="ru-RU" alt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ритуксимаба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 до серологического ответа на вакцину против COVID-19</a:t>
            </a:r>
            <a:r>
              <a:rPr kumimoji="0" lang="ru-RU" altLang="ru-RU" sz="14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4,b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CB9061A2-4A99-4D09-B4F7-011B3873E46E}"/>
              </a:ext>
            </a:extLst>
          </p:cNvPr>
          <p:cNvSpPr/>
          <p:nvPr/>
        </p:nvSpPr>
        <p:spPr>
          <a:xfrm>
            <a:off x="5465763" y="2499859"/>
            <a:ext cx="1225550" cy="760412"/>
          </a:xfrm>
          <a:prstGeom prst="roundRect">
            <a:avLst>
              <a:gd name="adj" fmla="val 1554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95 %</a:t>
            </a: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(n = 20/21)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4D88300-206F-4228-A970-B4C348DEDB4E}"/>
              </a:ext>
            </a:extLst>
          </p:cNvPr>
          <p:cNvCxnSpPr>
            <a:cxnSpLocks/>
          </p:cNvCxnSpPr>
          <p:nvPr/>
        </p:nvCxnSpPr>
        <p:spPr>
          <a:xfrm>
            <a:off x="6691313" y="2877684"/>
            <a:ext cx="160337" cy="4762"/>
          </a:xfrm>
          <a:prstGeom prst="line">
            <a:avLst/>
          </a:prstGeom>
          <a:noFill/>
          <a:ln w="31750" cap="flat" cmpd="sng" algn="ctr">
            <a:solidFill>
              <a:sysClr val="window" lastClr="FFFFFF">
                <a:lumMod val="50000"/>
              </a:sysClr>
            </a:solidFill>
            <a:prstDash val="solid"/>
            <a:miter lim="800000"/>
            <a:headEnd type="oval" w="med" len="med"/>
            <a:tailEnd type="oval"/>
          </a:ln>
          <a:effectLst/>
        </p:spPr>
      </p:cxnSp>
      <p:sp>
        <p:nvSpPr>
          <p:cNvPr id="15" name="Freeform 6">
            <a:extLst>
              <a:ext uri="{FF2B5EF4-FFF2-40B4-BE49-F238E27FC236}">
                <a16:creationId xmlns:a16="http://schemas.microsoft.com/office/drawing/2014/main" id="{5E4B5CCA-A576-40C1-BA2C-76CF590568E1}"/>
              </a:ext>
            </a:extLst>
          </p:cNvPr>
          <p:cNvSpPr/>
          <p:nvPr/>
        </p:nvSpPr>
        <p:spPr>
          <a:xfrm>
            <a:off x="6639560" y="4349296"/>
            <a:ext cx="4932363" cy="2154238"/>
          </a:xfrm>
          <a:custGeom>
            <a:avLst/>
            <a:gdLst>
              <a:gd name="connsiteX0" fmla="*/ 0 w 4932608"/>
              <a:gd name="connsiteY0" fmla="*/ 0 h 2155065"/>
              <a:gd name="connsiteX1" fmla="*/ 0 w 4932608"/>
              <a:gd name="connsiteY1" fmla="*/ 2155065 h 2155065"/>
              <a:gd name="connsiteX2" fmla="*/ 4932608 w 4932608"/>
              <a:gd name="connsiteY2" fmla="*/ 2155065 h 2155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32608" h="2155065">
                <a:moveTo>
                  <a:pt x="0" y="0"/>
                </a:moveTo>
                <a:lnTo>
                  <a:pt x="0" y="2155065"/>
                </a:lnTo>
                <a:lnTo>
                  <a:pt x="4932608" y="2155065"/>
                </a:ln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6" name="TextBox 48">
            <a:extLst>
              <a:ext uri="{FF2B5EF4-FFF2-40B4-BE49-F238E27FC236}">
                <a16:creationId xmlns:a16="http://schemas.microsoft.com/office/drawing/2014/main" id="{B3A8335F-7E6A-4813-99B7-EA4A190DE79B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4468813" y="5112775"/>
            <a:ext cx="27860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Время с последней инфузии до первой вакцинации против COVID-19 (дни)</a:t>
            </a:r>
          </a:p>
        </p:txBody>
      </p:sp>
      <p:sp>
        <p:nvSpPr>
          <p:cNvPr id="17" name="TextBox 49">
            <a:extLst>
              <a:ext uri="{FF2B5EF4-FFF2-40B4-BE49-F238E27FC236}">
                <a16:creationId xmlns:a16="http://schemas.microsoft.com/office/drawing/2014/main" id="{B107234E-6EA6-4670-B5FF-4C871FC42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423" y="4457246"/>
            <a:ext cx="4397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1500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9A9D51A-0A80-443F-8B72-1A6E908F5469}"/>
              </a:ext>
            </a:extLst>
          </p:cNvPr>
          <p:cNvCxnSpPr/>
          <p:nvPr/>
        </p:nvCxnSpPr>
        <p:spPr>
          <a:xfrm flipH="1">
            <a:off x="6576060" y="4579484"/>
            <a:ext cx="635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19556D0-85D0-4D43-BFB3-BE9882ACDAB7}"/>
              </a:ext>
            </a:extLst>
          </p:cNvPr>
          <p:cNvCxnSpPr/>
          <p:nvPr/>
        </p:nvCxnSpPr>
        <p:spPr>
          <a:xfrm flipH="1">
            <a:off x="6576060" y="5187496"/>
            <a:ext cx="635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A6E9CD7-E2A3-4B33-B5E6-E37B43049CA6}"/>
              </a:ext>
            </a:extLst>
          </p:cNvPr>
          <p:cNvCxnSpPr/>
          <p:nvPr/>
        </p:nvCxnSpPr>
        <p:spPr>
          <a:xfrm flipH="1">
            <a:off x="6576060" y="5795509"/>
            <a:ext cx="635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378A7F9-AB55-4C14-B28A-5C401BB60852}"/>
              </a:ext>
            </a:extLst>
          </p:cNvPr>
          <p:cNvCxnSpPr/>
          <p:nvPr/>
        </p:nvCxnSpPr>
        <p:spPr>
          <a:xfrm flipH="1">
            <a:off x="6576060" y="6405109"/>
            <a:ext cx="63500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" name="TextBox 54">
            <a:extLst>
              <a:ext uri="{FF2B5EF4-FFF2-40B4-BE49-F238E27FC236}">
                <a16:creationId xmlns:a16="http://schemas.microsoft.com/office/drawing/2014/main" id="{2EDFB0AA-15DF-40AD-9C6F-F2A83F9DF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4423" y="5066846"/>
            <a:ext cx="4397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23" name="TextBox 55">
            <a:extLst>
              <a:ext uri="{FF2B5EF4-FFF2-40B4-BE49-F238E27FC236}">
                <a16:creationId xmlns:a16="http://schemas.microsoft.com/office/drawing/2014/main" id="{E03225AA-1E54-410A-B286-926228A33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923" y="5676446"/>
            <a:ext cx="3762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24" name="TextBox 58">
            <a:extLst>
              <a:ext uri="{FF2B5EF4-FFF2-40B4-BE49-F238E27FC236}">
                <a16:creationId xmlns:a16="http://schemas.microsoft.com/office/drawing/2014/main" id="{8C13EDE9-1591-4300-8D8B-878035610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2860" y="6295571"/>
            <a:ext cx="241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25" name="TextBox 59">
            <a:extLst>
              <a:ext uri="{FF2B5EF4-FFF2-40B4-BE49-F238E27FC236}">
                <a16:creationId xmlns:a16="http://schemas.microsoft.com/office/drawing/2014/main" id="{7792B1D8-7FDE-4501-A428-10743BEAC0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4885" y="6552746"/>
            <a:ext cx="788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Отрицательный</a:t>
            </a:r>
            <a:endParaRPr kumimoji="0" lang="en-GB" alt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E8EBF33-3699-4241-B0A6-66E16DFE2427}"/>
              </a:ext>
            </a:extLst>
          </p:cNvPr>
          <p:cNvSpPr/>
          <p:nvPr/>
        </p:nvSpPr>
        <p:spPr>
          <a:xfrm>
            <a:off x="7034848" y="6195559"/>
            <a:ext cx="1390650" cy="141287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40F2406-6C79-445A-A98D-A9758F2C0BBB}"/>
              </a:ext>
            </a:extLst>
          </p:cNvPr>
          <p:cNvCxnSpPr/>
          <p:nvPr/>
        </p:nvCxnSpPr>
        <p:spPr>
          <a:xfrm flipH="1">
            <a:off x="7034848" y="6290809"/>
            <a:ext cx="1390650" cy="0"/>
          </a:xfrm>
          <a:prstGeom prst="line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F144DFE-7B12-41B9-931A-F2A04C5FCE19}"/>
              </a:ext>
            </a:extLst>
          </p:cNvPr>
          <p:cNvCxnSpPr>
            <a:cxnSpLocks/>
          </p:cNvCxnSpPr>
          <p:nvPr/>
        </p:nvCxnSpPr>
        <p:spPr>
          <a:xfrm flipH="1">
            <a:off x="7287260" y="6128884"/>
            <a:ext cx="884238" cy="0"/>
          </a:xfrm>
          <a:prstGeom prst="line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61C02DA-CA03-4BCB-BB5D-B8417772437C}"/>
              </a:ext>
            </a:extLst>
          </p:cNvPr>
          <p:cNvCxnSpPr>
            <a:cxnSpLocks/>
          </p:cNvCxnSpPr>
          <p:nvPr/>
        </p:nvCxnSpPr>
        <p:spPr>
          <a:xfrm flipH="1">
            <a:off x="7287260" y="6398759"/>
            <a:ext cx="884238" cy="0"/>
          </a:xfrm>
          <a:prstGeom prst="line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C5074DA-5ACA-4ECA-ACEF-61D23D71DFF2}"/>
              </a:ext>
            </a:extLst>
          </p:cNvPr>
          <p:cNvSpPr/>
          <p:nvPr/>
        </p:nvSpPr>
        <p:spPr>
          <a:xfrm>
            <a:off x="9781223" y="5160509"/>
            <a:ext cx="1390650" cy="571500"/>
          </a:xfrm>
          <a:prstGeom prst="rect">
            <a:avLst/>
          </a:prstGeom>
          <a:solidFill>
            <a:schemeClr val="accent1"/>
          </a:solidFill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137CB69-2101-476E-AF28-E3C900641088}"/>
              </a:ext>
            </a:extLst>
          </p:cNvPr>
          <p:cNvCxnSpPr/>
          <p:nvPr/>
        </p:nvCxnSpPr>
        <p:spPr>
          <a:xfrm flipH="1">
            <a:off x="9781223" y="5539921"/>
            <a:ext cx="1390650" cy="0"/>
          </a:xfrm>
          <a:prstGeom prst="line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B283DD3-7C89-43FA-B3E5-0A4F3150491E}"/>
              </a:ext>
            </a:extLst>
          </p:cNvPr>
          <p:cNvCxnSpPr>
            <a:cxnSpLocks/>
          </p:cNvCxnSpPr>
          <p:nvPr/>
        </p:nvCxnSpPr>
        <p:spPr>
          <a:xfrm flipH="1">
            <a:off x="10035223" y="4431846"/>
            <a:ext cx="884237" cy="0"/>
          </a:xfrm>
          <a:prstGeom prst="line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F6CF823-DD07-4D10-8DF6-14025FB053CD}"/>
              </a:ext>
            </a:extLst>
          </p:cNvPr>
          <p:cNvCxnSpPr>
            <a:cxnSpLocks/>
          </p:cNvCxnSpPr>
          <p:nvPr/>
        </p:nvCxnSpPr>
        <p:spPr>
          <a:xfrm flipH="1">
            <a:off x="10035223" y="6119359"/>
            <a:ext cx="884237" cy="0"/>
          </a:xfrm>
          <a:prstGeom prst="line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</a:ln>
          <a:effectLst/>
        </p:spPr>
      </p:cxnSp>
      <p:sp>
        <p:nvSpPr>
          <p:cNvPr id="34" name="TextBox 84">
            <a:extLst>
              <a:ext uri="{FF2B5EF4-FFF2-40B4-BE49-F238E27FC236}">
                <a16:creationId xmlns:a16="http://schemas.microsoft.com/office/drawing/2014/main" id="{25361CAC-778F-4239-BC43-15EC96825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16185" y="6552746"/>
            <a:ext cx="7223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Положительный</a:t>
            </a:r>
          </a:p>
        </p:txBody>
      </p:sp>
      <p:sp>
        <p:nvSpPr>
          <p:cNvPr id="35" name="TextBox 87">
            <a:extLst>
              <a:ext uri="{FF2B5EF4-FFF2-40B4-BE49-F238E27FC236}">
                <a16:creationId xmlns:a16="http://schemas.microsoft.com/office/drawing/2014/main" id="{F3B01213-238A-4C17-9849-FE3564A5C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9298" y="5551034"/>
            <a:ext cx="1377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98 дней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(64–164 дня)</a:t>
            </a:r>
            <a:r>
              <a:rPr kumimoji="0" lang="ru-RU" altLang="ru-RU" sz="14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36" name="TextBox 88">
            <a:extLst>
              <a:ext uri="{FF2B5EF4-FFF2-40B4-BE49-F238E27FC236}">
                <a16:creationId xmlns:a16="http://schemas.microsoft.com/office/drawing/2014/main" id="{9AD4E414-2F43-4A54-A63F-3EE4877B9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5360" y="3909559"/>
            <a:ext cx="12366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704,5 дня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(540–1035) </a:t>
            </a:r>
          </a:p>
        </p:txBody>
      </p:sp>
      <p:sp>
        <p:nvSpPr>
          <p:cNvPr id="37" name="Rectangle: Rounded Corners 28">
            <a:extLst>
              <a:ext uri="{FF2B5EF4-FFF2-40B4-BE49-F238E27FC236}">
                <a16:creationId xmlns:a16="http://schemas.microsoft.com/office/drawing/2014/main" id="{7B07E9F1-BCF2-46F8-A017-95C185318293}"/>
              </a:ext>
            </a:extLst>
          </p:cNvPr>
          <p:cNvSpPr/>
          <p:nvPr/>
        </p:nvSpPr>
        <p:spPr>
          <a:xfrm>
            <a:off x="774700" y="1604509"/>
            <a:ext cx="4329113" cy="736600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Пациенты могут оставаться в группе риска по SARS-CoV-2, если они имеют или получают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1-4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8" name="Rectangle: Rounded Corners 15">
            <a:extLst>
              <a:ext uri="{FF2B5EF4-FFF2-40B4-BE49-F238E27FC236}">
                <a16:creationId xmlns:a16="http://schemas.microsoft.com/office/drawing/2014/main" id="{E827BDDC-0776-42FE-B0B3-19311AC50376}"/>
              </a:ext>
            </a:extLst>
          </p:cNvPr>
          <p:cNvSpPr/>
          <p:nvPr/>
        </p:nvSpPr>
        <p:spPr>
          <a:xfrm>
            <a:off x="1165225" y="2674484"/>
            <a:ext cx="3236913" cy="677862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Трансплантация органа</a:t>
            </a:r>
          </a:p>
        </p:txBody>
      </p:sp>
      <p:sp>
        <p:nvSpPr>
          <p:cNvPr id="39" name="Rectangle: Rounded Corners 15">
            <a:extLst>
              <a:ext uri="{FF2B5EF4-FFF2-40B4-BE49-F238E27FC236}">
                <a16:creationId xmlns:a16="http://schemas.microsoft.com/office/drawing/2014/main" id="{55BAF1FB-5708-4524-B635-81640D96F859}"/>
              </a:ext>
            </a:extLst>
          </p:cNvPr>
          <p:cNvSpPr/>
          <p:nvPr/>
        </p:nvSpPr>
        <p:spPr>
          <a:xfrm>
            <a:off x="1165225" y="3882571"/>
            <a:ext cx="3236913" cy="676275"/>
          </a:xfrm>
          <a:prstGeom prst="roundRect">
            <a:avLst/>
          </a:prstGeom>
          <a:solidFill>
            <a:sysClr val="window" lastClr="FFFFFF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Гемобластозы</a:t>
            </a:r>
          </a:p>
        </p:txBody>
      </p:sp>
      <p:sp>
        <p:nvSpPr>
          <p:cNvPr id="40" name="Rectangle: Rounded Corners 15">
            <a:extLst>
              <a:ext uri="{FF2B5EF4-FFF2-40B4-BE49-F238E27FC236}">
                <a16:creationId xmlns:a16="http://schemas.microsoft.com/office/drawing/2014/main" id="{2EF79847-F10E-4D69-A0DD-B285868B784B}"/>
              </a:ext>
            </a:extLst>
          </p:cNvPr>
          <p:cNvSpPr/>
          <p:nvPr/>
        </p:nvSpPr>
        <p:spPr>
          <a:xfrm>
            <a:off x="1165225" y="5090659"/>
            <a:ext cx="3236913" cy="676275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Иммуносупрессивная терапия</a:t>
            </a:r>
            <a:endParaRPr kumimoji="0" lang="ru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3FE3047E-9F99-4096-AABF-A6ACCBB8729C}"/>
              </a:ext>
            </a:extLst>
          </p:cNvPr>
          <p:cNvCxnSpPr>
            <a:cxnSpLocks/>
            <a:stCxn id="37" idx="1"/>
            <a:endCxn id="38" idx="1"/>
          </p:cNvCxnSpPr>
          <p:nvPr/>
        </p:nvCxnSpPr>
        <p:spPr>
          <a:xfrm rot="10800000" flipH="1" flipV="1">
            <a:off x="774700" y="1972809"/>
            <a:ext cx="390525" cy="10414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2" name="Connector: Elbow 41">
            <a:extLst>
              <a:ext uri="{FF2B5EF4-FFF2-40B4-BE49-F238E27FC236}">
                <a16:creationId xmlns:a16="http://schemas.microsoft.com/office/drawing/2014/main" id="{39A44242-61EA-4646-BC67-06AB7FF59D51}"/>
              </a:ext>
            </a:extLst>
          </p:cNvPr>
          <p:cNvCxnSpPr>
            <a:cxnSpLocks/>
            <a:stCxn id="37" idx="1"/>
            <a:endCxn id="39" idx="1"/>
          </p:cNvCxnSpPr>
          <p:nvPr/>
        </p:nvCxnSpPr>
        <p:spPr>
          <a:xfrm rot="10800000" flipH="1" flipV="1">
            <a:off x="774700" y="1972809"/>
            <a:ext cx="390525" cy="22479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9993658D-1364-48C9-B192-D11EEC193CCD}"/>
              </a:ext>
            </a:extLst>
          </p:cNvPr>
          <p:cNvCxnSpPr>
            <a:cxnSpLocks/>
            <a:stCxn id="37" idx="1"/>
            <a:endCxn id="40" idx="1"/>
          </p:cNvCxnSpPr>
          <p:nvPr/>
        </p:nvCxnSpPr>
        <p:spPr>
          <a:xfrm rot="10800000" flipH="1" flipV="1">
            <a:off x="774700" y="1972809"/>
            <a:ext cx="390525" cy="3455987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rgbClr val="E7E6E6">
                <a:lumMod val="75000"/>
              </a:srgb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DF4C38D-C834-4073-AB92-141F42AA9D15}"/>
              </a:ext>
            </a:extLst>
          </p:cNvPr>
          <p:cNvCxnSpPr>
            <a:cxnSpLocks/>
          </p:cNvCxnSpPr>
          <p:nvPr/>
        </p:nvCxnSpPr>
        <p:spPr>
          <a:xfrm flipV="1">
            <a:off x="10476548" y="4431846"/>
            <a:ext cx="0" cy="169545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989A392-E7F6-4E06-9D8D-85FD3BE60EE7}"/>
              </a:ext>
            </a:extLst>
          </p:cNvPr>
          <p:cNvCxnSpPr>
            <a:cxnSpLocks/>
          </p:cNvCxnSpPr>
          <p:nvPr/>
        </p:nvCxnSpPr>
        <p:spPr>
          <a:xfrm flipV="1">
            <a:off x="7712892" y="6119541"/>
            <a:ext cx="0" cy="27721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9138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874-4F10-4CD9-A953-460BE155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Из-за недостаточного ответа на вакцину лица со сниженной функцией иммунной системы остаются </a:t>
            </a:r>
            <a:br>
              <a:rPr lang="en-GB" sz="2400" dirty="0"/>
            </a:br>
            <a:r>
              <a:rPr lang="ru-RU" sz="2400" dirty="0"/>
              <a:t>в группе риска инфицирования SARS-CoV-2</a:t>
            </a:r>
            <a:r>
              <a:rPr lang="ru-RU" sz="2400" baseline="30000" dirty="0"/>
              <a:t>1-5</a:t>
            </a:r>
            <a:endParaRPr lang="en-GB" sz="2400" baseline="30000" dirty="0"/>
          </a:p>
        </p:txBody>
      </p:sp>
      <p:sp>
        <p:nvSpPr>
          <p:cNvPr id="25" name="Footer Placeholder 2">
            <a:extLst>
              <a:ext uri="{FF2B5EF4-FFF2-40B4-BE49-F238E27FC236}">
                <a16:creationId xmlns:a16="http://schemas.microsoft.com/office/drawing/2014/main" id="{ACCA0734-8E1A-4BE0-AA60-551B75BB6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10" y="5745047"/>
            <a:ext cx="5026979" cy="86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spAutoFit/>
          </a:bodyPr>
          <a:lstStyle>
            <a:defPPr>
              <a:defRPr lang="ru-RU"/>
            </a:defPPr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Кружки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отражают отдельные значения. Красные ромбы и линии диапазона указывают медиану и IQR. В группе анти-ИЛ23 заштрихованные кружки обозначают участников, получавших ингибиторы ИЛ-23p19, а пустые кружки обозначают участников, получавших ингибитор ИЛ-12/23p40. Горизонтальная пунктирная линия указывает порог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сероконверсии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 (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coronavirus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2019) -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коронавирусная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инфекция 2019 г.;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SARS-CoV-2 (severe acute respiratory syndrome coronavirus 2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) - тяжелый острый респираторный синдром, вызванный штаммом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коронавируса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2-го типа, ФНО – фактор некроза опухоли, ИЛ –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интерлейкин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мРНК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– матричная рибонуклеиновая кислота, ЕС</a:t>
            </a:r>
            <a:r>
              <a:rPr kumimoji="0" lang="ru-RU" sz="5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50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– половина максимальной эффективной концентрации,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IQR –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межквартильный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интервал</a:t>
            </a:r>
            <a:endParaRPr kumimoji="0" lang="en-GB" alt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Rincon-Arevalo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Sci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Immunol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2021;6:eabj1031. </a:t>
            </a:r>
            <a:br>
              <a:rPr kumimoji="0" lang="en-GB" alt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https://dx.doi.org/10.1126/sciimmunol.abj1031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дата доступа 24.09.2021 г.; 2.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Agha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Preprint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published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online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medRxiv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2021; 3.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Haberman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RH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2021;80:1339-1344; 4.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Spiera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Ann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Rheum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2021;80:1357-1359. 5. </a:t>
            </a:r>
            <a:r>
              <a:rPr kumimoji="0" lang="en-US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Mahil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SK et al </a:t>
            </a:r>
            <a: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Lancet </a:t>
            </a:r>
            <a:r>
              <a:rPr kumimoji="0" lang="pt-BR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Rheumatol</a:t>
            </a:r>
            <a: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2021; 3: e627–37 https://doi.org/10.1016/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S2665-9913(21)00212-5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дата доступа 20.03.2022</a:t>
            </a:r>
            <a:endParaRPr kumimoji="0" lang="ru-RU" altLang="ru-RU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Rectangle: Rounded Corners 15">
            <a:extLst>
              <a:ext uri="{FF2B5EF4-FFF2-40B4-BE49-F238E27FC236}">
                <a16:creationId xmlns:a16="http://schemas.microsoft.com/office/drawing/2014/main" id="{EE0F8442-3E61-495C-9841-20B20556112F}"/>
              </a:ext>
            </a:extLst>
          </p:cNvPr>
          <p:cNvSpPr/>
          <p:nvPr/>
        </p:nvSpPr>
        <p:spPr>
          <a:xfrm>
            <a:off x="5443992" y="3375025"/>
            <a:ext cx="6307137" cy="3354187"/>
          </a:xfrm>
          <a:prstGeom prst="roundRect">
            <a:avLst>
              <a:gd name="adj" fmla="val 5537"/>
            </a:avLst>
          </a:prstGeom>
          <a:solidFill>
            <a:schemeClr val="bg1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Isosceles Triangle 8">
            <a:extLst>
              <a:ext uri="{FF2B5EF4-FFF2-40B4-BE49-F238E27FC236}">
                <a16:creationId xmlns:a16="http://schemas.microsoft.com/office/drawing/2014/main" id="{74B7B297-8034-46CB-A06E-E9F4345134B4}"/>
              </a:ext>
            </a:extLst>
          </p:cNvPr>
          <p:cNvSpPr/>
          <p:nvPr/>
        </p:nvSpPr>
        <p:spPr>
          <a:xfrm rot="10800000">
            <a:off x="6137729" y="2216150"/>
            <a:ext cx="4919663" cy="342900"/>
          </a:xfrm>
          <a:prstGeom prst="triangle">
            <a:avLst/>
          </a:prstGeom>
          <a:solidFill>
            <a:schemeClr val="tx2"/>
          </a:solidFill>
          <a:ln w="12700" cap="flat" cmpd="sng" algn="ctr">
            <a:solidFill>
              <a:srgbClr val="7F134C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8" name="Rectangle: Rounded Corners 15">
            <a:extLst>
              <a:ext uri="{FF2B5EF4-FFF2-40B4-BE49-F238E27FC236}">
                <a16:creationId xmlns:a16="http://schemas.microsoft.com/office/drawing/2014/main" id="{4FA6B4E6-6314-48A9-9A07-3ED4D6EE1142}"/>
              </a:ext>
            </a:extLst>
          </p:cNvPr>
          <p:cNvSpPr/>
          <p:nvPr/>
        </p:nvSpPr>
        <p:spPr>
          <a:xfrm>
            <a:off x="5443992" y="1550102"/>
            <a:ext cx="6307137" cy="835026"/>
          </a:xfrm>
          <a:prstGeom prst="roundRect">
            <a:avLst>
              <a:gd name="adj" fmla="val 15544"/>
            </a:avLst>
          </a:prstGeom>
          <a:solidFill>
            <a:srgbClr val="FFFFFF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 когортном исследовании с участием пациентов ревматологического профиля, получивших не менее одной дозы вакцины против COVID-19, проводили серологический скрининг на наличие антител к шиповидному белку вируса SARS-CoV-2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9" name="Rectangle: Rounded Corners 15">
            <a:extLst>
              <a:ext uri="{FF2B5EF4-FFF2-40B4-BE49-F238E27FC236}">
                <a16:creationId xmlns:a16="http://schemas.microsoft.com/office/drawing/2014/main" id="{BF09E925-9144-4098-9575-80CE9DCA1208}"/>
              </a:ext>
            </a:extLst>
          </p:cNvPr>
          <p:cNvSpPr/>
          <p:nvPr/>
        </p:nvSpPr>
        <p:spPr>
          <a:xfrm>
            <a:off x="5443991" y="2566795"/>
            <a:ext cx="6307137" cy="760412"/>
          </a:xfrm>
          <a:prstGeom prst="roundRect">
            <a:avLst>
              <a:gd name="adj" fmla="val 15544"/>
            </a:avLst>
          </a:prstGeom>
          <a:solidFill>
            <a:srgbClr val="FFFFFF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78% пациентов на иммуносупрессивной терапии имели ответ на вакцинацию, при этом самый низкий уровень сероконверсии в группе пациентов,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получавших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метотрексат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– 47% (7 из 15)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30" name="Rectangle: Rounded Corners 28">
            <a:extLst>
              <a:ext uri="{FF2B5EF4-FFF2-40B4-BE49-F238E27FC236}">
                <a16:creationId xmlns:a16="http://schemas.microsoft.com/office/drawing/2014/main" id="{8A8F5D2C-B93C-4B98-BAC8-3BA563393312}"/>
              </a:ext>
            </a:extLst>
          </p:cNvPr>
          <p:cNvSpPr/>
          <p:nvPr/>
        </p:nvSpPr>
        <p:spPr>
          <a:xfrm>
            <a:off x="752929" y="1582738"/>
            <a:ext cx="4329113" cy="736600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Пациенты могут оставаться в группе риска по SARS-CoV-2, если они имеют или получают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1-5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:</a:t>
            </a:r>
            <a:endParaRPr kumimoji="0" lang="en-GB" sz="16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31" name="Rectangle: Rounded Corners 15">
            <a:extLst>
              <a:ext uri="{FF2B5EF4-FFF2-40B4-BE49-F238E27FC236}">
                <a16:creationId xmlns:a16="http://schemas.microsoft.com/office/drawing/2014/main" id="{3FF76DD7-AA3D-4398-B406-E5E57A648950}"/>
              </a:ext>
            </a:extLst>
          </p:cNvPr>
          <p:cNvSpPr/>
          <p:nvPr/>
        </p:nvSpPr>
        <p:spPr>
          <a:xfrm>
            <a:off x="1143454" y="2652713"/>
            <a:ext cx="3236913" cy="677862"/>
          </a:xfrm>
          <a:prstGeom prst="roundRect">
            <a:avLst/>
          </a:prstGeom>
          <a:solidFill>
            <a:srgbClr val="FFFFFF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Трансплантация органа</a:t>
            </a:r>
          </a:p>
        </p:txBody>
      </p:sp>
      <p:sp>
        <p:nvSpPr>
          <p:cNvPr id="32" name="Rectangle: Rounded Corners 15">
            <a:extLst>
              <a:ext uri="{FF2B5EF4-FFF2-40B4-BE49-F238E27FC236}">
                <a16:creationId xmlns:a16="http://schemas.microsoft.com/office/drawing/2014/main" id="{81D3089F-3B7C-4790-8EF9-B87CC62EEE33}"/>
              </a:ext>
            </a:extLst>
          </p:cNvPr>
          <p:cNvSpPr/>
          <p:nvPr/>
        </p:nvSpPr>
        <p:spPr>
          <a:xfrm>
            <a:off x="1143454" y="3860800"/>
            <a:ext cx="3236913" cy="676275"/>
          </a:xfrm>
          <a:prstGeom prst="roundRect">
            <a:avLst/>
          </a:prstGeom>
          <a:solidFill>
            <a:srgbClr val="FFFFFF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75000"/>
                  </a:srgbClr>
                </a:solidFill>
                <a:effectLst/>
                <a:uLnTx/>
                <a:uFillTx/>
              </a:rPr>
              <a:t>Гемобластозы</a:t>
            </a:r>
          </a:p>
        </p:txBody>
      </p:sp>
      <p:sp>
        <p:nvSpPr>
          <p:cNvPr id="33" name="Rectangle: Rounded Corners 15">
            <a:extLst>
              <a:ext uri="{FF2B5EF4-FFF2-40B4-BE49-F238E27FC236}">
                <a16:creationId xmlns:a16="http://schemas.microsoft.com/office/drawing/2014/main" id="{0EBF9994-A72A-477C-90F4-B1B04C7504E0}"/>
              </a:ext>
            </a:extLst>
          </p:cNvPr>
          <p:cNvSpPr/>
          <p:nvPr/>
        </p:nvSpPr>
        <p:spPr>
          <a:xfrm>
            <a:off x="1143454" y="5068888"/>
            <a:ext cx="3236913" cy="676275"/>
          </a:xfrm>
          <a:prstGeom prst="roundRect">
            <a:avLst/>
          </a:prstGeom>
          <a:solidFill>
            <a:schemeClr val="tx2"/>
          </a:solidFill>
          <a:ln w="3175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5240" tIns="15240" rIns="15240" bIns="15240" spcCol="1270" anchor="ctr"/>
          <a:lstStyle/>
          <a:p>
            <a:pPr marL="0" marR="0" lvl="0" indent="0" algn="ctr" defTabSz="10668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Иммуносупрессивная</a:t>
            </a:r>
            <a:r>
              <a:rPr kumimoji="0" lang="ru-RU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терапия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33D1E268-26C8-4D01-A065-1A56689C64D8}"/>
              </a:ext>
            </a:extLst>
          </p:cNvPr>
          <p:cNvCxnSpPr>
            <a:stCxn id="30" idx="1"/>
            <a:endCxn id="31" idx="1"/>
          </p:cNvCxnSpPr>
          <p:nvPr/>
        </p:nvCxnSpPr>
        <p:spPr>
          <a:xfrm rot="10800000" flipH="1" flipV="1">
            <a:off x="752929" y="1951038"/>
            <a:ext cx="390525" cy="10414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3657A252-C24F-4D75-8993-72A497D3DBC3}"/>
              </a:ext>
            </a:extLst>
          </p:cNvPr>
          <p:cNvCxnSpPr>
            <a:stCxn id="30" idx="1"/>
            <a:endCxn id="32" idx="1"/>
          </p:cNvCxnSpPr>
          <p:nvPr/>
        </p:nvCxnSpPr>
        <p:spPr>
          <a:xfrm rot="10800000" flipH="1" flipV="1">
            <a:off x="752929" y="1951038"/>
            <a:ext cx="390525" cy="2247900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5802A9CB-7DEC-4093-B508-141ECF35C9A6}"/>
              </a:ext>
            </a:extLst>
          </p:cNvPr>
          <p:cNvCxnSpPr>
            <a:stCxn id="30" idx="1"/>
            <a:endCxn id="33" idx="1"/>
          </p:cNvCxnSpPr>
          <p:nvPr/>
        </p:nvCxnSpPr>
        <p:spPr>
          <a:xfrm rot="10800000" flipH="1" flipV="1">
            <a:off x="752929" y="1951038"/>
            <a:ext cx="390525" cy="3455987"/>
          </a:xfrm>
          <a:prstGeom prst="bentConnector3">
            <a:avLst>
              <a:gd name="adj1" fmla="val -58541"/>
            </a:avLst>
          </a:prstGeom>
          <a:noFill/>
          <a:ln w="38100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tailEnd type="oval"/>
          </a:ln>
          <a:effectLst/>
        </p:spPr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id="{029EF6D7-29C6-4D27-839E-C9EA49E486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" t="120" r="138" b="1"/>
          <a:stretch>
            <a:fillRect/>
          </a:stretch>
        </p:blipFill>
        <p:spPr>
          <a:xfrm>
            <a:off x="6339024" y="3508874"/>
            <a:ext cx="4719070" cy="31218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417AC68-EE52-4A9D-835C-8A50E3C79357}"/>
              </a:ext>
            </a:extLst>
          </p:cNvPr>
          <p:cNvSpPr txBox="1"/>
          <p:nvPr/>
        </p:nvSpPr>
        <p:spPr>
          <a:xfrm>
            <a:off x="6981847" y="6145156"/>
            <a:ext cx="773721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Группа контроля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n=17)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C554859-3E54-44FC-8B85-5A181DE697F0}"/>
              </a:ext>
            </a:extLst>
          </p:cNvPr>
          <p:cNvSpPr txBox="1"/>
          <p:nvPr/>
        </p:nvSpPr>
        <p:spPr>
          <a:xfrm>
            <a:off x="7629775" y="6164148"/>
            <a:ext cx="967784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Группа </a:t>
            </a:r>
            <a:r>
              <a:rPr kumimoji="0" lang="ru-RU" sz="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метотрексата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n=1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C6277A1-FE76-41BD-9FB7-6573C8ED0DDA}"/>
              </a:ext>
            </a:extLst>
          </p:cNvPr>
          <p:cNvSpPr txBox="1"/>
          <p:nvPr/>
        </p:nvSpPr>
        <p:spPr>
          <a:xfrm>
            <a:off x="8539118" y="6159216"/>
            <a:ext cx="893434" cy="46166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Группа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анти-ФНО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n=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24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0C1FA22-3C69-46C6-93A8-318A59C3BFF0}"/>
              </a:ext>
            </a:extLst>
          </p:cNvPr>
          <p:cNvSpPr txBox="1"/>
          <p:nvPr/>
        </p:nvSpPr>
        <p:spPr>
          <a:xfrm>
            <a:off x="9270524" y="6146180"/>
            <a:ext cx="893434" cy="48328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Группа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анти-ИЛ17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n=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15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4064CEE-D477-4EA4-A478-35D83FBD9437}"/>
              </a:ext>
            </a:extLst>
          </p:cNvPr>
          <p:cNvSpPr txBox="1"/>
          <p:nvPr/>
        </p:nvSpPr>
        <p:spPr>
          <a:xfrm>
            <a:off x="10163958" y="6146179"/>
            <a:ext cx="893434" cy="483285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Группа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анти-ИЛ23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n=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23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885AAA7-1355-40A5-AB1F-F92BBBF73E71}"/>
              </a:ext>
            </a:extLst>
          </p:cNvPr>
          <p:cNvSpPr txBox="1"/>
          <p:nvPr/>
        </p:nvSpPr>
        <p:spPr>
          <a:xfrm>
            <a:off x="6220706" y="3598977"/>
            <a:ext cx="430887" cy="2540977"/>
          </a:xfrm>
          <a:prstGeom prst="rect">
            <a:avLst/>
          </a:prstGeom>
          <a:solidFill>
            <a:sysClr val="window" lastClr="FFFFFF"/>
          </a:solidFill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Титр специфических антител к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S-</a:t>
            </a: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белку вируса 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SARS-CoV-2 (EC</a:t>
            </a:r>
            <a:r>
              <a:rPr kumimoji="0" lang="en-US" sz="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50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[log])</a:t>
            </a:r>
            <a:endParaRPr kumimoji="0" lang="ru-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A11B35-0FAF-4E96-8F30-20F0253FCC63}"/>
              </a:ext>
            </a:extLst>
          </p:cNvPr>
          <p:cNvSpPr txBox="1"/>
          <p:nvPr/>
        </p:nvSpPr>
        <p:spPr>
          <a:xfrm>
            <a:off x="6884570" y="3408660"/>
            <a:ext cx="40214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Серологический иммунный ответ на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мРНК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вакцину против </a:t>
            </a: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COVID-19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к 28 </a:t>
            </a:r>
            <a:r>
              <a:rPr kumimoji="0" lang="ru-RU" sz="11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дню</a:t>
            </a:r>
            <a:r>
              <a:rPr kumimoji="0" lang="ru-RU" sz="1100" b="1" i="0" u="none" strike="noStrike" kern="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7889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C299-333E-40E0-9B9B-98ADEC96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Хотя развитие инфекции после вакцинации — редкое явление, у некоторых вакцинированных лиц может развиться COVID-19</a:t>
            </a:r>
            <a:r>
              <a:rPr lang="ru-RU" sz="2400" baseline="30000" dirty="0"/>
              <a:t>a</a:t>
            </a:r>
            <a:endParaRPr lang="en-GB" sz="2400" baseline="300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4637CFA-012C-4116-BA1C-BB051EC83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118949"/>
            <a:ext cx="1088866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мРНК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-вакцины против COVID-19 высокоэффективны: ~94–95 % эффективности в исследованиях III фазы; </a:t>
            </a: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всех пациентов, принимавших участие в исследовании, начало заболевания наступало через 8 или более дней после введения второй дозы вакцины, хотя в большинстве случаев начало заболевания наступало значительно позже, при этом медиана временного периода до госпитализации превышала 1 месяц; 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BNT162b2 вакцина против COVID-19, показавшая эффективность 80–91 % после однократной дозы.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 (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2019) - коронавирусная инфекция 2019 г.; мРНК - матричная рибонуклеиновая кислота; ПЦР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-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полимеразная цепная реакция; 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CD (Cluster of Differentiation) –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кластер дифференцировки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Brosh-Nissimov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ahead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of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print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Microbiol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Infect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2021.</a:t>
            </a: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612BD684-4845-4564-99C9-11D166F47140}"/>
              </a:ext>
            </a:extLst>
          </p:cNvPr>
          <p:cNvSpPr/>
          <p:nvPr/>
        </p:nvSpPr>
        <p:spPr>
          <a:xfrm>
            <a:off x="905034" y="2467066"/>
            <a:ext cx="10566400" cy="3571240"/>
          </a:xfrm>
          <a:prstGeom prst="roundRect">
            <a:avLst>
              <a:gd name="adj" fmla="val 5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outerShdw blurRad="248195" dist="97028" dir="2700000" algn="tl" rotWithShape="0">
              <a:prstClr val="black">
                <a:alpha val="36248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1BDAB4CE-E7CA-425B-8860-9F8E06A746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4281" y="2509611"/>
            <a:ext cx="43649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Доля пациентов с </a:t>
            </a:r>
            <a:r>
              <a:rPr kumimoji="0" lang="ru-RU" alt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иммуносупрессией</a:t>
            </a: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среди госпитализированных пациентов была повышена</a:t>
            </a:r>
          </a:p>
        </p:txBody>
      </p:sp>
      <p:sp>
        <p:nvSpPr>
          <p:cNvPr id="7" name="Triangle 40">
            <a:extLst>
              <a:ext uri="{FF2B5EF4-FFF2-40B4-BE49-F238E27FC236}">
                <a16:creationId xmlns:a16="http://schemas.microsoft.com/office/drawing/2014/main" id="{FFF6896A-2F8A-430E-B151-FDC62151CEEE}"/>
              </a:ext>
            </a:extLst>
          </p:cNvPr>
          <p:cNvSpPr/>
          <p:nvPr/>
        </p:nvSpPr>
        <p:spPr>
          <a:xfrm rot="16200000">
            <a:off x="5027613" y="2449286"/>
            <a:ext cx="2660650" cy="4394200"/>
          </a:xfrm>
          <a:prstGeom prst="triangle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DFFDA3D2-1A1F-4B51-BA52-3B42852998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933" y="2490561"/>
            <a:ext cx="42360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Частые причины подавления функции иммунной системы включали:</a:t>
            </a:r>
          </a:p>
        </p:txBody>
      </p:sp>
      <p:sp>
        <p:nvSpPr>
          <p:cNvPr id="9" name="Freeform 28">
            <a:extLst>
              <a:ext uri="{FF2B5EF4-FFF2-40B4-BE49-F238E27FC236}">
                <a16:creationId xmlns:a16="http://schemas.microsoft.com/office/drawing/2014/main" id="{D84F11A1-AC00-4972-8131-F1E95B283A68}"/>
              </a:ext>
            </a:extLst>
          </p:cNvPr>
          <p:cNvSpPr/>
          <p:nvPr/>
        </p:nvSpPr>
        <p:spPr>
          <a:xfrm>
            <a:off x="3692525" y="3317649"/>
            <a:ext cx="1308100" cy="2359025"/>
          </a:xfrm>
          <a:custGeom>
            <a:avLst/>
            <a:gdLst>
              <a:gd name="connsiteX0" fmla="*/ 0 w 1455584"/>
              <a:gd name="connsiteY0" fmla="*/ 0 h 2625960"/>
              <a:gd name="connsiteX1" fmla="*/ 1455584 w 1455584"/>
              <a:gd name="connsiteY1" fmla="*/ 1451784 h 2625960"/>
              <a:gd name="connsiteX2" fmla="*/ 855633 w 1455584"/>
              <a:gd name="connsiteY2" fmla="*/ 2625961 h 2625960"/>
              <a:gd name="connsiteX3" fmla="*/ 0 w 1455584"/>
              <a:gd name="connsiteY3" fmla="*/ 1451645 h 2625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5584" h="2625960">
                <a:moveTo>
                  <a:pt x="0" y="0"/>
                </a:moveTo>
                <a:cubicBezTo>
                  <a:pt x="803969" y="80"/>
                  <a:pt x="1455660" y="650067"/>
                  <a:pt x="1455584" y="1451784"/>
                </a:cubicBezTo>
                <a:cubicBezTo>
                  <a:pt x="1455534" y="1916368"/>
                  <a:pt x="1232504" y="2352855"/>
                  <a:pt x="855633" y="2625961"/>
                </a:cubicBezTo>
                <a:lnTo>
                  <a:pt x="0" y="145164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44450" cap="flat">
            <a:solidFill>
              <a:schemeClr val="tx2">
                <a:lumMod val="75000"/>
              </a:schemeClr>
            </a:solidFill>
            <a:prstDash val="solid"/>
            <a:miter/>
          </a:ln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</a:endParaRPr>
          </a:p>
        </p:txBody>
      </p:sp>
      <p:sp>
        <p:nvSpPr>
          <p:cNvPr id="10" name="Freeform 29">
            <a:extLst>
              <a:ext uri="{FF2B5EF4-FFF2-40B4-BE49-F238E27FC236}">
                <a16:creationId xmlns:a16="http://schemas.microsoft.com/office/drawing/2014/main" id="{212562DF-C224-448E-A545-FBD6710F0783}"/>
              </a:ext>
            </a:extLst>
          </p:cNvPr>
          <p:cNvSpPr>
            <a:spLocks/>
          </p:cNvSpPr>
          <p:nvPr/>
        </p:nvSpPr>
        <p:spPr bwMode="auto">
          <a:xfrm>
            <a:off x="2012950" y="3373211"/>
            <a:ext cx="2076450" cy="2608263"/>
          </a:xfrm>
          <a:custGeom>
            <a:avLst/>
            <a:gdLst>
              <a:gd name="T0" fmla="*/ 1864993 w 2311263"/>
              <a:gd name="T1" fmla="*/ 2118882 h 2903137"/>
              <a:gd name="T2" fmla="*/ 224392 w 2311263"/>
              <a:gd name="T3" fmla="*/ 1859730 h 2903137"/>
              <a:gd name="T4" fmla="*/ 484261 w 2311263"/>
              <a:gd name="T5" fmla="*/ 223686 h 2903137"/>
              <a:gd name="T6" fmla="*/ 1174876 w 2311263"/>
              <a:gd name="T7" fmla="*/ 0 h 2903137"/>
              <a:gd name="T8" fmla="*/ 1174876 w 2311263"/>
              <a:gd name="T9" fmla="*/ 1171285 h 29031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311263" h="2903137">
                <a:moveTo>
                  <a:pt x="2311263" y="2625835"/>
                </a:moveTo>
                <a:cubicBezTo>
                  <a:pt x="1660884" y="3097019"/>
                  <a:pt x="750600" y="2953238"/>
                  <a:pt x="278086" y="2304680"/>
                </a:cubicBezTo>
                <a:cubicBezTo>
                  <a:pt x="-194428" y="1656135"/>
                  <a:pt x="-50240" y="748395"/>
                  <a:pt x="600138" y="277204"/>
                </a:cubicBezTo>
                <a:cubicBezTo>
                  <a:pt x="848905" y="96975"/>
                  <a:pt x="1148518" y="-65"/>
                  <a:pt x="1456009" y="0"/>
                </a:cubicBezTo>
                <a:lnTo>
                  <a:pt x="1456009" y="1451520"/>
                </a:lnTo>
                <a:lnTo>
                  <a:pt x="2311263" y="2625835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598" cap="flat">
            <a:solidFill>
              <a:srgbClr val="7F184D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1" name="Freeform 24">
            <a:extLst>
              <a:ext uri="{FF2B5EF4-FFF2-40B4-BE49-F238E27FC236}">
                <a16:creationId xmlns:a16="http://schemas.microsoft.com/office/drawing/2014/main" id="{5C4D4843-6E7B-4250-A6B6-9411616F79F2}"/>
              </a:ext>
            </a:extLst>
          </p:cNvPr>
          <p:cNvSpPr>
            <a:spLocks/>
          </p:cNvSpPr>
          <p:nvPr/>
        </p:nvSpPr>
        <p:spPr bwMode="auto">
          <a:xfrm>
            <a:off x="7988300" y="4649561"/>
            <a:ext cx="2025650" cy="1327150"/>
          </a:xfrm>
          <a:custGeom>
            <a:avLst/>
            <a:gdLst>
              <a:gd name="T0" fmla="*/ 1819367 w 2255127"/>
              <a:gd name="T1" fmla="*/ 83106 h 1479139"/>
              <a:gd name="T2" fmla="*/ 546044 w 2255127"/>
              <a:gd name="T3" fmla="*/ 1189058 h 1479139"/>
              <a:gd name="T4" fmla="*/ 0 w 2255127"/>
              <a:gd name="T5" fmla="*/ 1012809 h 1479139"/>
              <a:gd name="T6" fmla="*/ 629069 w 2255127"/>
              <a:gd name="T7" fmla="*/ 0 h 147913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255127" h="1479139">
                <a:moveTo>
                  <a:pt x="2255128" y="103125"/>
                </a:moveTo>
                <a:cubicBezTo>
                  <a:pt x="2198258" y="917923"/>
                  <a:pt x="1491627" y="1532360"/>
                  <a:pt x="676828" y="1475490"/>
                </a:cubicBezTo>
                <a:cubicBezTo>
                  <a:pt x="436792" y="1458736"/>
                  <a:pt x="204458" y="1383661"/>
                  <a:pt x="0" y="1256785"/>
                </a:cubicBezTo>
                <a:lnTo>
                  <a:pt x="779739" y="0"/>
                </a:lnTo>
                <a:lnTo>
                  <a:pt x="2255128" y="103125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 w="12576" cap="flat">
            <a:solidFill>
              <a:srgbClr val="0F37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F5026A15-6ED8-476A-9EFB-1810D9053598}"/>
              </a:ext>
            </a:extLst>
          </p:cNvPr>
          <p:cNvSpPr>
            <a:spLocks/>
          </p:cNvSpPr>
          <p:nvPr/>
        </p:nvSpPr>
        <p:spPr bwMode="auto">
          <a:xfrm>
            <a:off x="7356475" y="3431949"/>
            <a:ext cx="1327150" cy="2338387"/>
          </a:xfrm>
          <a:custGeom>
            <a:avLst/>
            <a:gdLst>
              <a:gd name="T0" fmla="*/ 534076 w 1560098"/>
              <a:gd name="T1" fmla="*/ 1987483 h 2751715"/>
              <a:gd name="T2" fmla="*/ 169864 w 1560098"/>
              <a:gd name="T3" fmla="*/ 436534 h 2751715"/>
              <a:gd name="T4" fmla="*/ 673303 w 1560098"/>
              <a:gd name="T5" fmla="*/ 0 h 2751715"/>
              <a:gd name="T6" fmla="*/ 1129784 w 1560098"/>
              <a:gd name="T7" fmla="*/ 1030392 h 2751715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0098" h="2751715">
                <a:moveTo>
                  <a:pt x="737497" y="2751715"/>
                </a:moveTo>
                <a:cubicBezTo>
                  <a:pt x="5648" y="2297626"/>
                  <a:pt x="-219523" y="1336247"/>
                  <a:pt x="234562" y="604392"/>
                </a:cubicBezTo>
                <a:cubicBezTo>
                  <a:pt x="400145" y="337522"/>
                  <a:pt x="642449" y="126865"/>
                  <a:pt x="929752" y="0"/>
                </a:cubicBezTo>
                <a:lnTo>
                  <a:pt x="1560099" y="1426601"/>
                </a:lnTo>
                <a:lnTo>
                  <a:pt x="737497" y="2751715"/>
                </a:lnTo>
                <a:close/>
              </a:path>
            </a:pathLst>
          </a:custGeom>
          <a:solidFill>
            <a:schemeClr val="tx1"/>
          </a:solidFill>
          <a:ln w="12700" cap="flat">
            <a:solidFill>
              <a:srgbClr val="8B2890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3" name="Freeform 26">
            <a:extLst>
              <a:ext uri="{FF2B5EF4-FFF2-40B4-BE49-F238E27FC236}">
                <a16:creationId xmlns:a16="http://schemas.microsoft.com/office/drawing/2014/main" id="{3A7465F6-EA3A-4817-964D-65586768C12B}"/>
              </a:ext>
            </a:extLst>
          </p:cNvPr>
          <p:cNvSpPr>
            <a:spLocks/>
          </p:cNvSpPr>
          <p:nvPr/>
        </p:nvSpPr>
        <p:spPr bwMode="auto">
          <a:xfrm>
            <a:off x="8147050" y="3316061"/>
            <a:ext cx="1033463" cy="1328738"/>
          </a:xfrm>
          <a:custGeom>
            <a:avLst/>
            <a:gdLst>
              <a:gd name="T0" fmla="*/ 0 w 1151390"/>
              <a:gd name="T1" fmla="*/ 101830 h 1479325"/>
              <a:gd name="T2" fmla="*/ 928220 w 1151390"/>
              <a:gd name="T3" fmla="*/ 86675 h 1479325"/>
              <a:gd name="T4" fmla="*/ 481540 w 1151390"/>
              <a:gd name="T5" fmla="*/ 1193425 h 1479325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151390" h="1479325">
                <a:moveTo>
                  <a:pt x="0" y="126224"/>
                </a:moveTo>
                <a:cubicBezTo>
                  <a:pt x="365513" y="-35294"/>
                  <a:pt x="780810" y="-42069"/>
                  <a:pt x="1151391" y="107439"/>
                </a:cubicBezTo>
                <a:lnTo>
                  <a:pt x="597316" y="1479326"/>
                </a:lnTo>
                <a:lnTo>
                  <a:pt x="0" y="12622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 w="12576" cap="flat">
            <a:solidFill>
              <a:srgbClr val="0F37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4" name="Freeform 27">
            <a:extLst>
              <a:ext uri="{FF2B5EF4-FFF2-40B4-BE49-F238E27FC236}">
                <a16:creationId xmlns:a16="http://schemas.microsoft.com/office/drawing/2014/main" id="{4D107FA4-AE6C-4410-BCF6-B866FF75BD51}"/>
              </a:ext>
            </a:extLst>
          </p:cNvPr>
          <p:cNvSpPr>
            <a:spLocks/>
          </p:cNvSpPr>
          <p:nvPr/>
        </p:nvSpPr>
        <p:spPr bwMode="auto">
          <a:xfrm>
            <a:off x="8689975" y="3416074"/>
            <a:ext cx="1327150" cy="1323975"/>
          </a:xfrm>
          <a:custGeom>
            <a:avLst/>
            <a:gdLst>
              <a:gd name="T0" fmla="*/ 446249 w 1478669"/>
              <a:gd name="T1" fmla="*/ 0 h 1475011"/>
              <a:gd name="T2" fmla="*/ 1189051 w 1478669"/>
              <a:gd name="T3" fmla="*/ 1189147 h 1475011"/>
              <a:gd name="T4" fmla="*/ 0 w 1478669"/>
              <a:gd name="T5" fmla="*/ 1105907 h 14750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78669" h="1475011">
                <a:moveTo>
                  <a:pt x="553570" y="0"/>
                </a:moveTo>
                <a:cubicBezTo>
                  <a:pt x="1147874" y="240070"/>
                  <a:pt x="1519916" y="835622"/>
                  <a:pt x="1475011" y="1475011"/>
                </a:cubicBezTo>
                <a:lnTo>
                  <a:pt x="0" y="1371760"/>
                </a:lnTo>
                <a:lnTo>
                  <a:pt x="55357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 w="12576" cap="flat">
            <a:solidFill>
              <a:srgbClr val="0F3759"/>
            </a:solidFill>
            <a:prstDash val="solid"/>
            <a:miter lim="800000"/>
            <a:headEnd/>
            <a:tailEnd/>
          </a:ln>
        </p:spPr>
        <p:txBody>
          <a:bodyPr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8FFE42-1976-4D59-BC3E-6AF5EC5B0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0" y="4740049"/>
            <a:ext cx="631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60 %</a:t>
            </a:r>
            <a:br>
              <a:rPr kumimoji="0" lang="en-GB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(n = 92)</a:t>
            </a:r>
            <a:endParaRPr kumimoji="0" lang="en-GB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141AA0-255B-4FE9-A42C-F62A031A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7988" y="4228874"/>
            <a:ext cx="631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40 %</a:t>
            </a:r>
            <a:br>
              <a:rPr kumimoji="0" lang="en-GB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(n = 60)</a:t>
            </a:r>
            <a:endParaRPr kumimoji="0" lang="en-GB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125FC8-8FA3-4AE6-ACFF-CA8C459E89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4113" y="4295549"/>
            <a:ext cx="631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19 %</a:t>
            </a:r>
            <a:br>
              <a:rPr kumimoji="0" lang="en-GB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(n = 29)</a:t>
            </a:r>
            <a:endParaRPr kumimoji="0" lang="en-GB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C65FC6-6E26-4CFE-985F-454EC4192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5650" y="3373211"/>
            <a:ext cx="631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7 %</a:t>
            </a:r>
            <a:b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(n = 10)</a:t>
            </a:r>
            <a:endParaRPr kumimoji="0" lang="en-GB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EC2FA7-3792-4E64-B052-3295D63F1E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5750" y="4006624"/>
            <a:ext cx="631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11 %</a:t>
            </a:r>
            <a:br>
              <a:rPr kumimoji="0" lang="en-GB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2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(n = 16)</a:t>
            </a:r>
            <a:endParaRPr kumimoji="0" lang="en-GB" altLang="en-US" sz="1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B848C3-E3BD-4DDA-A9D4-FB6435E6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8713" y="5140099"/>
            <a:ext cx="63182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18 %</a:t>
            </a:r>
            <a:br>
              <a:rPr kumimoji="0" lang="en-GB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</a:rPr>
              <a:t>(n = 27)</a:t>
            </a:r>
            <a:endParaRPr kumimoji="0" lang="en-GB" altLang="en-US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AE68C22-A96A-4005-9F73-CFA222FF39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108" y="5279799"/>
            <a:ext cx="15359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Химиотерапия или</a:t>
            </a:r>
            <a:b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антиметаболиты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ACCE071-CC21-48BB-B729-B5DA7781C6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0790" y="4720999"/>
            <a:ext cx="186140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</a:rPr>
              <a:t>Глюкокортикостероиды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13C1AF-B3C8-4BC3-9087-71BF82610A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8128" y="3016271"/>
            <a:ext cx="182934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Антитела против CD20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181893-90D3-4C3F-8794-7B026ECDA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7394" y="3500458"/>
            <a:ext cx="18865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Трансплантация солидного</a:t>
            </a:r>
            <a:br>
              <a:rPr kumimoji="0" lang="en-GB" alt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органа</a:t>
            </a:r>
          </a:p>
        </p:txBody>
      </p:sp>
      <p:sp>
        <p:nvSpPr>
          <p:cNvPr id="25" name="Rectangle: Rounded Corners 15">
            <a:extLst>
              <a:ext uri="{FF2B5EF4-FFF2-40B4-BE49-F238E27FC236}">
                <a16:creationId xmlns:a16="http://schemas.microsoft.com/office/drawing/2014/main" id="{94D9DF76-8BCE-4ECD-80A1-CD9B6606B92F}"/>
              </a:ext>
            </a:extLst>
          </p:cNvPr>
          <p:cNvSpPr/>
          <p:nvPr/>
        </p:nvSpPr>
        <p:spPr>
          <a:xfrm>
            <a:off x="428625" y="1712686"/>
            <a:ext cx="11334750" cy="574676"/>
          </a:xfrm>
          <a:prstGeom prst="roundRect">
            <a:avLst>
              <a:gd name="adj" fmla="val 15544"/>
            </a:avLst>
          </a:prstGeom>
          <a:solidFill>
            <a:schemeClr val="tx2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Многоцентровое когортное исследование включало вакцинированных пациентов</a:t>
            </a:r>
            <a:r>
              <a:rPr kumimoji="0" lang="ru" sz="1400" b="0" i="0" u="none" strike="noStrike" kern="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b,c </a:t>
            </a: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(N = 152), госпитализированных в одну из 17 участвующих клиник в Израиле с тяжелым течением COVID-19 и диагнозом, подтвержденным ПЦР-тестом</a:t>
            </a: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AFBF492F-48F7-4AAB-B7F0-16D7B8C06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740" y="3348109"/>
            <a:ext cx="21891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С подавлением функции иммунной системы</a:t>
            </a:r>
          </a:p>
        </p:txBody>
      </p:sp>
      <p:sp>
        <p:nvSpPr>
          <p:cNvPr id="27" name="TextBox 32">
            <a:extLst>
              <a:ext uri="{FF2B5EF4-FFF2-40B4-BE49-F238E27FC236}">
                <a16:creationId xmlns:a16="http://schemas.microsoft.com/office/drawing/2014/main" id="{E32473D1-7342-459C-A8E6-59C8EC065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062" y="3273327"/>
            <a:ext cx="1947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Без подавления функции иммунной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114712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CCF0A-B95C-4A67-ADDB-8627B240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Роль вируса SARS-CoV-2 в развитии COVID-19</a:t>
            </a:r>
            <a:endParaRPr lang="en-GB" sz="2400" dirty="0"/>
          </a:p>
        </p:txBody>
      </p:sp>
      <p:pic>
        <p:nvPicPr>
          <p:cNvPr id="4" name="Object 16">
            <a:extLst>
              <a:ext uri="{FF2B5EF4-FFF2-40B4-BE49-F238E27FC236}">
                <a16:creationId xmlns:a16="http://schemas.microsoft.com/office/drawing/2014/main" id="{3E6FA911-8ED8-43CC-AC03-78132F38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4DC85A2-8B51-4EAF-9C5A-85E4099461E4}"/>
              </a:ext>
            </a:extLst>
          </p:cNvPr>
          <p:cNvGrpSpPr/>
          <p:nvPr/>
        </p:nvGrpSpPr>
        <p:grpSpPr>
          <a:xfrm>
            <a:off x="830565" y="1721215"/>
            <a:ext cx="4509531" cy="2604409"/>
            <a:chOff x="380682" y="3117953"/>
            <a:chExt cx="5798820" cy="352508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DD856E1-B452-4208-B30B-2D62369BBB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"/>
            <a:stretch/>
          </p:blipFill>
          <p:spPr>
            <a:xfrm>
              <a:off x="380682" y="3117953"/>
              <a:ext cx="5798820" cy="3525083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E8407A9-972A-436F-8A5E-C3415C1405DF}"/>
                </a:ext>
              </a:extLst>
            </p:cNvPr>
            <p:cNvGrpSpPr/>
            <p:nvPr/>
          </p:nvGrpSpPr>
          <p:grpSpPr>
            <a:xfrm>
              <a:off x="2838803" y="3430548"/>
              <a:ext cx="2998121" cy="547419"/>
              <a:chOff x="2989298" y="3687228"/>
              <a:chExt cx="2998121" cy="547419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447749C-EE84-4149-AF33-43A0F3CD31B2}"/>
                  </a:ext>
                </a:extLst>
              </p:cNvPr>
              <p:cNvSpPr/>
              <p:nvPr/>
            </p:nvSpPr>
            <p:spPr>
              <a:xfrm>
                <a:off x="2989298" y="3694647"/>
                <a:ext cx="540000" cy="540000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C694E09B-DCBB-43A2-8263-E46B5A68B30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529299" y="3918061"/>
                <a:ext cx="1344119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10800000" algn="r" rotWithShape="0">
                  <a:prstClr val="black">
                    <a:alpha val="30000"/>
                  </a:prstClr>
                </a:outerShdw>
              </a:effectLst>
            </p:spPr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43931AA-4FF4-4A4D-8693-6B5E3428E9D5}"/>
                  </a:ext>
                </a:extLst>
              </p:cNvPr>
              <p:cNvSpPr txBox="1"/>
              <p:nvPr/>
            </p:nvSpPr>
            <p:spPr>
              <a:xfrm>
                <a:off x="4854465" y="3687228"/>
                <a:ext cx="1132954" cy="3120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200" b="0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4444"/>
                    </a:solidFill>
                    <a:effectLst/>
                    <a:uLnTx/>
                    <a:uFillTx/>
                    <a:latin typeface="Calibri"/>
                  </a:rPr>
                  <a:t>S</a:t>
                </a:r>
                <a:r>
                  <a:rPr kumimoji="0" lang="ru-RU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F4444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:r>
                  <a:rPr kumimoji="0" lang="ru-RU" sz="1200" b="0" i="0" u="none" strike="noStrike" kern="0" cap="none" spc="0" normalizeH="0" baseline="0" noProof="0">
                    <a:ln>
                      <a:noFill/>
                    </a:ln>
                    <a:solidFill>
                      <a:srgbClr val="3F4444"/>
                    </a:solidFill>
                    <a:effectLst/>
                    <a:uLnTx/>
                    <a:uFillTx/>
                    <a:latin typeface="Calibri"/>
                  </a:rPr>
                  <a:t>- белок</a:t>
                </a:r>
                <a:endPara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p:grpSp>
      </p:grp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4D7D0BC1-37B4-4CE8-ADDC-A90695A797E2}"/>
              </a:ext>
            </a:extLst>
          </p:cNvPr>
          <p:cNvSpPr txBox="1">
            <a:spLocks/>
          </p:cNvSpPr>
          <p:nvPr/>
        </p:nvSpPr>
        <p:spPr>
          <a:xfrm>
            <a:off x="398047" y="4472376"/>
            <a:ext cx="5246688" cy="156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0990" indent="-380990">
              <a:lnSpc>
                <a:spcPct val="12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700">
                <a:cs typeface="Calibri" panose="020F0502020204030204" pitchFamily="34" charset="0"/>
              </a:defRPr>
            </a:lvl1pPr>
            <a:lvl2pPr indent="-2286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</a:lvl2pPr>
            <a:lvl3pPr marL="6858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/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>
                <a:srgbClr val="830051"/>
              </a:buClr>
              <a:buSzPct val="100000"/>
              <a:buFont typeface="+mn-lt"/>
              <a:buChar char="•"/>
              <a:defRPr/>
            </a:pPr>
            <a:r>
              <a:rPr lang="ru-RU" sz="1600" dirty="0">
                <a:solidFill>
                  <a:srgbClr val="3F4444"/>
                </a:solidFill>
                <a:latin typeface="Calibri"/>
              </a:rPr>
              <a:t>Название связано со строением вируса, шиповидные отростки (</a:t>
            </a:r>
            <a:r>
              <a:rPr lang="en-US" sz="1600" dirty="0">
                <a:solidFill>
                  <a:srgbClr val="3F4444"/>
                </a:solidFill>
                <a:latin typeface="Calibri"/>
              </a:rPr>
              <a:t>S</a:t>
            </a:r>
            <a:r>
              <a:rPr lang="ru-RU" sz="1600" dirty="0">
                <a:solidFill>
                  <a:srgbClr val="3F4444"/>
                </a:solidFill>
                <a:latin typeface="Calibri"/>
              </a:rPr>
              <a:t>–белки) которого напоминают корону</a:t>
            </a:r>
            <a:r>
              <a:rPr lang="en-US" sz="1600" baseline="30000" dirty="0">
                <a:solidFill>
                  <a:srgbClr val="3F4444"/>
                </a:solidFill>
                <a:latin typeface="Calibri"/>
              </a:rPr>
              <a:t>1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830051"/>
              </a:buClr>
              <a:buSzPct val="100000"/>
              <a:buFont typeface="+mn-lt"/>
              <a:buChar char="•"/>
              <a:defRPr/>
            </a:pPr>
            <a:r>
              <a:rPr lang="en-US" sz="1600" dirty="0">
                <a:solidFill>
                  <a:srgbClr val="3F4444"/>
                </a:solidFill>
                <a:latin typeface="Calibri"/>
              </a:rPr>
              <a:t>S</a:t>
            </a:r>
            <a:r>
              <a:rPr lang="ru-RU" sz="1600" dirty="0">
                <a:solidFill>
                  <a:srgbClr val="3F4444"/>
                </a:solidFill>
                <a:latin typeface="Calibri"/>
              </a:rPr>
              <a:t>–белок является мишенью для вакцин и моноклональных антител</a:t>
            </a:r>
            <a:r>
              <a:rPr lang="en-US" sz="1600" baseline="30000" dirty="0">
                <a:solidFill>
                  <a:srgbClr val="3F4444"/>
                </a:solidFill>
                <a:latin typeface="Calibri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3C87BC-6132-4560-B7D3-BB3D70B88887}"/>
              </a:ext>
            </a:extLst>
          </p:cNvPr>
          <p:cNvSpPr/>
          <p:nvPr/>
        </p:nvSpPr>
        <p:spPr>
          <a:xfrm>
            <a:off x="6075680" y="1682750"/>
            <a:ext cx="6096000" cy="19407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Эндемические </a:t>
            </a:r>
            <a:r>
              <a:rPr kumimoji="0" lang="ru-RU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коронавирусы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2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человека </a:t>
            </a: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(229E, NL63, OC43, HKU1)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Впервые выявлены у 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человека в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1960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-х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Вызывают различные инфекции верхних и нижних дыхательных путей у взрослых 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 детей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318B52-16E4-4CF3-A57D-D5A5B6B393AA}"/>
              </a:ext>
            </a:extLst>
          </p:cNvPr>
          <p:cNvSpPr/>
          <p:nvPr/>
        </p:nvSpPr>
        <p:spPr>
          <a:xfrm>
            <a:off x="6075680" y="3878302"/>
            <a:ext cx="6096000" cy="1805594"/>
          </a:xfrm>
          <a:prstGeom prst="rect">
            <a:avLst/>
          </a:prstGeom>
          <a:gradFill flip="none" rotWithShape="1">
            <a:gsLst>
              <a:gs pos="0">
                <a:srgbClr val="49BFAA"/>
              </a:gs>
              <a:gs pos="100000">
                <a:srgbClr val="49BFAA">
                  <a:lumMod val="75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88000" rIns="288000"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Новые коронавирусы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2002–2003 SARS-CoV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2012 MERS-CoV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SARS-CoV-2</a:t>
            </a:r>
            <a:r>
              <a:rPr kumimoji="0" lang="en-GB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AEF9761-C8CA-48BE-9609-DF6A32648244}"/>
              </a:ext>
            </a:extLst>
          </p:cNvPr>
          <p:cNvSpPr txBox="1">
            <a:spLocks/>
          </p:cNvSpPr>
          <p:nvPr/>
        </p:nvSpPr>
        <p:spPr>
          <a:xfrm>
            <a:off x="22223" y="5996453"/>
            <a:ext cx="10582277" cy="565284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800"/>
            </a:lvl1pPr>
            <a:lvl2pPr indent="-22860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–"/>
            </a:lvl2pPr>
            <a:lvl3pPr marL="685800" indent="-22860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3pPr>
            <a:lvl4pPr marL="914400" indent="-22860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–"/>
              <a:defRPr sz="1600"/>
            </a:lvl4pPr>
            <a:lvl5pPr marL="1143000" indent="-22860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buClr>
                <a:srgbClr val="830051"/>
              </a:buClr>
              <a:defRPr/>
            </a:pPr>
            <a:r>
              <a:rPr lang="en-US" dirty="0" err="1">
                <a:solidFill>
                  <a:srgbClr val="3F4444"/>
                </a:solidFill>
                <a:latin typeface="Calibri"/>
              </a:rPr>
              <a:t>CoV</a:t>
            </a:r>
            <a:r>
              <a:rPr lang="en-US" dirty="0">
                <a:solidFill>
                  <a:srgbClr val="3F4444"/>
                </a:solidFill>
                <a:latin typeface="Calibri"/>
              </a:rPr>
              <a:t> 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(</a:t>
            </a:r>
            <a:r>
              <a:rPr lang="en-US" dirty="0">
                <a:solidFill>
                  <a:srgbClr val="3F4444"/>
                </a:solidFill>
                <a:latin typeface="Calibri"/>
              </a:rPr>
              <a:t>coronavirus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) - коронавирус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; MERS 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(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Middle East respiratory syndrome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) - ближневосточный респираторный синдром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; SARS 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(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severe acute respiratory syndrome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) – тяжелый острый респираторный синдром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; S 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(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spike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) – </a:t>
            </a:r>
            <a:r>
              <a:rPr lang="ru-RU" dirty="0" err="1">
                <a:solidFill>
                  <a:srgbClr val="3F4444"/>
                </a:solidFill>
                <a:latin typeface="Calibri"/>
              </a:rPr>
              <a:t>спайк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 (шиповидный) белок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; SARS-CoV-2 </a:t>
            </a:r>
            <a:br>
              <a:rPr lang="en-GB" dirty="0">
                <a:solidFill>
                  <a:srgbClr val="3F4444"/>
                </a:solidFill>
                <a:latin typeface="Calibri"/>
              </a:rPr>
            </a:br>
            <a:r>
              <a:rPr lang="ru-RU" dirty="0">
                <a:solidFill>
                  <a:srgbClr val="3F4444"/>
                </a:solidFill>
                <a:latin typeface="Calibri"/>
              </a:rPr>
              <a:t>(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severe acute respiratory syndrome coronavirus-2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) – тяжелый острый респираторный синдром, вызванный штаммом коронавируса 2-го типа; </a:t>
            </a:r>
            <a:r>
              <a:rPr lang="en-US" dirty="0">
                <a:solidFill>
                  <a:srgbClr val="3F4444"/>
                </a:solidFill>
                <a:latin typeface="Calibri"/>
              </a:rPr>
              <a:t>COVID-19 (</a:t>
            </a:r>
            <a:r>
              <a:rPr lang="en-US" dirty="0" err="1">
                <a:solidFill>
                  <a:srgbClr val="3F4444"/>
                </a:solidFill>
                <a:latin typeface="Calibri"/>
              </a:rPr>
              <a:t>COrona</a:t>
            </a:r>
            <a:r>
              <a:rPr lang="en-US" dirty="0">
                <a:solidFill>
                  <a:srgbClr val="3F4444"/>
                </a:solidFill>
                <a:latin typeface="Calibri"/>
              </a:rPr>
              <a:t> </a:t>
            </a:r>
            <a:r>
              <a:rPr lang="en-US" dirty="0" err="1">
                <a:solidFill>
                  <a:srgbClr val="3F4444"/>
                </a:solidFill>
                <a:latin typeface="Calibri"/>
              </a:rPr>
              <a:t>VIrus</a:t>
            </a:r>
            <a:r>
              <a:rPr lang="en-US" dirty="0">
                <a:solidFill>
                  <a:srgbClr val="3F4444"/>
                </a:solidFill>
                <a:latin typeface="Calibri"/>
              </a:rPr>
              <a:t> Disease 2019) - 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коронавирусная болезнь 2019                                                                                                          </a:t>
            </a:r>
            <a:br>
              <a:rPr lang="en-US" dirty="0">
                <a:solidFill>
                  <a:srgbClr val="3F4444"/>
                </a:solidFill>
                <a:latin typeface="Calibri"/>
              </a:rPr>
            </a:br>
            <a:r>
              <a:rPr lang="ru-RU" dirty="0">
                <a:solidFill>
                  <a:srgbClr val="3F4444"/>
                </a:solidFill>
                <a:latin typeface="Calibri"/>
              </a:rPr>
              <a:t> 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1. </a:t>
            </a:r>
            <a:r>
              <a:rPr lang="en-GB" dirty="0" err="1">
                <a:solidFill>
                  <a:srgbClr val="3F4444"/>
                </a:solidFill>
                <a:latin typeface="Calibri"/>
              </a:rPr>
              <a:t>Belouzard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 S et al. </a:t>
            </a:r>
            <a:r>
              <a:rPr lang="en-GB" i="1" dirty="0">
                <a:solidFill>
                  <a:srgbClr val="3F4444"/>
                </a:solidFill>
                <a:latin typeface="Calibri"/>
              </a:rPr>
              <a:t>Viruses.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 2012;4:1011-1033; 2. Du L et al. </a:t>
            </a:r>
            <a:r>
              <a:rPr lang="en-GB" i="1" dirty="0">
                <a:solidFill>
                  <a:srgbClr val="3F4444"/>
                </a:solidFill>
                <a:latin typeface="Calibri"/>
              </a:rPr>
              <a:t>Nat Rev </a:t>
            </a:r>
            <a:r>
              <a:rPr lang="en-GB" i="1" dirty="0" err="1">
                <a:solidFill>
                  <a:srgbClr val="3F4444"/>
                </a:solidFill>
                <a:latin typeface="Calibri"/>
              </a:rPr>
              <a:t>Microbiol</a:t>
            </a:r>
            <a:r>
              <a:rPr lang="en-GB" i="1" dirty="0">
                <a:solidFill>
                  <a:srgbClr val="3F4444"/>
                </a:solidFill>
                <a:latin typeface="Calibri"/>
              </a:rPr>
              <a:t>. 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2009;7:223-236; 3. Corman VM et al. </a:t>
            </a:r>
            <a:r>
              <a:rPr lang="en-GB" i="1" dirty="0">
                <a:solidFill>
                  <a:srgbClr val="3F4444"/>
                </a:solidFill>
                <a:latin typeface="Calibri"/>
              </a:rPr>
              <a:t>Adv Virus Res. 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2018;100:163-188; 4. </a:t>
            </a:r>
            <a:r>
              <a:rPr lang="en-GB" dirty="0" err="1">
                <a:solidFill>
                  <a:srgbClr val="3F4444"/>
                </a:solidFill>
                <a:latin typeface="Calibri"/>
              </a:rPr>
              <a:t>Coronaviridae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 Study Group of the International Committee on Taxonomy of Viruses. </a:t>
            </a:r>
            <a:r>
              <a:rPr lang="en-GB" i="1" dirty="0">
                <a:solidFill>
                  <a:srgbClr val="3F4444"/>
                </a:solidFill>
                <a:latin typeface="Calibri"/>
              </a:rPr>
              <a:t>Nat </a:t>
            </a:r>
            <a:r>
              <a:rPr lang="en-GB" i="1" dirty="0" err="1">
                <a:solidFill>
                  <a:srgbClr val="3F4444"/>
                </a:solidFill>
                <a:latin typeface="Calibri"/>
              </a:rPr>
              <a:t>Microbiol</a:t>
            </a:r>
            <a:r>
              <a:rPr lang="en-GB" i="1" dirty="0">
                <a:solidFill>
                  <a:srgbClr val="3F4444"/>
                </a:solidFill>
                <a:latin typeface="Calibri"/>
              </a:rPr>
              <a:t>.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 2020. </a:t>
            </a:r>
            <a:r>
              <a:rPr lang="en-GB" dirty="0">
                <a:solidFill>
                  <a:srgbClr val="68D2DF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http://dx.doi.org/10.1038/</a:t>
            </a:r>
            <a:r>
              <a:rPr lang="en-GB" dirty="0">
                <a:solidFill>
                  <a:srgbClr val="3F4444"/>
                </a:solidFill>
                <a:latin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s41564-020-0695-z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. Accessed June 25, 2020.</a:t>
            </a:r>
          </a:p>
        </p:txBody>
      </p:sp>
    </p:spTree>
    <p:extLst>
      <p:ext uri="{BB962C8B-B14F-4D97-AF65-F5344CB8AC3E}">
        <p14:creationId xmlns:p14="http://schemas.microsoft.com/office/powerpoint/2010/main" val="3619308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76154-500F-4108-80BB-0925DF702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Определенные сопутствующие заболевания увеличивают риск госпитализации лиц </a:t>
            </a:r>
            <a:br>
              <a:rPr lang="en-GB" sz="2400" dirty="0"/>
            </a:br>
            <a:r>
              <a:rPr lang="ru-RU" sz="2400" dirty="0"/>
              <a:t>с положительным результатом теста на SARS-CoV-2</a:t>
            </a:r>
            <a:endParaRPr lang="en-GB" sz="2400" dirty="0"/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27A10489-D355-4686-9AA5-D6AD9D994247}"/>
              </a:ext>
            </a:extLst>
          </p:cNvPr>
          <p:cNvSpPr/>
          <p:nvPr/>
        </p:nvSpPr>
        <p:spPr>
          <a:xfrm>
            <a:off x="4850958" y="3478063"/>
            <a:ext cx="6575945" cy="2989704"/>
          </a:xfrm>
          <a:prstGeom prst="roundRect">
            <a:avLst>
              <a:gd name="adj" fmla="val 1857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pic>
        <p:nvPicPr>
          <p:cNvPr id="5" name="Рисунок 10">
            <a:extLst>
              <a:ext uri="{FF2B5EF4-FFF2-40B4-BE49-F238E27FC236}">
                <a16:creationId xmlns:a16="http://schemas.microsoft.com/office/drawing/2014/main" id="{3DFB8AFE-C699-4C85-A0CE-EFFB2547A1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"/>
          <a:stretch/>
        </p:blipFill>
        <p:spPr>
          <a:xfrm>
            <a:off x="5328969" y="3576483"/>
            <a:ext cx="5592762" cy="2851689"/>
          </a:xfrm>
          <a:prstGeom prst="rect">
            <a:avLst/>
          </a:prstGeom>
        </p:spPr>
      </p:pic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D475F4BD-8F14-45BC-8D93-A4F0B32EDFFB}"/>
              </a:ext>
            </a:extLst>
          </p:cNvPr>
          <p:cNvSpPr/>
          <p:nvPr/>
        </p:nvSpPr>
        <p:spPr>
          <a:xfrm>
            <a:off x="605306" y="3466675"/>
            <a:ext cx="3519594" cy="2989704"/>
          </a:xfrm>
          <a:prstGeom prst="roundRect">
            <a:avLst>
              <a:gd name="adj" fmla="val 18574"/>
            </a:avLst>
          </a:prstGeom>
          <a:solidFill>
            <a:sysClr val="window" lastClr="FFFFFF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220B2D-D029-4A18-AB6F-A742F3939916}"/>
              </a:ext>
            </a:extLst>
          </p:cNvPr>
          <p:cNvCxnSpPr>
            <a:cxnSpLocks/>
            <a:stCxn id="10" idx="0"/>
          </p:cNvCxnSpPr>
          <p:nvPr/>
        </p:nvCxnSpPr>
        <p:spPr>
          <a:xfrm flipV="1">
            <a:off x="2331789" y="2104523"/>
            <a:ext cx="0" cy="279478"/>
          </a:xfrm>
          <a:prstGeom prst="line">
            <a:avLst/>
          </a:prstGeom>
          <a:noFill/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/>
        </p:spPr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30814585-A2DD-4ED2-A1F3-63506382E328}"/>
              </a:ext>
            </a:extLst>
          </p:cNvPr>
          <p:cNvSpPr txBox="1">
            <a:spLocks/>
          </p:cNvSpPr>
          <p:nvPr/>
        </p:nvSpPr>
        <p:spPr>
          <a:xfrm>
            <a:off x="29751" y="6496399"/>
            <a:ext cx="10888663" cy="378806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" sz="500" baseline="30000" dirty="0">
                <a:solidFill>
                  <a:srgbClr val="000000"/>
                </a:solidFill>
                <a:cs typeface="Arial" panose="020B0604020202020204" pitchFamily="34" charset="0"/>
              </a:rPr>
              <a:t>a</a:t>
            </a:r>
            <a:r>
              <a:rPr lang="ru" sz="500" dirty="0">
                <a:solidFill>
                  <a:srgbClr val="000000"/>
                </a:solidFill>
                <a:cs typeface="Arial" panose="020B0604020202020204" pitchFamily="34" charset="0"/>
              </a:rPr>
              <a:t>Анализ проводили у пациентов, находящихся в отделении неотложной помощи с симптомами, соответствующими COVID-19. Амбулаторный анализ проводили для лиц с легкой и среднетяжелой формами заболевания. Анализ не госпитализированных пациентов проводили на сотрудниках клиники с симптомами или подозрением на инфекцию; </a:t>
            </a:r>
            <a:r>
              <a:rPr lang="ru" sz="500" baseline="30000" dirty="0">
                <a:solidFill>
                  <a:srgbClr val="000000"/>
                </a:solidFill>
                <a:cs typeface="Arial" panose="020B0604020202020204" pitchFamily="34" charset="0"/>
              </a:rPr>
              <a:t>b</a:t>
            </a:r>
            <a:r>
              <a:rPr lang="ru" sz="500" dirty="0">
                <a:solidFill>
                  <a:srgbClr val="000000"/>
                </a:solidFill>
                <a:cs typeface="Arial" panose="020B0604020202020204" pitchFamily="34" charset="0"/>
              </a:rPr>
              <a:t>Среди госпитализированных пациентов медиана продолжительности госпитализации составила 7 дней (МКИ: 3–13; полный диапазон: 0–52 дня). Медиана продолжительности госпитализации пациентов с крайне тяжелыми формами заболевания (n = 160) составила 36 дней (32–40; полный диапазон: 3–52 дня).</a:t>
            </a:r>
          </a:p>
          <a:p>
            <a:pPr>
              <a:defRPr/>
            </a:pPr>
            <a:r>
              <a:rPr lang="ru-RU" sz="500" dirty="0">
                <a:solidFill>
                  <a:prstClr val="black"/>
                </a:solidFill>
                <a:cs typeface="Calibri" panose="020F0502020204030204" pitchFamily="34" charset="0"/>
              </a:rPr>
              <a:t>COVID-19 (</a:t>
            </a:r>
            <a:r>
              <a:rPr lang="ru-RU" sz="500" dirty="0" err="1">
                <a:solidFill>
                  <a:prstClr val="black"/>
                </a:solidFill>
                <a:cs typeface="Calibri" panose="020F0502020204030204" pitchFamily="34" charset="0"/>
              </a:rPr>
              <a:t>COrona</a:t>
            </a:r>
            <a:r>
              <a:rPr lang="ru-RU" sz="5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500" dirty="0" err="1">
                <a:solidFill>
                  <a:prstClr val="black"/>
                </a:solidFill>
                <a:cs typeface="Calibri" panose="020F0502020204030204" pitchFamily="34" charset="0"/>
              </a:rPr>
              <a:t>VIrus</a:t>
            </a:r>
            <a:r>
              <a:rPr lang="ru-RU" sz="5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ru-RU" sz="500" dirty="0" err="1">
                <a:solidFill>
                  <a:prstClr val="black"/>
                </a:solidFill>
                <a:cs typeface="Calibri" panose="020F0502020204030204" pitchFamily="34" charset="0"/>
              </a:rPr>
              <a:t>Disease</a:t>
            </a:r>
            <a:r>
              <a:rPr lang="ru-RU" sz="500" dirty="0">
                <a:solidFill>
                  <a:prstClr val="black"/>
                </a:solidFill>
                <a:cs typeface="Calibri" panose="020F0502020204030204" pitchFamily="34" charset="0"/>
              </a:rPr>
              <a:t> 2019) - коронавирусная инфекция 2019 г.</a:t>
            </a:r>
            <a:r>
              <a:rPr lang="ru" sz="500" dirty="0">
                <a:solidFill>
                  <a:srgbClr val="000000"/>
                </a:solidFill>
                <a:cs typeface="Arial" panose="020B0604020202020204" pitchFamily="34" charset="0"/>
              </a:rPr>
              <a:t>; </a:t>
            </a:r>
            <a:r>
              <a:rPr lang="en-US" sz="500" dirty="0">
                <a:solidFill>
                  <a:srgbClr val="000000"/>
                </a:solidFill>
                <a:cs typeface="Arial" panose="020B0604020202020204" pitchFamily="34" charset="0"/>
              </a:rPr>
              <a:t>SARS-CoV-2 (severe acute respiratory syndrome coronavirus-2) – </a:t>
            </a:r>
            <a:r>
              <a:rPr lang="ru-RU" sz="500" dirty="0">
                <a:solidFill>
                  <a:srgbClr val="000000"/>
                </a:solidFill>
                <a:cs typeface="Arial" panose="020B0604020202020204" pitchFamily="34" charset="0"/>
              </a:rPr>
              <a:t>тяжелый острый респираторный синдром, вызванный штаммом коронавируса 2-го типа</a:t>
            </a:r>
            <a:r>
              <a:rPr lang="ru" sz="500" dirty="0">
                <a:solidFill>
                  <a:srgbClr val="000000"/>
                </a:solidFill>
                <a:cs typeface="Arial" panose="020B0604020202020204" pitchFamily="34" charset="0"/>
              </a:rPr>
              <a:t>; ДИ - доверительный интервал; ИМТ - индекс массы тела; МКИ  - межквартильный интервал; ХБП - хроническая болезнь почек.</a:t>
            </a:r>
          </a:p>
          <a:p>
            <a:pPr>
              <a:defRPr/>
            </a:pPr>
            <a:r>
              <a:rPr lang="ru" sz="500" dirty="0">
                <a:solidFill>
                  <a:srgbClr val="000000"/>
                </a:solidFill>
                <a:cs typeface="Arial" panose="020B0604020202020204" pitchFamily="34" charset="0"/>
              </a:rPr>
              <a:t>Petrilli CM et al. </a:t>
            </a:r>
            <a:r>
              <a:rPr lang="ru" sz="500" i="1" dirty="0">
                <a:solidFill>
                  <a:srgbClr val="000000"/>
                </a:solidFill>
                <a:cs typeface="Arial" panose="020B0604020202020204" pitchFamily="34" charset="0"/>
              </a:rPr>
              <a:t>BMJ</a:t>
            </a:r>
            <a:r>
              <a:rPr lang="ru" sz="500" dirty="0">
                <a:solidFill>
                  <a:srgbClr val="000000"/>
                </a:solidFill>
                <a:cs typeface="Arial" panose="020B0604020202020204" pitchFamily="34" charset="0"/>
              </a:rPr>
              <a:t>. 2020. </a:t>
            </a:r>
            <a:r>
              <a:rPr lang="ru" sz="500" dirty="0">
                <a:solidFill>
                  <a:srgbClr val="000000"/>
                </a:solidFill>
                <a:cs typeface="Arial" panose="020B0604020202020204" pitchFamily="34" charset="0"/>
                <a:hlinkClick r:id="rId3"/>
              </a:rPr>
              <a:t>http://dx.doi.org/10.1136/bmj.m1966</a:t>
            </a:r>
            <a:r>
              <a:rPr lang="ru" sz="500" dirty="0">
                <a:solidFill>
                  <a:srgbClr val="000000"/>
                </a:solidFill>
                <a:cs typeface="Arial" panose="020B0604020202020204" pitchFamily="34" charset="0"/>
              </a:rPr>
              <a:t>. дата доступа 06.10.2021 г.</a:t>
            </a: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DFE2BD7B-F5CD-4867-A8FD-93DCD9DBEB3C}"/>
              </a:ext>
            </a:extLst>
          </p:cNvPr>
          <p:cNvSpPr/>
          <p:nvPr/>
        </p:nvSpPr>
        <p:spPr>
          <a:xfrm>
            <a:off x="605307" y="1515857"/>
            <a:ext cx="10821596" cy="715377"/>
          </a:xfrm>
          <a:prstGeom prst="roundRect">
            <a:avLst>
              <a:gd name="adj" fmla="val 18574"/>
            </a:avLst>
          </a:prstGeom>
          <a:solidFill>
            <a:srgbClr val="8B2890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У взрослых пациентов</a:t>
            </a:r>
            <a:r>
              <a:rPr kumimoji="0" lang="ru" sz="14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с симптомами или подозрением на COVID-19 проводили анализ на наличие SARS-CoV-2 (N = 11 544 пациентов, находящихся в отделении неотложной помощи, не госпитализированных или находящихся на амбулаторном лечении) с последующим наблюдением в течение долгого времени</a:t>
            </a:r>
            <a:endParaRPr kumimoji="0" lang="en-GB" sz="14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4A6F8E75-D45B-41FD-B704-E5C095F29846}"/>
              </a:ext>
            </a:extLst>
          </p:cNvPr>
          <p:cNvSpPr/>
          <p:nvPr/>
        </p:nvSpPr>
        <p:spPr>
          <a:xfrm>
            <a:off x="623244" y="2384001"/>
            <a:ext cx="3417090" cy="914400"/>
          </a:xfrm>
          <a:prstGeom prst="roundRect">
            <a:avLst>
              <a:gd name="adj" fmla="val 18574"/>
            </a:avLst>
          </a:prstGeom>
          <a:solidFill>
            <a:sysClr val="window" lastClr="FFFFFF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~Половина пациентов с положительным результатом теста на SARS-CoV-2 нуждалась в госпитализации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C7DC1A3-14D3-4407-9D93-FD7800D0560F}"/>
              </a:ext>
            </a:extLst>
          </p:cNvPr>
          <p:cNvGrpSpPr/>
          <p:nvPr/>
        </p:nvGrpSpPr>
        <p:grpSpPr>
          <a:xfrm>
            <a:off x="758077" y="4114170"/>
            <a:ext cx="1677006" cy="745005"/>
            <a:chOff x="4876800" y="2971800"/>
            <a:chExt cx="2058313" cy="914400"/>
          </a:xfrm>
          <a:solidFill>
            <a:srgbClr val="8B2890"/>
          </a:solidFill>
        </p:grpSpPr>
        <p:pic>
          <p:nvPicPr>
            <p:cNvPr id="12" name="Graphic 11" descr="Woman outline">
              <a:extLst>
                <a:ext uri="{FF2B5EF4-FFF2-40B4-BE49-F238E27FC236}">
                  <a16:creationId xmlns:a16="http://schemas.microsoft.com/office/drawing/2014/main" id="{AE952FBE-EB84-448B-8D60-A280F1C13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020713" y="2971800"/>
              <a:ext cx="914400" cy="914400"/>
            </a:xfrm>
            <a:prstGeom prst="rect">
              <a:avLst/>
            </a:prstGeom>
          </p:spPr>
        </p:pic>
        <p:pic>
          <p:nvPicPr>
            <p:cNvPr id="13" name="Graphic 12" descr="Man outline">
              <a:extLst>
                <a:ext uri="{FF2B5EF4-FFF2-40B4-BE49-F238E27FC236}">
                  <a16:creationId xmlns:a16="http://schemas.microsoft.com/office/drawing/2014/main" id="{CBBF2AC7-8B13-4BF5-B4AA-B1DF84E84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639408" y="2971800"/>
              <a:ext cx="914400" cy="914400"/>
            </a:xfrm>
            <a:prstGeom prst="rect">
              <a:avLst/>
            </a:prstGeom>
          </p:spPr>
        </p:pic>
        <p:pic>
          <p:nvPicPr>
            <p:cNvPr id="14" name="Graphic 13" descr="Woman outline">
              <a:extLst>
                <a:ext uri="{FF2B5EF4-FFF2-40B4-BE49-F238E27FC236}">
                  <a16:creationId xmlns:a16="http://schemas.microsoft.com/office/drawing/2014/main" id="{691C63AA-1D5D-48CB-A898-614A20D889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258104" y="2971800"/>
              <a:ext cx="914400" cy="914400"/>
            </a:xfrm>
            <a:prstGeom prst="rect">
              <a:avLst/>
            </a:prstGeom>
          </p:spPr>
        </p:pic>
        <p:pic>
          <p:nvPicPr>
            <p:cNvPr id="15" name="Graphic 14" descr="Man outline">
              <a:extLst>
                <a:ext uri="{FF2B5EF4-FFF2-40B4-BE49-F238E27FC236}">
                  <a16:creationId xmlns:a16="http://schemas.microsoft.com/office/drawing/2014/main" id="{35D5F937-20FB-4C64-B981-BFFD967F5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876800" y="2971800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Graphic 15" descr="Hospital outline">
            <a:extLst>
              <a:ext uri="{FF2B5EF4-FFF2-40B4-BE49-F238E27FC236}">
                <a16:creationId xmlns:a16="http://schemas.microsoft.com/office/drawing/2014/main" id="{6FC359CF-9999-4468-8334-0406EDDEB0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68565" y="5161812"/>
            <a:ext cx="1047811" cy="104781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0857201-7DD8-41C3-A13B-7D998FBBB62A}"/>
              </a:ext>
            </a:extLst>
          </p:cNvPr>
          <p:cNvGrpSpPr/>
          <p:nvPr/>
        </p:nvGrpSpPr>
        <p:grpSpPr>
          <a:xfrm>
            <a:off x="2253967" y="4138546"/>
            <a:ext cx="1677006" cy="745005"/>
            <a:chOff x="4876800" y="2971800"/>
            <a:chExt cx="2058313" cy="914400"/>
          </a:xfrm>
          <a:solidFill>
            <a:srgbClr val="A5A5A5"/>
          </a:solidFill>
        </p:grpSpPr>
        <p:pic>
          <p:nvPicPr>
            <p:cNvPr id="18" name="Graphic 17" descr="Woman outline">
              <a:extLst>
                <a:ext uri="{FF2B5EF4-FFF2-40B4-BE49-F238E27FC236}">
                  <a16:creationId xmlns:a16="http://schemas.microsoft.com/office/drawing/2014/main" id="{BA026359-76F4-4A7E-B66D-45E758147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020713" y="2971800"/>
              <a:ext cx="914400" cy="914400"/>
            </a:xfrm>
            <a:prstGeom prst="rect">
              <a:avLst/>
            </a:prstGeom>
          </p:spPr>
        </p:pic>
        <p:pic>
          <p:nvPicPr>
            <p:cNvPr id="19" name="Graphic 18" descr="Man outline">
              <a:extLst>
                <a:ext uri="{FF2B5EF4-FFF2-40B4-BE49-F238E27FC236}">
                  <a16:creationId xmlns:a16="http://schemas.microsoft.com/office/drawing/2014/main" id="{BB400001-5E2B-45AF-8172-8A44B9690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639408" y="2971800"/>
              <a:ext cx="914400" cy="914400"/>
            </a:xfrm>
            <a:prstGeom prst="rect">
              <a:avLst/>
            </a:prstGeom>
          </p:spPr>
        </p:pic>
        <p:pic>
          <p:nvPicPr>
            <p:cNvPr id="20" name="Graphic 19" descr="Woman outline">
              <a:extLst>
                <a:ext uri="{FF2B5EF4-FFF2-40B4-BE49-F238E27FC236}">
                  <a16:creationId xmlns:a16="http://schemas.microsoft.com/office/drawing/2014/main" id="{0DBEF30A-81D7-4D25-8EAA-CF2E6C4375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258104" y="2971800"/>
              <a:ext cx="914400" cy="914400"/>
            </a:xfrm>
            <a:prstGeom prst="rect">
              <a:avLst/>
            </a:prstGeom>
          </p:spPr>
        </p:pic>
        <p:pic>
          <p:nvPicPr>
            <p:cNvPr id="21" name="Graphic 20" descr="Man outline">
              <a:extLst>
                <a:ext uri="{FF2B5EF4-FFF2-40B4-BE49-F238E27FC236}">
                  <a16:creationId xmlns:a16="http://schemas.microsoft.com/office/drawing/2014/main" id="{55957B82-008D-457C-9596-2FB3FC083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876800" y="2971800"/>
              <a:ext cx="914400" cy="914400"/>
            </a:xfrm>
            <a:prstGeom prst="rect">
              <a:avLst/>
            </a:prstGeom>
          </p:spPr>
        </p:pic>
      </p:grp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746064-19CA-4B11-B7CA-F9CA2D5684F9}"/>
              </a:ext>
            </a:extLst>
          </p:cNvPr>
          <p:cNvCxnSpPr>
            <a:cxnSpLocks/>
          </p:cNvCxnSpPr>
          <p:nvPr/>
        </p:nvCxnSpPr>
        <p:spPr>
          <a:xfrm>
            <a:off x="3092470" y="4952500"/>
            <a:ext cx="0" cy="276017"/>
          </a:xfrm>
          <a:prstGeom prst="straightConnector1">
            <a:avLst/>
          </a:prstGeom>
          <a:noFill/>
          <a:ln w="28575" cap="flat" cmpd="sng" algn="ctr">
            <a:solidFill>
              <a:srgbClr val="A5A5A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0A2095D-95E7-4269-8A03-28DCC56FA45E}"/>
              </a:ext>
            </a:extLst>
          </p:cNvPr>
          <p:cNvCxnSpPr>
            <a:cxnSpLocks/>
          </p:cNvCxnSpPr>
          <p:nvPr/>
        </p:nvCxnSpPr>
        <p:spPr>
          <a:xfrm>
            <a:off x="1596580" y="4952500"/>
            <a:ext cx="0" cy="276017"/>
          </a:xfrm>
          <a:prstGeom prst="straightConnector1">
            <a:avLst/>
          </a:prstGeom>
          <a:noFill/>
          <a:ln w="28575" cap="flat" cmpd="sng" algn="ctr">
            <a:solidFill>
              <a:srgbClr val="8B289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7EDF9CD3-DE5C-43A5-B617-1AF6D6DE68CA}"/>
              </a:ext>
            </a:extLst>
          </p:cNvPr>
          <p:cNvSpPr txBox="1"/>
          <p:nvPr/>
        </p:nvSpPr>
        <p:spPr>
          <a:xfrm>
            <a:off x="2161283" y="6135547"/>
            <a:ext cx="17770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Госпитализированные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6F858D-FCB7-498F-A3B8-1A4579B3FE87}"/>
              </a:ext>
            </a:extLst>
          </p:cNvPr>
          <p:cNvSpPr txBox="1"/>
          <p:nvPr/>
        </p:nvSpPr>
        <p:spPr>
          <a:xfrm>
            <a:off x="803542" y="6075003"/>
            <a:ext cx="158607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Амбулаторные пациенты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41BCBE-8140-4A80-BA38-95CD7C2E9AC8}"/>
              </a:ext>
            </a:extLst>
          </p:cNvPr>
          <p:cNvGrpSpPr/>
          <p:nvPr/>
        </p:nvGrpSpPr>
        <p:grpSpPr>
          <a:xfrm>
            <a:off x="1139380" y="5228517"/>
            <a:ext cx="914400" cy="914400"/>
            <a:chOff x="860355" y="4915485"/>
            <a:chExt cx="914400" cy="914400"/>
          </a:xfrm>
        </p:grpSpPr>
        <p:pic>
          <p:nvPicPr>
            <p:cNvPr id="27" name="Graphic 26" descr="Neighborhood outline">
              <a:extLst>
                <a:ext uri="{FF2B5EF4-FFF2-40B4-BE49-F238E27FC236}">
                  <a16:creationId xmlns:a16="http://schemas.microsoft.com/office/drawing/2014/main" id="{46512DF8-4B83-455C-9F83-4E26D845DD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60355" y="4915485"/>
              <a:ext cx="914400" cy="914400"/>
            </a:xfrm>
            <a:prstGeom prst="rect">
              <a:avLst/>
            </a:prstGeom>
          </p:spPr>
        </p:pic>
        <p:pic>
          <p:nvPicPr>
            <p:cNvPr id="28" name="Graphic 27" descr="Medical outline">
              <a:extLst>
                <a:ext uri="{FF2B5EF4-FFF2-40B4-BE49-F238E27FC236}">
                  <a16:creationId xmlns:a16="http://schemas.microsoft.com/office/drawing/2014/main" id="{DFCA2116-5F0E-44FA-B0DD-9B37544259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110889" y="5191502"/>
              <a:ext cx="421011" cy="421011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A0F6DABB-29CB-4F0E-BFED-7B2D21FDB960}"/>
              </a:ext>
            </a:extLst>
          </p:cNvPr>
          <p:cNvSpPr txBox="1"/>
          <p:nvPr/>
        </p:nvSpPr>
        <p:spPr>
          <a:xfrm>
            <a:off x="956021" y="3453882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48,1 %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(n = 2538/5279)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1CB3DD1-B4C4-411C-848D-69EDA3980300}"/>
              </a:ext>
            </a:extLst>
          </p:cNvPr>
          <p:cNvSpPr txBox="1"/>
          <p:nvPr/>
        </p:nvSpPr>
        <p:spPr>
          <a:xfrm>
            <a:off x="2451910" y="3453882"/>
            <a:ext cx="128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4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51,9 %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(n = 2741/5279)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1FCE8A7C-3F79-4B0F-A3EC-CC3CCB0B21D7}"/>
              </a:ext>
            </a:extLst>
          </p:cNvPr>
          <p:cNvCxnSpPr>
            <a:cxnSpLocks/>
            <a:stCxn id="16" idx="3"/>
            <a:endCxn id="32" idx="1"/>
          </p:cNvCxnSpPr>
          <p:nvPr/>
        </p:nvCxnSpPr>
        <p:spPr>
          <a:xfrm flipV="1">
            <a:off x="3616376" y="2840755"/>
            <a:ext cx="1235286" cy="2844963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32" name="Rectangle: Rounded Corners 15">
            <a:extLst>
              <a:ext uri="{FF2B5EF4-FFF2-40B4-BE49-F238E27FC236}">
                <a16:creationId xmlns:a16="http://schemas.microsoft.com/office/drawing/2014/main" id="{D72DD1B4-66D3-4287-A5A4-3921B09103F5}"/>
              </a:ext>
            </a:extLst>
          </p:cNvPr>
          <p:cNvSpPr/>
          <p:nvPr/>
        </p:nvSpPr>
        <p:spPr>
          <a:xfrm>
            <a:off x="4851662" y="2383555"/>
            <a:ext cx="6574536" cy="914400"/>
          </a:xfrm>
          <a:prstGeom prst="roundRect">
            <a:avLst>
              <a:gd name="adj" fmla="val 18574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Характеристики пациентов с COVID-19 при поступлении в стационар</a:t>
            </a:r>
            <a:r>
              <a:rPr kumimoji="0" lang="ru" sz="18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b</a:t>
            </a:r>
            <a:endParaRPr kumimoji="0" lang="en-GB" sz="18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55D34E6-7B5B-4B81-BDDA-1FFFBD501ECF}"/>
              </a:ext>
            </a:extLst>
          </p:cNvPr>
          <p:cNvCxnSpPr>
            <a:cxnSpLocks/>
            <a:stCxn id="32" idx="2"/>
          </p:cNvCxnSpPr>
          <p:nvPr/>
        </p:nvCxnSpPr>
        <p:spPr>
          <a:xfrm>
            <a:off x="8138930" y="3297955"/>
            <a:ext cx="1" cy="180108"/>
          </a:xfrm>
          <a:prstGeom prst="line">
            <a:avLst/>
          </a:prstGeom>
          <a:noFill/>
          <a:ln w="38100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743D7289-2173-4BA4-AD54-CBBDDBE5CF87}"/>
              </a:ext>
            </a:extLst>
          </p:cNvPr>
          <p:cNvSpPr/>
          <p:nvPr/>
        </p:nvSpPr>
        <p:spPr>
          <a:xfrm>
            <a:off x="6488201" y="5040209"/>
            <a:ext cx="100826" cy="11746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AF37B82-A73D-4B03-94C0-F97A69308EA0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8138930" y="3297955"/>
            <a:ext cx="1" cy="180108"/>
          </a:xfrm>
          <a:prstGeom prst="line">
            <a:avLst/>
          </a:prstGeom>
          <a:noFill/>
          <a:ln w="38100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A8655D91-A3BF-41E1-8565-65D815ED39BA}"/>
              </a:ext>
            </a:extLst>
          </p:cNvPr>
          <p:cNvSpPr txBox="1"/>
          <p:nvPr/>
        </p:nvSpPr>
        <p:spPr>
          <a:xfrm>
            <a:off x="5031608" y="5170556"/>
            <a:ext cx="5757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ИМТ</a:t>
            </a:r>
          </a:p>
        </p:txBody>
      </p:sp>
      <p:sp>
        <p:nvSpPr>
          <p:cNvPr id="37" name="Left Brace 36">
            <a:extLst>
              <a:ext uri="{FF2B5EF4-FFF2-40B4-BE49-F238E27FC236}">
                <a16:creationId xmlns:a16="http://schemas.microsoft.com/office/drawing/2014/main" id="{548A64F3-13B5-4B1B-A9F6-A8271A007BED}"/>
              </a:ext>
            </a:extLst>
          </p:cNvPr>
          <p:cNvSpPr/>
          <p:nvPr/>
        </p:nvSpPr>
        <p:spPr>
          <a:xfrm>
            <a:off x="5618375" y="4977258"/>
            <a:ext cx="170929" cy="668816"/>
          </a:xfrm>
          <a:prstGeom prst="leftBrac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9EE7236-1869-4768-BDAB-CF352B1E67A0}"/>
              </a:ext>
            </a:extLst>
          </p:cNvPr>
          <p:cNvSpPr txBox="1"/>
          <p:nvPr/>
        </p:nvSpPr>
        <p:spPr>
          <a:xfrm>
            <a:off x="5756575" y="3678247"/>
            <a:ext cx="91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ХБП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BD86A9-CD23-4173-A512-E65884F8AE69}"/>
              </a:ext>
            </a:extLst>
          </p:cNvPr>
          <p:cNvSpPr txBox="1"/>
          <p:nvPr/>
        </p:nvSpPr>
        <p:spPr>
          <a:xfrm>
            <a:off x="4908457" y="3886326"/>
            <a:ext cx="1765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Сахарный диабет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09A3BFA-986D-4D2F-A9AC-7CBED3F60484}"/>
              </a:ext>
            </a:extLst>
          </p:cNvPr>
          <p:cNvSpPr txBox="1"/>
          <p:nvPr/>
        </p:nvSpPr>
        <p:spPr>
          <a:xfrm>
            <a:off x="4823797" y="4092936"/>
            <a:ext cx="1849722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Артериальная гипертензия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311DC6-2313-4854-AEAD-8BB64FB8E46A}"/>
              </a:ext>
            </a:extLst>
          </p:cNvPr>
          <p:cNvSpPr txBox="1"/>
          <p:nvPr/>
        </p:nvSpPr>
        <p:spPr>
          <a:xfrm>
            <a:off x="4850958" y="4400236"/>
            <a:ext cx="18225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Гиперлипидемия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110317-4CBE-4E4E-8B6B-2B0A2ADDF08F}"/>
              </a:ext>
            </a:extLst>
          </p:cNvPr>
          <p:cNvSpPr txBox="1"/>
          <p:nvPr/>
        </p:nvSpPr>
        <p:spPr>
          <a:xfrm>
            <a:off x="4923032" y="4598338"/>
            <a:ext cx="175048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Сердечная недостаточность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F747A0C-0B57-42FC-8EDB-05F1ECB480EE}"/>
              </a:ext>
            </a:extLst>
          </p:cNvPr>
          <p:cNvSpPr txBox="1"/>
          <p:nvPr/>
        </p:nvSpPr>
        <p:spPr>
          <a:xfrm>
            <a:off x="5282070" y="4923088"/>
            <a:ext cx="13623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≥ 40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B7C51F2-7FE4-4BC0-A5C8-054C0AE00279}"/>
              </a:ext>
            </a:extLst>
          </p:cNvPr>
          <p:cNvSpPr txBox="1"/>
          <p:nvPr/>
        </p:nvSpPr>
        <p:spPr>
          <a:xfrm>
            <a:off x="5257600" y="5155471"/>
            <a:ext cx="1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30,0–39,9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35811D-B410-4C94-9A84-0C58D6020843}"/>
              </a:ext>
            </a:extLst>
          </p:cNvPr>
          <p:cNvSpPr txBox="1"/>
          <p:nvPr/>
        </p:nvSpPr>
        <p:spPr>
          <a:xfrm>
            <a:off x="5257600" y="5407477"/>
            <a:ext cx="140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25,0–29,9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2D82B68-A305-4D86-900F-E1A88DB4E62B}"/>
              </a:ext>
            </a:extLst>
          </p:cNvPr>
          <p:cNvSpPr txBox="1"/>
          <p:nvPr/>
        </p:nvSpPr>
        <p:spPr>
          <a:xfrm>
            <a:off x="5798276" y="6041941"/>
            <a:ext cx="5300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Скорректированные отношения шансов (95 % ДИ)</a:t>
            </a:r>
          </a:p>
        </p:txBody>
      </p:sp>
    </p:spTree>
    <p:extLst>
      <p:ext uri="{BB962C8B-B14F-4D97-AF65-F5344CB8AC3E}">
        <p14:creationId xmlns:p14="http://schemas.microsoft.com/office/powerpoint/2010/main" val="37621720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99950-4411-4D0B-94A1-FF4866DEC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COVID-19: </a:t>
            </a:r>
            <a:r>
              <a:rPr lang="ru-RU" sz="2800" dirty="0"/>
              <a:t>нерешенные вопросы</a:t>
            </a:r>
            <a:endParaRPr lang="en-GB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C6D8D-EC13-45D6-9252-AF6CA222519D}"/>
              </a:ext>
            </a:extLst>
          </p:cNvPr>
          <p:cNvSpPr/>
          <p:nvPr/>
        </p:nvSpPr>
        <p:spPr>
          <a:xfrm>
            <a:off x="0" y="2020888"/>
            <a:ext cx="12192000" cy="1806575"/>
          </a:xfrm>
          <a:prstGeom prst="rect">
            <a:avLst/>
          </a:prstGeom>
          <a:gradFill>
            <a:gsLst>
              <a:gs pos="0">
                <a:srgbClr val="49BFAA"/>
              </a:gs>
              <a:gs pos="100000">
                <a:srgbClr val="8B2890"/>
              </a:gs>
              <a:gs pos="50000">
                <a:srgbClr val="A5A5A5"/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C898496-1949-42A7-9B69-5ADDCED8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35" y="6059713"/>
            <a:ext cx="9028113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Когортное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исследование показало, что единственной группой с недостаточным эффектом от вакцинации была группа лиц со сниженным иммунным статусом; часть предоставленной информации основана на препринте исследования, которое еще не прошло рецензирование</a:t>
            </a:r>
            <a:r>
              <a:rPr kumimoji="0" lang="ru-RU" altLang="ru-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 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-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коронавирусная инфекция 2019 года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Ziemba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MMWR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Morb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Mortal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Wkly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2021;70:825-829; 2.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Fisher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AM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Transplant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2021;35:e14216.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</a:t>
            </a:r>
            <a:r>
              <a:rPr kumimoji="0" lang="ru-RU" altLang="ru-RU" sz="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2"/>
              </a:rPr>
              <a:t>https://doi.org/10.1111/ctr.14216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Accessed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September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28, 2021; </a:t>
            </a:r>
            <a:br>
              <a:rPr kumimoji="0" lang="en-GB" altLang="en-U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Whitaker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HJ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Preprint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published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online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Knowledge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Hub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 4.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Haidar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G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Infect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2021;73:e1397-e1401.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9BED267-B82B-4CE1-9F97-A483257BA909}"/>
              </a:ext>
            </a:extLst>
          </p:cNvPr>
          <p:cNvSpPr/>
          <p:nvPr/>
        </p:nvSpPr>
        <p:spPr>
          <a:xfrm>
            <a:off x="818819" y="1655962"/>
            <a:ext cx="2560320" cy="2564964"/>
          </a:xfrm>
          <a:prstGeom prst="ellipse">
            <a:avLst/>
          </a:prstGeom>
          <a:blipFill dpi="0" rotWithShape="1">
            <a:blip r:embed="rId3"/>
            <a:srcRect/>
            <a:tile tx="101600" ty="323850" sx="92000" sy="88000" flip="none" algn="ctr"/>
          </a:blipFill>
          <a:ln w="234950" cap="flat" cmpd="sng" algn="ctr">
            <a:solidFill>
              <a:srgbClr val="830051"/>
            </a:solidFill>
            <a:prstDash val="solid"/>
          </a:ln>
          <a:effectLst>
            <a:outerShdw blurRad="261279" dist="95926" dir="5400000" sx="100958" sy="100958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8" name="Straight Arrow Connector 52">
            <a:extLst>
              <a:ext uri="{FF2B5EF4-FFF2-40B4-BE49-F238E27FC236}">
                <a16:creationId xmlns:a16="http://schemas.microsoft.com/office/drawing/2014/main" id="{9CA903D1-7866-4500-B6D2-646D23E5ADCE}"/>
              </a:ext>
            </a:extLst>
          </p:cNvPr>
          <p:cNvCxnSpPr>
            <a:cxnSpLocks/>
          </p:cNvCxnSpPr>
          <p:nvPr/>
        </p:nvCxnSpPr>
        <p:spPr bwMode="auto">
          <a:xfrm>
            <a:off x="2101850" y="3481388"/>
            <a:ext cx="0" cy="1252537"/>
          </a:xfrm>
          <a:prstGeom prst="straightConnector1">
            <a:avLst/>
          </a:prstGeom>
          <a:noFill/>
          <a:ln w="31750" algn="ctr">
            <a:solidFill>
              <a:srgbClr val="830051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A8874BC9-5DC1-430D-8B7B-F803D82E67B4}"/>
              </a:ext>
            </a:extLst>
          </p:cNvPr>
          <p:cNvSpPr/>
          <p:nvPr/>
        </p:nvSpPr>
        <p:spPr>
          <a:xfrm>
            <a:off x="8793163" y="1627188"/>
            <a:ext cx="2565400" cy="2565400"/>
          </a:xfrm>
          <a:prstGeom prst="ellipse">
            <a:avLst/>
          </a:prstGeom>
          <a:solidFill>
            <a:srgbClr val="FFFFFF"/>
          </a:solidFill>
          <a:ln w="222250" cap="flat" cmpd="sng" algn="ctr">
            <a:solidFill>
              <a:srgbClr val="4B306A"/>
            </a:solidFill>
            <a:prstDash val="solid"/>
          </a:ln>
          <a:effectLst>
            <a:outerShdw blurRad="261279" dist="95926" dir="5400000" sx="100958" sy="100958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0" name="Straight Arrow Connector 54">
            <a:extLst>
              <a:ext uri="{FF2B5EF4-FFF2-40B4-BE49-F238E27FC236}">
                <a16:creationId xmlns:a16="http://schemas.microsoft.com/office/drawing/2014/main" id="{D3CED221-B358-463E-BB52-61AA4612A713}"/>
              </a:ext>
            </a:extLst>
          </p:cNvPr>
          <p:cNvCxnSpPr>
            <a:cxnSpLocks/>
          </p:cNvCxnSpPr>
          <p:nvPr/>
        </p:nvCxnSpPr>
        <p:spPr bwMode="auto">
          <a:xfrm>
            <a:off x="6096000" y="3481388"/>
            <a:ext cx="0" cy="1252537"/>
          </a:xfrm>
          <a:prstGeom prst="straightConnector1">
            <a:avLst/>
          </a:prstGeom>
          <a:noFill/>
          <a:ln w="31750" algn="ctr">
            <a:solidFill>
              <a:srgbClr val="4B306A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C73196A-C03E-42D0-BE1A-8DDDAD04BC79}"/>
              </a:ext>
            </a:extLst>
          </p:cNvPr>
          <p:cNvSpPr/>
          <p:nvPr/>
        </p:nvSpPr>
        <p:spPr>
          <a:xfrm>
            <a:off x="4813300" y="1655763"/>
            <a:ext cx="2565400" cy="2565400"/>
          </a:xfrm>
          <a:prstGeom prst="ellipse">
            <a:avLst/>
          </a:prstGeom>
          <a:solidFill>
            <a:srgbClr val="FFFFFF"/>
          </a:solidFill>
          <a:ln w="222250" cap="flat" cmpd="sng" algn="ctr">
            <a:solidFill>
              <a:srgbClr val="4B306A"/>
            </a:solidFill>
            <a:prstDash val="solid"/>
          </a:ln>
          <a:effectLst>
            <a:outerShdw blurRad="261279" dist="95926" dir="5400000" sx="100958" sy="100958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2" name="Picture 56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158EC9A2-E66E-4EC1-BA37-6BC07890BB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4375" y="2181225"/>
            <a:ext cx="269875" cy="266700"/>
          </a:xfrm>
          <a:prstGeom prst="rect">
            <a:avLst/>
          </a:prstGeom>
          <a:noFill/>
          <a:ln w="9525">
            <a:solidFill>
              <a:srgbClr val="F0A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7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406A46F7-9D8B-4179-9F20-4F835BAAE7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700" y="2581275"/>
            <a:ext cx="357188" cy="355600"/>
          </a:xfrm>
          <a:prstGeom prst="rect">
            <a:avLst/>
          </a:prstGeom>
          <a:noFill/>
          <a:ln w="9525">
            <a:solidFill>
              <a:srgbClr val="F0A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8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86BB011D-C53D-4E0C-B665-9A8969B480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425" y="2543175"/>
            <a:ext cx="331788" cy="328613"/>
          </a:xfrm>
          <a:prstGeom prst="rect">
            <a:avLst/>
          </a:prstGeom>
          <a:noFill/>
          <a:ln w="9525">
            <a:solidFill>
              <a:srgbClr val="F0A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60">
            <a:extLst>
              <a:ext uri="{FF2B5EF4-FFF2-40B4-BE49-F238E27FC236}">
                <a16:creationId xmlns:a16="http://schemas.microsoft.com/office/drawing/2014/main" id="{5490F1A3-74B3-4E03-BF7E-782A725B6643}"/>
              </a:ext>
            </a:extLst>
          </p:cNvPr>
          <p:cNvSpPr/>
          <p:nvPr/>
        </p:nvSpPr>
        <p:spPr>
          <a:xfrm>
            <a:off x="9263063" y="2185988"/>
            <a:ext cx="1635125" cy="1903412"/>
          </a:xfrm>
          <a:custGeom>
            <a:avLst/>
            <a:gdLst>
              <a:gd name="connsiteX0" fmla="*/ 792932 w 1633871"/>
              <a:gd name="connsiteY0" fmla="*/ 428 h 1904081"/>
              <a:gd name="connsiteX1" fmla="*/ 845880 w 1633871"/>
              <a:gd name="connsiteY1" fmla="*/ 3557 h 1904081"/>
              <a:gd name="connsiteX2" fmla="*/ 1112413 w 1633871"/>
              <a:gd name="connsiteY2" fmla="*/ 86072 h 1904081"/>
              <a:gd name="connsiteX3" fmla="*/ 1178743 w 1633871"/>
              <a:gd name="connsiteY3" fmla="*/ 159058 h 1904081"/>
              <a:gd name="connsiteX4" fmla="*/ 1238378 w 1633871"/>
              <a:gd name="connsiteY4" fmla="*/ 291649 h 1904081"/>
              <a:gd name="connsiteX5" fmla="*/ 1212009 w 1633871"/>
              <a:gd name="connsiteY5" fmla="*/ 606703 h 1904081"/>
              <a:gd name="connsiteX6" fmla="*/ 1245072 w 1633871"/>
              <a:gd name="connsiteY6" fmla="*/ 696111 h 1904081"/>
              <a:gd name="connsiteX7" fmla="*/ 1204504 w 1633871"/>
              <a:gd name="connsiteY7" fmla="*/ 845326 h 1904081"/>
              <a:gd name="connsiteX8" fmla="*/ 1148113 w 1633871"/>
              <a:gd name="connsiteY8" fmla="*/ 901687 h 1904081"/>
              <a:gd name="connsiteX9" fmla="*/ 1127830 w 1633871"/>
              <a:gd name="connsiteY9" fmla="*/ 1050903 h 1904081"/>
              <a:gd name="connsiteX10" fmla="*/ 1061500 w 1633871"/>
              <a:gd name="connsiteY10" fmla="*/ 1180249 h 1904081"/>
              <a:gd name="connsiteX11" fmla="*/ 1111196 w 1633871"/>
              <a:gd name="connsiteY11" fmla="*/ 1399004 h 1904081"/>
              <a:gd name="connsiteX12" fmla="*/ 1393145 w 1633871"/>
              <a:gd name="connsiteY12" fmla="*/ 1469151 h 1904081"/>
              <a:gd name="connsiteX13" fmla="*/ 1611605 w 1633871"/>
              <a:gd name="connsiteY13" fmla="*/ 1558255 h 1904081"/>
              <a:gd name="connsiteX14" fmla="*/ 1633871 w 1633871"/>
              <a:gd name="connsiteY14" fmla="*/ 1570119 h 1904081"/>
              <a:gd name="connsiteX15" fmla="*/ 1559290 w 1633871"/>
              <a:gd name="connsiteY15" fmla="*/ 1637902 h 1904081"/>
              <a:gd name="connsiteX16" fmla="*/ 817826 w 1633871"/>
              <a:gd name="connsiteY16" fmla="*/ 1904081 h 1904081"/>
              <a:gd name="connsiteX17" fmla="*/ 76362 w 1633871"/>
              <a:gd name="connsiteY17" fmla="*/ 1637902 h 1904081"/>
              <a:gd name="connsiteX18" fmla="*/ 0 w 1633871"/>
              <a:gd name="connsiteY18" fmla="*/ 1568500 h 1904081"/>
              <a:gd name="connsiteX19" fmla="*/ 35581 w 1633871"/>
              <a:gd name="connsiteY19" fmla="*/ 1549562 h 1904081"/>
              <a:gd name="connsiteX20" fmla="*/ 228838 w 1633871"/>
              <a:gd name="connsiteY20" fmla="*/ 1471989 h 1904081"/>
              <a:gd name="connsiteX21" fmla="*/ 510787 w 1633871"/>
              <a:gd name="connsiteY21" fmla="*/ 1399004 h 1904081"/>
              <a:gd name="connsiteX22" fmla="*/ 561497 w 1633871"/>
              <a:gd name="connsiteY22" fmla="*/ 1180655 h 1904081"/>
              <a:gd name="connsiteX23" fmla="*/ 491923 w 1633871"/>
              <a:gd name="connsiteY23" fmla="*/ 1051308 h 1904081"/>
              <a:gd name="connsiteX24" fmla="*/ 471639 w 1633871"/>
              <a:gd name="connsiteY24" fmla="*/ 902092 h 1904081"/>
              <a:gd name="connsiteX25" fmla="*/ 415249 w 1633871"/>
              <a:gd name="connsiteY25" fmla="*/ 849179 h 1904081"/>
              <a:gd name="connsiteX26" fmla="*/ 374681 w 1633871"/>
              <a:gd name="connsiteY26" fmla="*/ 699963 h 1904081"/>
              <a:gd name="connsiteX27" fmla="*/ 407947 w 1633871"/>
              <a:gd name="connsiteY27" fmla="*/ 610352 h 1904081"/>
              <a:gd name="connsiteX28" fmla="*/ 378129 w 1633871"/>
              <a:gd name="connsiteY28" fmla="*/ 296108 h 1904081"/>
              <a:gd name="connsiteX29" fmla="*/ 434519 w 1633871"/>
              <a:gd name="connsiteY29" fmla="*/ 150137 h 1904081"/>
              <a:gd name="connsiteX30" fmla="*/ 504093 w 1633871"/>
              <a:gd name="connsiteY30" fmla="*/ 126823 h 1904081"/>
              <a:gd name="connsiteX31" fmla="*/ 613627 w 1633871"/>
              <a:gd name="connsiteY31" fmla="*/ 44105 h 1904081"/>
              <a:gd name="connsiteX32" fmla="*/ 792932 w 1633871"/>
              <a:gd name="connsiteY32" fmla="*/ 428 h 1904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633871" h="1904081">
                <a:moveTo>
                  <a:pt x="792932" y="428"/>
                </a:moveTo>
                <a:cubicBezTo>
                  <a:pt x="810915" y="-624"/>
                  <a:pt x="828487" y="212"/>
                  <a:pt x="845880" y="3557"/>
                </a:cubicBezTo>
                <a:cubicBezTo>
                  <a:pt x="915455" y="16939"/>
                  <a:pt x="1051562" y="46741"/>
                  <a:pt x="1112413" y="86072"/>
                </a:cubicBezTo>
                <a:cubicBezTo>
                  <a:pt x="1138491" y="106481"/>
                  <a:pt x="1160917" y="131159"/>
                  <a:pt x="1178743" y="159058"/>
                </a:cubicBezTo>
                <a:cubicBezTo>
                  <a:pt x="1212009" y="185617"/>
                  <a:pt x="1228439" y="251101"/>
                  <a:pt x="1238378" y="291649"/>
                </a:cubicBezTo>
                <a:cubicBezTo>
                  <a:pt x="1252577" y="338076"/>
                  <a:pt x="1235132" y="510606"/>
                  <a:pt x="1212009" y="606703"/>
                </a:cubicBezTo>
                <a:cubicBezTo>
                  <a:pt x="1274889" y="586836"/>
                  <a:pt x="1255011" y="672998"/>
                  <a:pt x="1245072" y="696111"/>
                </a:cubicBezTo>
                <a:cubicBezTo>
                  <a:pt x="1226710" y="744407"/>
                  <a:pt x="1213124" y="794384"/>
                  <a:pt x="1204504" y="845326"/>
                </a:cubicBezTo>
                <a:cubicBezTo>
                  <a:pt x="1198633" y="873671"/>
                  <a:pt x="1176473" y="895820"/>
                  <a:pt x="1148113" y="901687"/>
                </a:cubicBezTo>
                <a:cubicBezTo>
                  <a:pt x="1148113" y="901687"/>
                  <a:pt x="1134320" y="971429"/>
                  <a:pt x="1127830" y="1050903"/>
                </a:cubicBezTo>
                <a:cubicBezTo>
                  <a:pt x="1122215" y="1100652"/>
                  <a:pt x="1098630" y="1146646"/>
                  <a:pt x="1061500" y="1180249"/>
                </a:cubicBezTo>
                <a:cubicBezTo>
                  <a:pt x="1061500" y="1180249"/>
                  <a:pt x="1087870" y="1352577"/>
                  <a:pt x="1111196" y="1399004"/>
                </a:cubicBezTo>
                <a:cubicBezTo>
                  <a:pt x="1134726" y="1442592"/>
                  <a:pt x="1293551" y="1455770"/>
                  <a:pt x="1393145" y="1469151"/>
                </a:cubicBezTo>
                <a:cubicBezTo>
                  <a:pt x="1441219" y="1475740"/>
                  <a:pt x="1526615" y="1514717"/>
                  <a:pt x="1611605" y="1558255"/>
                </a:cubicBezTo>
                <a:lnTo>
                  <a:pt x="1633871" y="1570119"/>
                </a:lnTo>
                <a:lnTo>
                  <a:pt x="1559290" y="1637902"/>
                </a:lnTo>
                <a:cubicBezTo>
                  <a:pt x="1357796" y="1804190"/>
                  <a:pt x="1099477" y="1904081"/>
                  <a:pt x="817826" y="1904081"/>
                </a:cubicBezTo>
                <a:cubicBezTo>
                  <a:pt x="536175" y="1904081"/>
                  <a:pt x="277856" y="1804190"/>
                  <a:pt x="76362" y="1637902"/>
                </a:cubicBezTo>
                <a:lnTo>
                  <a:pt x="0" y="1568500"/>
                </a:lnTo>
                <a:lnTo>
                  <a:pt x="35581" y="1549562"/>
                </a:lnTo>
                <a:cubicBezTo>
                  <a:pt x="111900" y="1511016"/>
                  <a:pt x="185735" y="1478680"/>
                  <a:pt x="228838" y="1471989"/>
                </a:cubicBezTo>
                <a:cubicBezTo>
                  <a:pt x="328230" y="1459825"/>
                  <a:pt x="484215" y="1441579"/>
                  <a:pt x="510787" y="1399004"/>
                </a:cubicBezTo>
                <a:cubicBezTo>
                  <a:pt x="537359" y="1356429"/>
                  <a:pt x="561497" y="1180655"/>
                  <a:pt x="561497" y="1180655"/>
                </a:cubicBezTo>
                <a:cubicBezTo>
                  <a:pt x="522807" y="1147858"/>
                  <a:pt x="497953" y="1101654"/>
                  <a:pt x="491923" y="1051308"/>
                </a:cubicBezTo>
                <a:cubicBezTo>
                  <a:pt x="484823" y="971835"/>
                  <a:pt x="471639" y="902092"/>
                  <a:pt x="471639" y="902092"/>
                </a:cubicBezTo>
                <a:cubicBezTo>
                  <a:pt x="443405" y="898427"/>
                  <a:pt x="420689" y="877111"/>
                  <a:pt x="415249" y="849179"/>
                </a:cubicBezTo>
                <a:cubicBezTo>
                  <a:pt x="405809" y="798421"/>
                  <a:pt x="392241" y="748516"/>
                  <a:pt x="374681" y="699963"/>
                </a:cubicBezTo>
                <a:cubicBezTo>
                  <a:pt x="364742" y="680095"/>
                  <a:pt x="344863" y="590079"/>
                  <a:pt x="407947" y="610352"/>
                </a:cubicBezTo>
                <a:cubicBezTo>
                  <a:pt x="384215" y="511011"/>
                  <a:pt x="364945" y="342535"/>
                  <a:pt x="378129" y="296108"/>
                </a:cubicBezTo>
                <a:cubicBezTo>
                  <a:pt x="391313" y="249681"/>
                  <a:pt x="401253" y="176696"/>
                  <a:pt x="434519" y="150137"/>
                </a:cubicBezTo>
                <a:cubicBezTo>
                  <a:pt x="455070" y="136012"/>
                  <a:pt x="479176" y="127934"/>
                  <a:pt x="504093" y="126823"/>
                </a:cubicBezTo>
                <a:cubicBezTo>
                  <a:pt x="504093" y="126823"/>
                  <a:pt x="523363" y="71272"/>
                  <a:pt x="613627" y="44105"/>
                </a:cubicBezTo>
                <a:cubicBezTo>
                  <a:pt x="681325" y="23731"/>
                  <a:pt x="738983" y="3583"/>
                  <a:pt x="792932" y="428"/>
                </a:cubicBezTo>
                <a:close/>
              </a:path>
            </a:pathLst>
          </a:custGeom>
          <a:solidFill>
            <a:srgbClr val="91A2B1"/>
          </a:solidFill>
          <a:ln w="25400" cap="flat" cmpd="sng" algn="ctr">
            <a:solidFill>
              <a:srgbClr val="F0AB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pic>
        <p:nvPicPr>
          <p:cNvPr id="16" name="Picture 60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B59D966D-64E1-4CF4-A1E8-928B2B41CC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0525" y="3314700"/>
            <a:ext cx="454025" cy="450850"/>
          </a:xfrm>
          <a:prstGeom prst="rect">
            <a:avLst/>
          </a:prstGeom>
          <a:noFill/>
          <a:ln w="9525">
            <a:solidFill>
              <a:srgbClr val="F0A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1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3F434D22-606D-4F1F-89C3-44F00ADFD2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1819275"/>
            <a:ext cx="268288" cy="266700"/>
          </a:xfrm>
          <a:prstGeom prst="rect">
            <a:avLst/>
          </a:prstGeom>
          <a:noFill/>
          <a:ln w="9525">
            <a:solidFill>
              <a:srgbClr val="F0AB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6C8A510C-F881-437C-8BE0-BB0BCE3F6733}"/>
              </a:ext>
            </a:extLst>
          </p:cNvPr>
          <p:cNvSpPr/>
          <p:nvPr/>
        </p:nvSpPr>
        <p:spPr>
          <a:xfrm>
            <a:off x="8793163" y="1627188"/>
            <a:ext cx="2565400" cy="2565400"/>
          </a:xfrm>
          <a:prstGeom prst="ellipse">
            <a:avLst/>
          </a:prstGeom>
          <a:solidFill>
            <a:srgbClr val="F0AB00"/>
          </a:solidFill>
          <a:ln w="222250" cap="flat" cmpd="sng" algn="ctr">
            <a:solidFill>
              <a:srgbClr val="F0AB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8F58C88-1BC7-4FC6-A2E9-BE354B93E7EE}"/>
              </a:ext>
            </a:extLst>
          </p:cNvPr>
          <p:cNvSpPr/>
          <p:nvPr/>
        </p:nvSpPr>
        <p:spPr>
          <a:xfrm>
            <a:off x="1050925" y="1995488"/>
            <a:ext cx="2108200" cy="210820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D71FBD7-61AB-4506-B590-CB8F2E4C3A7E}"/>
              </a:ext>
            </a:extLst>
          </p:cNvPr>
          <p:cNvSpPr/>
          <p:nvPr/>
        </p:nvSpPr>
        <p:spPr>
          <a:xfrm>
            <a:off x="4937125" y="1843088"/>
            <a:ext cx="2233613" cy="2152650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F42149B-0FF7-4FEF-9C84-C17B1E2C4DE4}"/>
              </a:ext>
            </a:extLst>
          </p:cNvPr>
          <p:cNvSpPr/>
          <p:nvPr/>
        </p:nvSpPr>
        <p:spPr>
          <a:xfrm>
            <a:off x="8897938" y="1709738"/>
            <a:ext cx="2366962" cy="2366962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2" name="Rectangle: Rounded Corners 24">
            <a:extLst>
              <a:ext uri="{FF2B5EF4-FFF2-40B4-BE49-F238E27FC236}">
                <a16:creationId xmlns:a16="http://schemas.microsoft.com/office/drawing/2014/main" id="{67BE746E-B254-4CC9-93D3-E15EC8EA26AF}"/>
              </a:ext>
            </a:extLst>
          </p:cNvPr>
          <p:cNvSpPr/>
          <p:nvPr/>
        </p:nvSpPr>
        <p:spPr>
          <a:xfrm>
            <a:off x="8222912" y="4835053"/>
            <a:ext cx="3754715" cy="1242332"/>
          </a:xfrm>
          <a:prstGeom prst="round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" sz="1400" b="1" kern="0" dirty="0">
                <a:solidFill>
                  <a:srgbClr val="F0AB00"/>
                </a:solidFill>
                <a:latin typeface="Tahoma"/>
                <a:cs typeface="Arial" panose="020B0604020202020204" pitchFamily="34" charset="0"/>
              </a:rPr>
              <a:t>Лицам с нарушенной функцией иммунной системы и хроническими заболеваниями могут потребоваться дополнительные методы профилактики </a:t>
            </a:r>
            <a:r>
              <a:rPr lang="en-US" sz="1400" b="1" kern="0" dirty="0">
                <a:solidFill>
                  <a:srgbClr val="F0AB00"/>
                </a:solidFill>
                <a:latin typeface="Tahoma"/>
                <a:cs typeface="Arial" panose="020B0604020202020204" pitchFamily="34" charset="0"/>
              </a:rPr>
              <a:t>COVID-19</a:t>
            </a:r>
            <a:r>
              <a:rPr lang="ru" sz="1400" b="1" kern="0" baseline="30000" dirty="0">
                <a:solidFill>
                  <a:srgbClr val="F0AB00"/>
                </a:solidFill>
                <a:latin typeface="Tahom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Rectangle: Rounded Corners 33">
            <a:extLst>
              <a:ext uri="{FF2B5EF4-FFF2-40B4-BE49-F238E27FC236}">
                <a16:creationId xmlns:a16="http://schemas.microsoft.com/office/drawing/2014/main" id="{5C6C71EF-B58D-4556-B401-7AB95453CA4A}"/>
              </a:ext>
            </a:extLst>
          </p:cNvPr>
          <p:cNvSpPr/>
          <p:nvPr/>
        </p:nvSpPr>
        <p:spPr>
          <a:xfrm>
            <a:off x="4007609" y="4880201"/>
            <a:ext cx="4197419" cy="834799"/>
          </a:xfrm>
          <a:prstGeom prst="round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" sz="1400" b="1" kern="0" dirty="0">
                <a:solidFill>
                  <a:srgbClr val="4B306A"/>
                </a:solidFill>
                <a:latin typeface="Tahoma"/>
                <a:cs typeface="Arial" panose="020B0604020202020204" pitchFamily="34" charset="0"/>
              </a:rPr>
              <a:t>Эффективность вакцин против COVID-19 может снижаться у лиц с нарушенной функцией иммунн</a:t>
            </a:r>
            <a:r>
              <a:rPr lang="ru-RU" sz="1400" b="1" kern="0" dirty="0">
                <a:solidFill>
                  <a:srgbClr val="4B306A"/>
                </a:solidFill>
                <a:latin typeface="Tahoma"/>
                <a:cs typeface="Arial" panose="020B0604020202020204" pitchFamily="34" charset="0"/>
              </a:rPr>
              <a:t>о</a:t>
            </a:r>
            <a:r>
              <a:rPr lang="ru" sz="1400" b="1" kern="0" dirty="0">
                <a:solidFill>
                  <a:srgbClr val="4B306A"/>
                </a:solidFill>
                <a:latin typeface="Tahoma"/>
                <a:cs typeface="Arial" panose="020B0604020202020204" pitchFamily="34" charset="0"/>
              </a:rPr>
              <a:t>й системы</a:t>
            </a:r>
            <a:r>
              <a:rPr lang="ru" sz="1400" b="1" kern="0" baseline="30000" dirty="0">
                <a:solidFill>
                  <a:srgbClr val="4B306A"/>
                </a:solidFill>
                <a:latin typeface="Tahoma"/>
                <a:cs typeface="Arial" panose="020B0604020202020204" pitchFamily="34" charset="0"/>
              </a:rPr>
              <a:t>3,a</a:t>
            </a:r>
            <a:endParaRPr lang="en-US" sz="1400" b="1" kern="0" dirty="0">
              <a:solidFill>
                <a:srgbClr val="4B306A"/>
              </a:solidFill>
              <a:latin typeface="Tahoma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1DCA5DA-67D4-4487-BF39-1AB6EE7C3246}"/>
              </a:ext>
            </a:extLst>
          </p:cNvPr>
          <p:cNvSpPr/>
          <p:nvPr/>
        </p:nvSpPr>
        <p:spPr>
          <a:xfrm>
            <a:off x="252878" y="4878387"/>
            <a:ext cx="3754715" cy="1097870"/>
          </a:xfrm>
          <a:prstGeom prst="roundRect">
            <a:avLst/>
          </a:prstGeom>
          <a:solidFill>
            <a:schemeClr val="bg1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/>
          <a:lstStyle/>
          <a:p>
            <a:pPr algn="ctr">
              <a:defRPr/>
            </a:pPr>
            <a:r>
              <a:rPr lang="ru" sz="1400" b="1" kern="0" dirty="0">
                <a:solidFill>
                  <a:srgbClr val="830051"/>
                </a:solidFill>
                <a:latin typeface="Tahoma"/>
                <a:cs typeface="Arial" panose="020B0604020202020204" pitchFamily="34" charset="0"/>
              </a:rPr>
              <a:t>Нарушение функции иммунной системы и некоторые хронические заболевания могут приводить к увеличению бремени COVID-19 </a:t>
            </a:r>
            <a:r>
              <a:rPr lang="ru" sz="1400" b="1" kern="0" baseline="30000" dirty="0">
                <a:solidFill>
                  <a:srgbClr val="830051"/>
                </a:solidFill>
                <a:latin typeface="Tahoma"/>
                <a:cs typeface="Arial" panose="020B0604020202020204" pitchFamily="34" charset="0"/>
              </a:rPr>
              <a:t>1,2</a:t>
            </a:r>
            <a:endParaRPr lang="en-GB" sz="1400" b="1" kern="0" baseline="30000" dirty="0">
              <a:solidFill>
                <a:srgbClr val="830051"/>
              </a:solidFill>
              <a:latin typeface="Tahoma"/>
              <a:cs typeface="Arial" panose="020B0604020202020204" pitchFamily="34" charset="0"/>
            </a:endParaRPr>
          </a:p>
        </p:txBody>
      </p:sp>
      <p:pic>
        <p:nvPicPr>
          <p:cNvPr id="25" name="Picture 69">
            <a:extLst>
              <a:ext uri="{FF2B5EF4-FFF2-40B4-BE49-F238E27FC236}">
                <a16:creationId xmlns:a16="http://schemas.microsoft.com/office/drawing/2014/main" id="{C4080549-CFF4-4FB6-8FDF-841657270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922463"/>
            <a:ext cx="14954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Graphic 5">
            <a:extLst>
              <a:ext uri="{FF2B5EF4-FFF2-40B4-BE49-F238E27FC236}">
                <a16:creationId xmlns:a16="http://schemas.microsoft.com/office/drawing/2014/main" id="{FAB2281F-D52E-402E-9F06-3D370FDC742E}"/>
              </a:ext>
            </a:extLst>
          </p:cNvPr>
          <p:cNvSpPr/>
          <p:nvPr/>
        </p:nvSpPr>
        <p:spPr>
          <a:xfrm rot="20979284">
            <a:off x="9956800" y="2227263"/>
            <a:ext cx="811213" cy="1103312"/>
          </a:xfrm>
          <a:custGeom>
            <a:avLst/>
            <a:gdLst>
              <a:gd name="connsiteX0" fmla="*/ 269 w 1036860"/>
              <a:gd name="connsiteY0" fmla="*/ 511237 h 1409898"/>
              <a:gd name="connsiteX1" fmla="*/ 2446 w 1036860"/>
              <a:gd name="connsiteY1" fmla="*/ 511237 h 1409898"/>
              <a:gd name="connsiteX2" fmla="*/ 3014 w 1036860"/>
              <a:gd name="connsiteY2" fmla="*/ 844612 h 1409898"/>
              <a:gd name="connsiteX3" fmla="*/ 103367 w 1036860"/>
              <a:gd name="connsiteY3" fmla="*/ 1078546 h 1409898"/>
              <a:gd name="connsiteX4" fmla="*/ 504969 w 1036860"/>
              <a:gd name="connsiteY4" fmla="*/ 1407349 h 1409898"/>
              <a:gd name="connsiteX5" fmla="*/ 534602 w 1036860"/>
              <a:gd name="connsiteY5" fmla="*/ 1405635 h 1409898"/>
              <a:gd name="connsiteX6" fmla="*/ 669794 w 1036860"/>
              <a:gd name="connsiteY6" fmla="*/ 1318005 h 1409898"/>
              <a:gd name="connsiteX7" fmla="*/ 944345 w 1036860"/>
              <a:gd name="connsiteY7" fmla="*/ 1064735 h 1409898"/>
              <a:gd name="connsiteX8" fmla="*/ 1034000 w 1036860"/>
              <a:gd name="connsiteY8" fmla="*/ 841374 h 1409898"/>
              <a:gd name="connsiteX9" fmla="*/ 1036840 w 1036860"/>
              <a:gd name="connsiteY9" fmla="*/ 186625 h 1409898"/>
              <a:gd name="connsiteX10" fmla="*/ 991776 w 1036860"/>
              <a:gd name="connsiteY10" fmla="*/ 139762 h 1409898"/>
              <a:gd name="connsiteX11" fmla="*/ 529111 w 1036860"/>
              <a:gd name="connsiteY11" fmla="*/ 1840 h 1409898"/>
              <a:gd name="connsiteX12" fmla="*/ 504969 w 1036860"/>
              <a:gd name="connsiteY12" fmla="*/ 3745 h 1409898"/>
              <a:gd name="connsiteX13" fmla="*/ 402817 w 1036860"/>
              <a:gd name="connsiteY13" fmla="*/ 63181 h 1409898"/>
              <a:gd name="connsiteX14" fmla="*/ 27629 w 1036860"/>
              <a:gd name="connsiteY14" fmla="*/ 139381 h 1409898"/>
              <a:gd name="connsiteX15" fmla="*/ -15 w 1036860"/>
              <a:gd name="connsiteY15" fmla="*/ 167956 h 1409898"/>
              <a:gd name="connsiteX16" fmla="*/ 269 w 1036860"/>
              <a:gd name="connsiteY16" fmla="*/ 511237 h 1409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6860" h="1409898">
                <a:moveTo>
                  <a:pt x="269" y="511237"/>
                </a:moveTo>
                <a:lnTo>
                  <a:pt x="2446" y="511237"/>
                </a:lnTo>
                <a:cubicBezTo>
                  <a:pt x="2446" y="622299"/>
                  <a:pt x="931" y="733455"/>
                  <a:pt x="3014" y="844612"/>
                </a:cubicBezTo>
                <a:cubicBezTo>
                  <a:pt x="4624" y="935481"/>
                  <a:pt x="48552" y="1010252"/>
                  <a:pt x="103367" y="1078546"/>
                </a:cubicBezTo>
                <a:cubicBezTo>
                  <a:pt x="214134" y="1216468"/>
                  <a:pt x="355102" y="1317624"/>
                  <a:pt x="504969" y="1407349"/>
                </a:cubicBezTo>
                <a:cubicBezTo>
                  <a:pt x="514607" y="1411255"/>
                  <a:pt x="525472" y="1410626"/>
                  <a:pt x="534602" y="1405635"/>
                </a:cubicBezTo>
                <a:cubicBezTo>
                  <a:pt x="580328" y="1377060"/>
                  <a:pt x="625866" y="1348485"/>
                  <a:pt x="669794" y="1318005"/>
                </a:cubicBezTo>
                <a:cubicBezTo>
                  <a:pt x="772514" y="1245996"/>
                  <a:pt x="868607" y="1165605"/>
                  <a:pt x="944345" y="1064735"/>
                </a:cubicBezTo>
                <a:cubicBezTo>
                  <a:pt x="994048" y="998632"/>
                  <a:pt x="1033432" y="927384"/>
                  <a:pt x="1034000" y="841374"/>
                </a:cubicBezTo>
                <a:cubicBezTo>
                  <a:pt x="1035449" y="623187"/>
                  <a:pt x="1036395" y="404938"/>
                  <a:pt x="1036840" y="186625"/>
                </a:cubicBezTo>
                <a:cubicBezTo>
                  <a:pt x="1036840" y="140905"/>
                  <a:pt x="1036840" y="141572"/>
                  <a:pt x="991776" y="139762"/>
                </a:cubicBezTo>
                <a:cubicBezTo>
                  <a:pt x="826099" y="132904"/>
                  <a:pt x="667333" y="102805"/>
                  <a:pt x="529111" y="1840"/>
                </a:cubicBezTo>
                <a:cubicBezTo>
                  <a:pt x="521184" y="-1181"/>
                  <a:pt x="512331" y="-482"/>
                  <a:pt x="504969" y="3745"/>
                </a:cubicBezTo>
                <a:cubicBezTo>
                  <a:pt x="470508" y="22795"/>
                  <a:pt x="438698" y="46417"/>
                  <a:pt x="402817" y="63181"/>
                </a:cubicBezTo>
                <a:cubicBezTo>
                  <a:pt x="284098" y="119093"/>
                  <a:pt x="157425" y="138143"/>
                  <a:pt x="27629" y="139381"/>
                </a:cubicBezTo>
                <a:cubicBezTo>
                  <a:pt x="5381" y="139381"/>
                  <a:pt x="-205" y="146906"/>
                  <a:pt x="-15" y="167956"/>
                </a:cubicBezTo>
                <a:cubicBezTo>
                  <a:pt x="931" y="282637"/>
                  <a:pt x="269" y="396937"/>
                  <a:pt x="269" y="511237"/>
                </a:cubicBezTo>
                <a:close/>
              </a:path>
            </a:pathLst>
          </a:custGeom>
          <a:solidFill>
            <a:srgbClr val="F0AB00"/>
          </a:solidFill>
          <a:ln w="34925" cap="rnd">
            <a:solidFill>
              <a:srgbClr val="4B306A">
                <a:lumMod val="50000"/>
              </a:srgbClr>
            </a:solidFill>
            <a:prstDash val="solid"/>
            <a:round/>
          </a:ln>
        </p:spPr>
        <p:txBody>
          <a:bodyPr anchor="ctr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27" name="Picture 71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2AF52867-30FD-4FF5-B955-EB49C5D0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3" y="2093913"/>
            <a:ext cx="3587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2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F952FC52-2DCB-4702-A639-AD6063373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425" y="3138488"/>
            <a:ext cx="2603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73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DAD21846-BC32-4074-ACD8-C584C9789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550" y="2698750"/>
            <a:ext cx="27146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74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9587B142-DE45-4CB6-9B86-4258B7C7B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913" y="2297113"/>
            <a:ext cx="185737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5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6DFF1249-49D1-4DF1-AD39-A8825039F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1025" y="2478088"/>
            <a:ext cx="184150" cy="16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6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B076F353-7E98-4EF4-9DC6-60F0E8AAD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6288" y="2803525"/>
            <a:ext cx="25717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Freeform 9">
            <a:extLst>
              <a:ext uri="{FF2B5EF4-FFF2-40B4-BE49-F238E27FC236}">
                <a16:creationId xmlns:a16="http://schemas.microsoft.com/office/drawing/2014/main" id="{A9CE3681-28D4-4166-93DD-E4A44A767864}"/>
              </a:ext>
            </a:extLst>
          </p:cNvPr>
          <p:cNvSpPr/>
          <p:nvPr/>
        </p:nvSpPr>
        <p:spPr>
          <a:xfrm>
            <a:off x="1398588" y="2125663"/>
            <a:ext cx="1433512" cy="1441450"/>
          </a:xfrm>
          <a:custGeom>
            <a:avLst/>
            <a:gdLst>
              <a:gd name="connsiteX0" fmla="*/ 9935 w 762619"/>
              <a:gd name="connsiteY0" fmla="*/ 754014 h 765062"/>
              <a:gd name="connsiteX1" fmla="*/ 7078 w 762619"/>
              <a:gd name="connsiteY1" fmla="*/ 744565 h 765062"/>
              <a:gd name="connsiteX2" fmla="*/ 242345 w 762619"/>
              <a:gd name="connsiteY2" fmla="*/ 113386 h 765062"/>
              <a:gd name="connsiteX3" fmla="*/ 280446 w 762619"/>
              <a:gd name="connsiteY3" fmla="*/ 130393 h 765062"/>
              <a:gd name="connsiteX4" fmla="*/ 295685 w 762619"/>
              <a:gd name="connsiteY4" fmla="*/ 165354 h 765062"/>
              <a:gd name="connsiteX5" fmla="*/ 313783 w 762619"/>
              <a:gd name="connsiteY5" fmla="*/ 272125 h 765062"/>
              <a:gd name="connsiteX6" fmla="*/ 309021 w 762619"/>
              <a:gd name="connsiteY6" fmla="*/ 288188 h 765062"/>
              <a:gd name="connsiteX7" fmla="*/ 249013 w 762619"/>
              <a:gd name="connsiteY7" fmla="*/ 340157 h 765062"/>
              <a:gd name="connsiteX8" fmla="*/ 254728 w 762619"/>
              <a:gd name="connsiteY8" fmla="*/ 361889 h 765062"/>
              <a:gd name="connsiteX9" fmla="*/ 264253 w 762619"/>
              <a:gd name="connsiteY9" fmla="*/ 357165 h 765062"/>
              <a:gd name="connsiteX10" fmla="*/ 349978 w 762619"/>
              <a:gd name="connsiteY10" fmla="*/ 269291 h 765062"/>
              <a:gd name="connsiteX11" fmla="*/ 353788 w 762619"/>
              <a:gd name="connsiteY11" fmla="*/ 255118 h 765062"/>
              <a:gd name="connsiteX12" fmla="*/ 353788 w 762619"/>
              <a:gd name="connsiteY12" fmla="*/ 34961 h 765062"/>
              <a:gd name="connsiteX13" fmla="*/ 369028 w 762619"/>
              <a:gd name="connsiteY13" fmla="*/ 0 h 765062"/>
              <a:gd name="connsiteX14" fmla="*/ 384268 w 762619"/>
              <a:gd name="connsiteY14" fmla="*/ 945 h 765062"/>
              <a:gd name="connsiteX15" fmla="*/ 397603 w 762619"/>
              <a:gd name="connsiteY15" fmla="*/ 40630 h 765062"/>
              <a:gd name="connsiteX16" fmla="*/ 396650 w 762619"/>
              <a:gd name="connsiteY16" fmla="*/ 218267 h 765062"/>
              <a:gd name="connsiteX17" fmla="*/ 425225 w 762619"/>
              <a:gd name="connsiteY17" fmla="*/ 299527 h 765062"/>
              <a:gd name="connsiteX18" fmla="*/ 490948 w 762619"/>
              <a:gd name="connsiteY18" fmla="*/ 361889 h 765062"/>
              <a:gd name="connsiteX19" fmla="*/ 507140 w 762619"/>
              <a:gd name="connsiteY19" fmla="*/ 359999 h 765062"/>
              <a:gd name="connsiteX20" fmla="*/ 507140 w 762619"/>
              <a:gd name="connsiteY20" fmla="*/ 359999 h 765062"/>
              <a:gd name="connsiteX21" fmla="*/ 505235 w 762619"/>
              <a:gd name="connsiteY21" fmla="*/ 345826 h 765062"/>
              <a:gd name="connsiteX22" fmla="*/ 445228 w 762619"/>
              <a:gd name="connsiteY22" fmla="*/ 288188 h 765062"/>
              <a:gd name="connsiteX23" fmla="*/ 441418 w 762619"/>
              <a:gd name="connsiteY23" fmla="*/ 276850 h 765062"/>
              <a:gd name="connsiteX24" fmla="*/ 480471 w 762619"/>
              <a:gd name="connsiteY24" fmla="*/ 119055 h 765062"/>
              <a:gd name="connsiteX25" fmla="*/ 512855 w 762619"/>
              <a:gd name="connsiteY25" fmla="*/ 104882 h 765062"/>
              <a:gd name="connsiteX26" fmla="*/ 633823 w 762619"/>
              <a:gd name="connsiteY26" fmla="*/ 219212 h 765062"/>
              <a:gd name="connsiteX27" fmla="*/ 748123 w 762619"/>
              <a:gd name="connsiteY27" fmla="*/ 746455 h 765062"/>
              <a:gd name="connsiteX28" fmla="*/ 721453 w 762619"/>
              <a:gd name="connsiteY28" fmla="*/ 763463 h 765062"/>
              <a:gd name="connsiteX29" fmla="*/ 479518 w 762619"/>
              <a:gd name="connsiteY29" fmla="*/ 619841 h 765062"/>
              <a:gd name="connsiteX30" fmla="*/ 417605 w 762619"/>
              <a:gd name="connsiteY30" fmla="*/ 430865 h 765062"/>
              <a:gd name="connsiteX31" fmla="*/ 420463 w 762619"/>
              <a:gd name="connsiteY31" fmla="*/ 428976 h 765062"/>
              <a:gd name="connsiteX32" fmla="*/ 440465 w 762619"/>
              <a:gd name="connsiteY32" fmla="*/ 460157 h 765062"/>
              <a:gd name="connsiteX33" fmla="*/ 463325 w 762619"/>
              <a:gd name="connsiteY33" fmla="*/ 462046 h 765062"/>
              <a:gd name="connsiteX34" fmla="*/ 463325 w 762619"/>
              <a:gd name="connsiteY34" fmla="*/ 462046 h 765062"/>
              <a:gd name="connsiteX35" fmla="*/ 464278 w 762619"/>
              <a:gd name="connsiteY35" fmla="*/ 444094 h 765062"/>
              <a:gd name="connsiteX36" fmla="*/ 381410 w 762619"/>
              <a:gd name="connsiteY36" fmla="*/ 325984 h 765062"/>
              <a:gd name="connsiteX37" fmla="*/ 375696 w 762619"/>
              <a:gd name="connsiteY37" fmla="*/ 318425 h 765062"/>
              <a:gd name="connsiteX38" fmla="*/ 368075 w 762619"/>
              <a:gd name="connsiteY38" fmla="*/ 328818 h 765062"/>
              <a:gd name="connsiteX39" fmla="*/ 271873 w 762619"/>
              <a:gd name="connsiteY39" fmla="*/ 435590 h 765062"/>
              <a:gd name="connsiteX40" fmla="*/ 269968 w 762619"/>
              <a:gd name="connsiteY40" fmla="*/ 446928 h 765062"/>
              <a:gd name="connsiteX41" fmla="*/ 269968 w 762619"/>
              <a:gd name="connsiteY41" fmla="*/ 446928 h 765062"/>
              <a:gd name="connsiteX42" fmla="*/ 289018 w 762619"/>
              <a:gd name="connsiteY42" fmla="*/ 449763 h 765062"/>
              <a:gd name="connsiteX43" fmla="*/ 331880 w 762619"/>
              <a:gd name="connsiteY43" fmla="*/ 406298 h 765062"/>
              <a:gd name="connsiteX44" fmla="*/ 329023 w 762619"/>
              <a:gd name="connsiteY44" fmla="*/ 506456 h 765062"/>
              <a:gd name="connsiteX45" fmla="*/ 300448 w 762619"/>
              <a:gd name="connsiteY45" fmla="*/ 595274 h 765062"/>
              <a:gd name="connsiteX46" fmla="*/ 9935 w 762619"/>
              <a:gd name="connsiteY46" fmla="*/ 754014 h 76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762619" h="765062">
                <a:moveTo>
                  <a:pt x="9935" y="754014"/>
                </a:moveTo>
                <a:cubicBezTo>
                  <a:pt x="7078" y="747400"/>
                  <a:pt x="8983" y="748345"/>
                  <a:pt x="7078" y="744565"/>
                </a:cubicBezTo>
                <a:cubicBezTo>
                  <a:pt x="-36737" y="312755"/>
                  <a:pt x="132808" y="147401"/>
                  <a:pt x="242345" y="113386"/>
                </a:cubicBezTo>
                <a:cubicBezTo>
                  <a:pt x="261395" y="107716"/>
                  <a:pt x="270921" y="112441"/>
                  <a:pt x="280446" y="130393"/>
                </a:cubicBezTo>
                <a:cubicBezTo>
                  <a:pt x="286160" y="141732"/>
                  <a:pt x="292828" y="153071"/>
                  <a:pt x="295685" y="165354"/>
                </a:cubicBezTo>
                <a:cubicBezTo>
                  <a:pt x="305210" y="204094"/>
                  <a:pt x="310925" y="227716"/>
                  <a:pt x="313783" y="272125"/>
                </a:cubicBezTo>
                <a:cubicBezTo>
                  <a:pt x="314735" y="276850"/>
                  <a:pt x="312830" y="284409"/>
                  <a:pt x="309021" y="288188"/>
                </a:cubicBezTo>
                <a:cubicBezTo>
                  <a:pt x="292828" y="308976"/>
                  <a:pt x="271873" y="325984"/>
                  <a:pt x="249013" y="340157"/>
                </a:cubicBezTo>
                <a:cubicBezTo>
                  <a:pt x="236630" y="348661"/>
                  <a:pt x="245203" y="366613"/>
                  <a:pt x="254728" y="361889"/>
                </a:cubicBezTo>
                <a:cubicBezTo>
                  <a:pt x="264253" y="357165"/>
                  <a:pt x="261395" y="359054"/>
                  <a:pt x="264253" y="357165"/>
                </a:cubicBezTo>
                <a:cubicBezTo>
                  <a:pt x="301400" y="336377"/>
                  <a:pt x="329023" y="306141"/>
                  <a:pt x="349978" y="269291"/>
                </a:cubicBezTo>
                <a:cubicBezTo>
                  <a:pt x="352835" y="264566"/>
                  <a:pt x="353788" y="259842"/>
                  <a:pt x="353788" y="255118"/>
                </a:cubicBezTo>
                <a:cubicBezTo>
                  <a:pt x="353788" y="181417"/>
                  <a:pt x="353788" y="108661"/>
                  <a:pt x="353788" y="34961"/>
                </a:cubicBezTo>
                <a:cubicBezTo>
                  <a:pt x="353788" y="20787"/>
                  <a:pt x="357598" y="9449"/>
                  <a:pt x="369028" y="0"/>
                </a:cubicBezTo>
                <a:cubicBezTo>
                  <a:pt x="374743" y="0"/>
                  <a:pt x="378553" y="945"/>
                  <a:pt x="384268" y="945"/>
                </a:cubicBezTo>
                <a:cubicBezTo>
                  <a:pt x="394746" y="12283"/>
                  <a:pt x="397603" y="25512"/>
                  <a:pt x="397603" y="40630"/>
                </a:cubicBezTo>
                <a:cubicBezTo>
                  <a:pt x="397603" y="100157"/>
                  <a:pt x="396650" y="168189"/>
                  <a:pt x="396650" y="218267"/>
                </a:cubicBezTo>
                <a:cubicBezTo>
                  <a:pt x="396650" y="268346"/>
                  <a:pt x="423321" y="295747"/>
                  <a:pt x="425225" y="299527"/>
                </a:cubicBezTo>
                <a:cubicBezTo>
                  <a:pt x="431893" y="308976"/>
                  <a:pt x="472850" y="345826"/>
                  <a:pt x="490948" y="361889"/>
                </a:cubicBezTo>
                <a:cubicBezTo>
                  <a:pt x="495710" y="365669"/>
                  <a:pt x="503330" y="365669"/>
                  <a:pt x="507140" y="359999"/>
                </a:cubicBezTo>
                <a:lnTo>
                  <a:pt x="507140" y="359999"/>
                </a:lnTo>
                <a:cubicBezTo>
                  <a:pt x="509998" y="355275"/>
                  <a:pt x="509998" y="349606"/>
                  <a:pt x="505235" y="345826"/>
                </a:cubicBezTo>
                <a:cubicBezTo>
                  <a:pt x="489043" y="331653"/>
                  <a:pt x="452848" y="299527"/>
                  <a:pt x="445228" y="288188"/>
                </a:cubicBezTo>
                <a:cubicBezTo>
                  <a:pt x="443323" y="285354"/>
                  <a:pt x="441418" y="280629"/>
                  <a:pt x="441418" y="276850"/>
                </a:cubicBezTo>
                <a:cubicBezTo>
                  <a:pt x="448085" y="245669"/>
                  <a:pt x="457610" y="157795"/>
                  <a:pt x="480471" y="119055"/>
                </a:cubicBezTo>
                <a:cubicBezTo>
                  <a:pt x="486185" y="105827"/>
                  <a:pt x="498568" y="102047"/>
                  <a:pt x="512855" y="104882"/>
                </a:cubicBezTo>
                <a:cubicBezTo>
                  <a:pt x="531906" y="108661"/>
                  <a:pt x="574768" y="137008"/>
                  <a:pt x="633823" y="219212"/>
                </a:cubicBezTo>
                <a:cubicBezTo>
                  <a:pt x="817656" y="466771"/>
                  <a:pt x="751933" y="729447"/>
                  <a:pt x="748123" y="746455"/>
                </a:cubicBezTo>
                <a:cubicBezTo>
                  <a:pt x="744313" y="765353"/>
                  <a:pt x="739550" y="767243"/>
                  <a:pt x="721453" y="763463"/>
                </a:cubicBezTo>
                <a:cubicBezTo>
                  <a:pt x="626203" y="739841"/>
                  <a:pt x="545240" y="693542"/>
                  <a:pt x="479518" y="619841"/>
                </a:cubicBezTo>
                <a:cubicBezTo>
                  <a:pt x="408080" y="550865"/>
                  <a:pt x="418558" y="470550"/>
                  <a:pt x="417605" y="430865"/>
                </a:cubicBezTo>
                <a:cubicBezTo>
                  <a:pt x="417605" y="430865"/>
                  <a:pt x="418558" y="429920"/>
                  <a:pt x="420463" y="428976"/>
                </a:cubicBezTo>
                <a:cubicBezTo>
                  <a:pt x="425225" y="437479"/>
                  <a:pt x="433798" y="449763"/>
                  <a:pt x="440465" y="460157"/>
                </a:cubicBezTo>
                <a:cubicBezTo>
                  <a:pt x="445228" y="468660"/>
                  <a:pt x="457610" y="469605"/>
                  <a:pt x="463325" y="462046"/>
                </a:cubicBezTo>
                <a:lnTo>
                  <a:pt x="463325" y="462046"/>
                </a:lnTo>
                <a:cubicBezTo>
                  <a:pt x="468088" y="457322"/>
                  <a:pt x="468088" y="449763"/>
                  <a:pt x="464278" y="444094"/>
                </a:cubicBezTo>
                <a:cubicBezTo>
                  <a:pt x="448085" y="420472"/>
                  <a:pt x="403318" y="358110"/>
                  <a:pt x="381410" y="325984"/>
                </a:cubicBezTo>
                <a:cubicBezTo>
                  <a:pt x="379505" y="324094"/>
                  <a:pt x="377600" y="321259"/>
                  <a:pt x="375696" y="318425"/>
                </a:cubicBezTo>
                <a:cubicBezTo>
                  <a:pt x="372838" y="322204"/>
                  <a:pt x="370933" y="325039"/>
                  <a:pt x="368075" y="328818"/>
                </a:cubicBezTo>
                <a:cubicBezTo>
                  <a:pt x="353788" y="349606"/>
                  <a:pt x="293780" y="412913"/>
                  <a:pt x="271873" y="435590"/>
                </a:cubicBezTo>
                <a:cubicBezTo>
                  <a:pt x="269015" y="438424"/>
                  <a:pt x="268063" y="443149"/>
                  <a:pt x="269968" y="446928"/>
                </a:cubicBezTo>
                <a:cubicBezTo>
                  <a:pt x="269968" y="446928"/>
                  <a:pt x="269968" y="446928"/>
                  <a:pt x="269968" y="446928"/>
                </a:cubicBezTo>
                <a:cubicBezTo>
                  <a:pt x="273778" y="454487"/>
                  <a:pt x="283303" y="456377"/>
                  <a:pt x="289018" y="449763"/>
                </a:cubicBezTo>
                <a:cubicBezTo>
                  <a:pt x="302353" y="436535"/>
                  <a:pt x="323308" y="414802"/>
                  <a:pt x="331880" y="406298"/>
                </a:cubicBezTo>
                <a:cubicBezTo>
                  <a:pt x="330928" y="418582"/>
                  <a:pt x="329975" y="476220"/>
                  <a:pt x="329023" y="506456"/>
                </a:cubicBezTo>
                <a:cubicBezTo>
                  <a:pt x="328071" y="538582"/>
                  <a:pt x="319498" y="568818"/>
                  <a:pt x="300448" y="595274"/>
                </a:cubicBezTo>
                <a:cubicBezTo>
                  <a:pt x="229963" y="707715"/>
                  <a:pt x="21365" y="781416"/>
                  <a:pt x="9935" y="754014"/>
                </a:cubicBezTo>
                <a:close/>
              </a:path>
            </a:pathLst>
          </a:custGeom>
          <a:solidFill>
            <a:srgbClr val="C69FB4"/>
          </a:solidFill>
          <a:ln w="9525" cap="flat">
            <a:noFill/>
            <a:prstDash val="solid"/>
            <a:miter/>
          </a:ln>
        </p:spPr>
        <p:txBody>
          <a:bodyPr anchor="ctr"/>
          <a:lstStyle/>
          <a:p>
            <a:pPr>
              <a:defRPr/>
            </a:pPr>
            <a:endParaRPr lang="en-US" kern="0" dirty="0">
              <a:solidFill>
                <a:srgbClr val="000000"/>
              </a:solidFill>
              <a:latin typeface="Tahoma"/>
            </a:endParaRPr>
          </a:p>
        </p:txBody>
      </p:sp>
      <p:grpSp>
        <p:nvGrpSpPr>
          <p:cNvPr id="34" name="Group 78">
            <a:extLst>
              <a:ext uri="{FF2B5EF4-FFF2-40B4-BE49-F238E27FC236}">
                <a16:creationId xmlns:a16="http://schemas.microsoft.com/office/drawing/2014/main" id="{4D4FD38A-4AE2-45E4-BB66-524E97BC88B5}"/>
              </a:ext>
            </a:extLst>
          </p:cNvPr>
          <p:cNvGrpSpPr>
            <a:grpSpLocks/>
          </p:cNvGrpSpPr>
          <p:nvPr/>
        </p:nvGrpSpPr>
        <p:grpSpPr bwMode="auto">
          <a:xfrm>
            <a:off x="1525588" y="2390775"/>
            <a:ext cx="1041400" cy="915988"/>
            <a:chOff x="1525429" y="2009588"/>
            <a:chExt cx="1042164" cy="915502"/>
          </a:xfrm>
        </p:grpSpPr>
        <p:pic>
          <p:nvPicPr>
            <p:cNvPr id="35" name="Picture 79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694B61B4-00E4-49BA-9547-941A91848E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409" y="2227258"/>
              <a:ext cx="291510" cy="26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80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16DBB4C8-2771-4132-8C6C-9D3D9CD592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2181" y="2374066"/>
              <a:ext cx="291510" cy="2630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81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F5026CC8-36AD-4363-89C2-2D8DF94E2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1568741" y="2686444"/>
              <a:ext cx="203440" cy="18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82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07FADA5E-F449-4B7C-85D3-567EAD61AB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2374083" y="2019518"/>
              <a:ext cx="203440" cy="183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83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C35CD7BC-F6AB-4327-AEC7-B32F181DE9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00000">
              <a:off x="2335821" y="2709101"/>
              <a:ext cx="162518" cy="14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84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283D96CD-772C-44BD-9509-17D0C2B594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00000">
              <a:off x="2383491" y="2522754"/>
              <a:ext cx="162518" cy="14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85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71B2772E-3A0C-4560-A7E6-CF87A27281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121" y="2778438"/>
              <a:ext cx="162518" cy="14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86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0EE05038-BBC1-4652-AD30-C8FF6B2A8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429" y="2436080"/>
              <a:ext cx="162518" cy="14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87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8FB6B7A9-5802-4FC3-8C54-FA202E8AC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00597">
              <a:off x="1698775" y="2158726"/>
              <a:ext cx="162518" cy="146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88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D8C47E90-1B2A-4C5A-82CC-0332D03954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0000">
              <a:off x="2088324" y="2392838"/>
              <a:ext cx="85468" cy="77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5" name="Group 89">
            <a:extLst>
              <a:ext uri="{FF2B5EF4-FFF2-40B4-BE49-F238E27FC236}">
                <a16:creationId xmlns:a16="http://schemas.microsoft.com/office/drawing/2014/main" id="{8D927390-DB2C-4012-A85B-B45601392BB1}"/>
              </a:ext>
            </a:extLst>
          </p:cNvPr>
          <p:cNvGrpSpPr>
            <a:grpSpLocks/>
          </p:cNvGrpSpPr>
          <p:nvPr/>
        </p:nvGrpSpPr>
        <p:grpSpPr bwMode="auto">
          <a:xfrm>
            <a:off x="5254625" y="2044700"/>
            <a:ext cx="1703388" cy="1687513"/>
            <a:chOff x="3635877" y="99221"/>
            <a:chExt cx="4920246" cy="4879240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9A0F52E5-F659-49B1-B1ED-5BD26A1EB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rgbClr val="4B306A">
                  <a:shade val="45000"/>
                  <a:satMod val="135000"/>
                </a:srgbClr>
                <a:prstClr val="white"/>
              </a:duotone>
            </a:blip>
            <a:srcRect/>
            <a:stretch/>
          </p:blipFill>
          <p:spPr>
            <a:xfrm>
              <a:off x="3635877" y="99221"/>
              <a:ext cx="4920246" cy="4879240"/>
            </a:xfrm>
            <a:prstGeom prst="rect">
              <a:avLst/>
            </a:prstGeom>
            <a:noFill/>
          </p:spPr>
        </p:pic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57DB24C6-A6B2-41F0-AFB8-A8346805EB00}"/>
                </a:ext>
              </a:extLst>
            </p:cNvPr>
            <p:cNvSpPr/>
            <p:nvPr/>
          </p:nvSpPr>
          <p:spPr>
            <a:xfrm>
              <a:off x="6804461" y="4074217"/>
              <a:ext cx="733680" cy="137702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A096B81-07E1-4962-828E-4E6B84A70D4D}"/>
                </a:ext>
              </a:extLst>
            </p:cNvPr>
            <p:cNvSpPr/>
            <p:nvPr/>
          </p:nvSpPr>
          <p:spPr>
            <a:xfrm>
              <a:off x="6795290" y="3528001"/>
              <a:ext cx="417279" cy="55081"/>
            </a:xfrm>
            <a:prstGeom prst="rect">
              <a:avLst/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Rounded Rectangle 76">
              <a:extLst>
                <a:ext uri="{FF2B5EF4-FFF2-40B4-BE49-F238E27FC236}">
                  <a16:creationId xmlns:a16="http://schemas.microsoft.com/office/drawing/2014/main" id="{00B45FAB-30D3-4F86-972C-7558BFD93F4D}"/>
                </a:ext>
              </a:extLst>
            </p:cNvPr>
            <p:cNvSpPr/>
            <p:nvPr/>
          </p:nvSpPr>
          <p:spPr>
            <a:xfrm rot="2700000">
              <a:off x="6196183" y="1194014"/>
              <a:ext cx="1404560" cy="12381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Rounded Rectangle 77">
              <a:extLst>
                <a:ext uri="{FF2B5EF4-FFF2-40B4-BE49-F238E27FC236}">
                  <a16:creationId xmlns:a16="http://schemas.microsoft.com/office/drawing/2014/main" id="{5E1D1A80-A56F-424D-A035-CC7C55E77661}"/>
                </a:ext>
              </a:extLst>
            </p:cNvPr>
            <p:cNvSpPr/>
            <p:nvPr/>
          </p:nvSpPr>
          <p:spPr>
            <a:xfrm rot="2700000" flipH="1" flipV="1">
              <a:off x="4577974" y="3259529"/>
              <a:ext cx="449826" cy="96297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 w="12700" cap="flat" cmpd="sng" algn="ctr">
              <a:noFill/>
              <a:prstDash val="solid"/>
            </a:ln>
            <a:effectLst/>
          </p:spPr>
          <p:txBody>
            <a:bodyPr lIns="72000" tIns="72000" rIns="72000" bIns="7200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7" name="Straight Arrow Connector 51">
            <a:extLst>
              <a:ext uri="{FF2B5EF4-FFF2-40B4-BE49-F238E27FC236}">
                <a16:creationId xmlns:a16="http://schemas.microsoft.com/office/drawing/2014/main" id="{1D15A63F-C0EA-4D2D-BAEC-5B41F11184DE}"/>
              </a:ext>
            </a:extLst>
          </p:cNvPr>
          <p:cNvCxnSpPr>
            <a:cxnSpLocks/>
          </p:cNvCxnSpPr>
          <p:nvPr/>
        </p:nvCxnSpPr>
        <p:spPr bwMode="auto">
          <a:xfrm>
            <a:off x="10075863" y="3452813"/>
            <a:ext cx="0" cy="1252537"/>
          </a:xfrm>
          <a:prstGeom prst="straightConnector1">
            <a:avLst/>
          </a:prstGeom>
          <a:noFill/>
          <a:ln w="31750" algn="ctr">
            <a:solidFill>
              <a:srgbClr val="F0AB00"/>
            </a:solidFill>
            <a:round/>
            <a:headEnd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044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 hidden="1">
            <a:extLst>
              <a:ext uri="{FF2B5EF4-FFF2-40B4-BE49-F238E27FC236}">
                <a16:creationId xmlns:a16="http://schemas.microsoft.com/office/drawing/2014/main" id="{8B9F1D64-E0B8-46C4-959C-7491EA21EE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043EA-9AB4-434D-B57A-3A383F2A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84" y="492590"/>
            <a:ext cx="11050073" cy="643944"/>
          </a:xfrm>
        </p:spPr>
        <p:txBody>
          <a:bodyPr vert="horz" anchor="t">
            <a:noAutofit/>
          </a:bodyPr>
          <a:lstStyle/>
          <a:p>
            <a:r>
              <a:rPr lang="ru-RU" sz="2400" dirty="0"/>
              <a:t>Для пациентов групп риска необходима дополнительная защита от </a:t>
            </a:r>
            <a:r>
              <a:rPr lang="en-US" sz="2400" dirty="0"/>
              <a:t>COVID-19:</a:t>
            </a:r>
            <a:r>
              <a:rPr lang="ru-RU" sz="2400" dirty="0"/>
              <a:t> </a:t>
            </a:r>
            <a:r>
              <a:rPr lang="ru-RU" sz="2400" dirty="0" err="1"/>
              <a:t>моноклональные</a:t>
            </a:r>
            <a:r>
              <a:rPr lang="ru-RU" sz="2400" dirty="0"/>
              <a:t> антитела длительного действия</a:t>
            </a:r>
            <a:r>
              <a:rPr lang="en-US" sz="2400" baseline="30000" dirty="0"/>
              <a:t>1</a:t>
            </a:r>
            <a:r>
              <a:rPr lang="ru-RU" sz="2400" baseline="30000" dirty="0"/>
              <a:t>,4</a:t>
            </a:r>
            <a:endParaRPr lang="en-US" sz="2400" baseline="30000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1A3ED99A-BB06-45DB-901B-D848CD3B413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24830" y="5955271"/>
            <a:ext cx="9466263" cy="200907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COVID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-19 (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coronavirus disease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 2019) – коронавирусная инфекция 2019 год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61698B7-F65B-4615-8B02-9819C52770B3}"/>
              </a:ext>
            </a:extLst>
          </p:cNvPr>
          <p:cNvSpPr/>
          <p:nvPr/>
        </p:nvSpPr>
        <p:spPr>
          <a:xfrm>
            <a:off x="792480" y="1560364"/>
            <a:ext cx="10636069" cy="487680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38100"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1867" b="1" dirty="0">
                <a:solidFill>
                  <a:srgbClr val="FFFFFF"/>
                </a:solidFill>
                <a:latin typeface="Arial"/>
              </a:rPr>
              <a:t>Методы профилактики </a:t>
            </a:r>
            <a:r>
              <a:rPr lang="en-US" sz="1867" b="1" dirty="0">
                <a:solidFill>
                  <a:srgbClr val="FFFFFF"/>
                </a:solidFill>
                <a:latin typeface="Arial"/>
              </a:rPr>
              <a:t>COVID-19</a:t>
            </a:r>
            <a:r>
              <a:rPr lang="en-US" sz="1867" b="1" baseline="30000" dirty="0">
                <a:solidFill>
                  <a:srgbClr val="FFFFFF"/>
                </a:solidFill>
                <a:latin typeface="Arial"/>
              </a:rPr>
              <a:t>2,3</a:t>
            </a:r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D408EC8B-AD0E-4292-80B0-ECE714D404C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24" y="4594185"/>
            <a:ext cx="1144957" cy="556428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45E15CA4-F232-4E1D-932F-3522075A0C12}"/>
              </a:ext>
            </a:extLst>
          </p:cNvPr>
          <p:cNvGrpSpPr/>
          <p:nvPr/>
        </p:nvGrpSpPr>
        <p:grpSpPr>
          <a:xfrm>
            <a:off x="5469705" y="4401980"/>
            <a:ext cx="991434" cy="598091"/>
            <a:chOff x="4125528" y="1635047"/>
            <a:chExt cx="743575" cy="448568"/>
          </a:xfrm>
        </p:grpSpPr>
        <p:pic>
          <p:nvPicPr>
            <p:cNvPr id="77" name="Graphic 76" descr="Needle with solid fill">
              <a:extLst>
                <a:ext uri="{FF2B5EF4-FFF2-40B4-BE49-F238E27FC236}">
                  <a16:creationId xmlns:a16="http://schemas.microsoft.com/office/drawing/2014/main" id="{DD47750C-579A-4E28-93AD-05256F27F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125528" y="1635047"/>
              <a:ext cx="448568" cy="448568"/>
            </a:xfrm>
            <a:prstGeom prst="rect">
              <a:avLst/>
            </a:prstGeom>
          </p:spPr>
        </p:pic>
        <p:pic>
          <p:nvPicPr>
            <p:cNvPr id="78" name="Graphic 77" descr="Needle with solid fill">
              <a:extLst>
                <a:ext uri="{FF2B5EF4-FFF2-40B4-BE49-F238E27FC236}">
                  <a16:creationId xmlns:a16="http://schemas.microsoft.com/office/drawing/2014/main" id="{52426E12-364D-44D7-9986-575C87635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420535" y="1635047"/>
              <a:ext cx="448568" cy="448568"/>
            </a:xfrm>
            <a:prstGeom prst="rect">
              <a:avLst/>
            </a:prstGeom>
          </p:spPr>
        </p:pic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A44299B3-C826-445B-95D1-308FA068AAFA}"/>
              </a:ext>
            </a:extLst>
          </p:cNvPr>
          <p:cNvGrpSpPr/>
          <p:nvPr/>
        </p:nvGrpSpPr>
        <p:grpSpPr>
          <a:xfrm>
            <a:off x="7926766" y="4614757"/>
            <a:ext cx="898236" cy="474833"/>
            <a:chOff x="6157900" y="1701900"/>
            <a:chExt cx="673677" cy="356125"/>
          </a:xfrm>
        </p:grpSpPr>
        <p:sp>
          <p:nvSpPr>
            <p:cNvPr id="81" name="Freeform 55">
              <a:extLst>
                <a:ext uri="{FF2B5EF4-FFF2-40B4-BE49-F238E27FC236}">
                  <a16:creationId xmlns:a16="http://schemas.microsoft.com/office/drawing/2014/main" id="{974A53E7-65FB-43C0-AEC6-5C35A365D906}"/>
                </a:ext>
              </a:extLst>
            </p:cNvPr>
            <p:cNvSpPr/>
            <p:nvPr/>
          </p:nvSpPr>
          <p:spPr>
            <a:xfrm>
              <a:off x="6157900" y="1706667"/>
              <a:ext cx="325590" cy="351358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3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en-US" sz="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2" name="Freeform 55">
              <a:extLst>
                <a:ext uri="{FF2B5EF4-FFF2-40B4-BE49-F238E27FC236}">
                  <a16:creationId xmlns:a16="http://schemas.microsoft.com/office/drawing/2014/main" id="{C31EBDFC-A8BA-472D-9718-B47548C4EEE1}"/>
                </a:ext>
              </a:extLst>
            </p:cNvPr>
            <p:cNvSpPr/>
            <p:nvPr/>
          </p:nvSpPr>
          <p:spPr>
            <a:xfrm>
              <a:off x="6505987" y="1701900"/>
              <a:ext cx="325590" cy="351358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3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219170">
                <a:defRPr/>
              </a:pPr>
              <a:endParaRPr lang="en-US" sz="800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04B1FBB9-EAD6-4E57-8591-7929F85D23BA}"/>
              </a:ext>
            </a:extLst>
          </p:cNvPr>
          <p:cNvSpPr txBox="1"/>
          <p:nvPr/>
        </p:nvSpPr>
        <p:spPr>
          <a:xfrm>
            <a:off x="4949011" y="5084244"/>
            <a:ext cx="224344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90">
              <a:spcBef>
                <a:spcPts val="1600"/>
              </a:spcBef>
            </a:pPr>
            <a:r>
              <a:rPr lang="ru-RU" sz="1600" b="1" dirty="0">
                <a:solidFill>
                  <a:srgbClr val="0060AB"/>
                </a:solidFill>
                <a:latin typeface="Arial"/>
              </a:rPr>
              <a:t>Вакцинация и ревакцинация</a:t>
            </a:r>
            <a:r>
              <a:rPr lang="ru-RU" sz="1600" b="1" baseline="30000" dirty="0">
                <a:solidFill>
                  <a:srgbClr val="0060AB"/>
                </a:solidFill>
                <a:latin typeface="Arial"/>
              </a:rPr>
              <a:t>4</a:t>
            </a:r>
            <a:endParaRPr lang="en-US" sz="1600" b="1" baseline="30000" dirty="0">
              <a:solidFill>
                <a:srgbClr val="0060AB"/>
              </a:solidFill>
              <a:latin typeface="Arial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01342F6C-AB34-4E62-9C96-7BBC775A73FF}"/>
              </a:ext>
            </a:extLst>
          </p:cNvPr>
          <p:cNvSpPr txBox="1"/>
          <p:nvPr/>
        </p:nvSpPr>
        <p:spPr>
          <a:xfrm>
            <a:off x="198284" y="4691872"/>
            <a:ext cx="28326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088490">
              <a:spcBef>
                <a:spcPts val="1600"/>
              </a:spcBef>
            </a:pPr>
            <a:r>
              <a:rPr lang="ru-RU" sz="1600" b="1" dirty="0">
                <a:solidFill>
                  <a:srgbClr val="121F78"/>
                </a:solidFill>
                <a:latin typeface="Arial"/>
              </a:rPr>
              <a:t>Средства индивидуальной защиты, социальное дистанцирование</a:t>
            </a:r>
            <a:r>
              <a:rPr lang="en-US" sz="1600" b="1" baseline="30000" dirty="0">
                <a:solidFill>
                  <a:srgbClr val="121F78"/>
                </a:solidFill>
                <a:latin typeface="Arial"/>
              </a:rPr>
              <a:t>3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E57FE64-B842-4AE2-B04E-2EC83B18D916}"/>
              </a:ext>
            </a:extLst>
          </p:cNvPr>
          <p:cNvSpPr txBox="1"/>
          <p:nvPr/>
        </p:nvSpPr>
        <p:spPr>
          <a:xfrm>
            <a:off x="9124768" y="4664969"/>
            <a:ext cx="271674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088490">
              <a:spcBef>
                <a:spcPts val="1600"/>
              </a:spcBef>
            </a:pPr>
            <a:r>
              <a:rPr lang="ru-RU" sz="1600" b="1" dirty="0" err="1">
                <a:solidFill>
                  <a:srgbClr val="00CFB3">
                    <a:lumMod val="75000"/>
                  </a:srgbClr>
                </a:solidFill>
                <a:latin typeface="Arial"/>
              </a:rPr>
              <a:t>Моноклональные</a:t>
            </a:r>
            <a:r>
              <a:rPr lang="ru-RU" sz="1600" b="1" dirty="0">
                <a:solidFill>
                  <a:srgbClr val="00CFB3">
                    <a:lumMod val="75000"/>
                  </a:srgbClr>
                </a:solidFill>
                <a:latin typeface="Arial"/>
              </a:rPr>
              <a:t> антитела длительного действия</a:t>
            </a:r>
            <a:r>
              <a:rPr lang="en-US" sz="1600" b="1" baseline="30000" dirty="0">
                <a:solidFill>
                  <a:srgbClr val="00CFB3">
                    <a:lumMod val="75000"/>
                  </a:srgbClr>
                </a:solidFill>
                <a:latin typeface="Arial"/>
              </a:rPr>
              <a:t>1</a:t>
            </a:r>
            <a:r>
              <a:rPr lang="ru-RU" sz="1600" b="1" baseline="30000" dirty="0">
                <a:solidFill>
                  <a:srgbClr val="00CFB3">
                    <a:lumMod val="75000"/>
                  </a:srgbClr>
                </a:solidFill>
                <a:latin typeface="Arial"/>
              </a:rPr>
              <a:t>,4</a:t>
            </a:r>
            <a:endParaRPr lang="en-US" sz="1600" b="1" baseline="30000" dirty="0">
              <a:solidFill>
                <a:srgbClr val="00CFB3">
                  <a:lumMod val="75000"/>
                </a:srgbClr>
              </a:solidFill>
              <a:latin typeface="Arial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11C0069-B09F-4135-A5BD-F4EF44192A55}"/>
              </a:ext>
            </a:extLst>
          </p:cNvPr>
          <p:cNvGrpSpPr/>
          <p:nvPr/>
        </p:nvGrpSpPr>
        <p:grpSpPr>
          <a:xfrm>
            <a:off x="1419567" y="2243287"/>
            <a:ext cx="9552603" cy="2085400"/>
            <a:chOff x="1163783" y="1588371"/>
            <a:chExt cx="7710383" cy="1683230"/>
          </a:xfrm>
        </p:grpSpPr>
        <p:sp>
          <p:nvSpPr>
            <p:cNvPr id="56" name="Arrow: Right 139">
              <a:extLst>
                <a:ext uri="{FF2B5EF4-FFF2-40B4-BE49-F238E27FC236}">
                  <a16:creationId xmlns:a16="http://schemas.microsoft.com/office/drawing/2014/main" id="{44FF0B71-39B4-4EB4-82D7-B58856D6E725}"/>
                </a:ext>
              </a:extLst>
            </p:cNvPr>
            <p:cNvSpPr/>
            <p:nvPr/>
          </p:nvSpPr>
          <p:spPr>
            <a:xfrm>
              <a:off x="1306873" y="2053845"/>
              <a:ext cx="1619640" cy="745443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90">
                <a:spcBef>
                  <a:spcPts val="1600"/>
                </a:spcBef>
              </a:pPr>
              <a:endParaRPr lang="en-US" sz="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8" name="Arrow: Right 139">
              <a:extLst>
                <a:ext uri="{FF2B5EF4-FFF2-40B4-BE49-F238E27FC236}">
                  <a16:creationId xmlns:a16="http://schemas.microsoft.com/office/drawing/2014/main" id="{9D8BACCD-BDDF-4F4D-BA3C-9D33D73D2F24}"/>
                </a:ext>
              </a:extLst>
            </p:cNvPr>
            <p:cNvSpPr/>
            <p:nvPr/>
          </p:nvSpPr>
          <p:spPr>
            <a:xfrm>
              <a:off x="2807749" y="2053845"/>
              <a:ext cx="1674397" cy="745443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90">
                <a:spcBef>
                  <a:spcPts val="1600"/>
                </a:spcBef>
              </a:pPr>
              <a:endParaRPr lang="en-US" sz="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98" name="Arrow: Right 139">
              <a:extLst>
                <a:ext uri="{FF2B5EF4-FFF2-40B4-BE49-F238E27FC236}">
                  <a16:creationId xmlns:a16="http://schemas.microsoft.com/office/drawing/2014/main" id="{013CB295-50E3-4094-9725-947D9644623B}"/>
                </a:ext>
              </a:extLst>
            </p:cNvPr>
            <p:cNvSpPr/>
            <p:nvPr/>
          </p:nvSpPr>
          <p:spPr>
            <a:xfrm>
              <a:off x="4363382" y="2053845"/>
              <a:ext cx="1674397" cy="745443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90">
                <a:spcBef>
                  <a:spcPts val="1600"/>
                </a:spcBef>
              </a:pPr>
              <a:endParaRPr lang="en-US" sz="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57" name="Freeform 12">
              <a:extLst>
                <a:ext uri="{FF2B5EF4-FFF2-40B4-BE49-F238E27FC236}">
                  <a16:creationId xmlns:a16="http://schemas.microsoft.com/office/drawing/2014/main" id="{653F2C8E-E8D6-40F9-A017-ED181CE35751}"/>
                </a:ext>
              </a:extLst>
            </p:cNvPr>
            <p:cNvSpPr/>
            <p:nvPr/>
          </p:nvSpPr>
          <p:spPr>
            <a:xfrm>
              <a:off x="2663230" y="1595210"/>
              <a:ext cx="1792851" cy="1676391"/>
            </a:xfrm>
            <a:custGeom>
              <a:avLst/>
              <a:gdLst>
                <a:gd name="connsiteX0" fmla="*/ 2469356 w 2720975"/>
                <a:gd name="connsiteY0" fmla="*/ 4495 h 2544227"/>
                <a:gd name="connsiteX1" fmla="*/ 2187575 w 2720975"/>
                <a:gd name="connsiteY1" fmla="*/ 57676 h 2544227"/>
                <a:gd name="connsiteX2" fmla="*/ 2185988 w 2720975"/>
                <a:gd name="connsiteY2" fmla="*/ 62439 h 2544227"/>
                <a:gd name="connsiteX3" fmla="*/ 1921669 w 2720975"/>
                <a:gd name="connsiteY3" fmla="*/ 226745 h 2544227"/>
                <a:gd name="connsiteX4" fmla="*/ 1804988 w 2720975"/>
                <a:gd name="connsiteY4" fmla="*/ 129114 h 2544227"/>
                <a:gd name="connsiteX5" fmla="*/ 153988 w 2720975"/>
                <a:gd name="connsiteY5" fmla="*/ 438676 h 2544227"/>
                <a:gd name="connsiteX6" fmla="*/ 0 w 2720975"/>
                <a:gd name="connsiteY6" fmla="*/ 588695 h 2544227"/>
                <a:gd name="connsiteX7" fmla="*/ 0 w 2720975"/>
                <a:gd name="connsiteY7" fmla="*/ 2389714 h 2544227"/>
                <a:gd name="connsiteX8" fmla="*/ 250825 w 2720975"/>
                <a:gd name="connsiteY8" fmla="*/ 2539733 h 2544227"/>
                <a:gd name="connsiteX9" fmla="*/ 2566194 w 2720975"/>
                <a:gd name="connsiteY9" fmla="*/ 2111901 h 2544227"/>
                <a:gd name="connsiteX10" fmla="*/ 2720975 w 2720975"/>
                <a:gd name="connsiteY10" fmla="*/ 1961883 h 2544227"/>
                <a:gd name="connsiteX11" fmla="*/ 2720975 w 2720975"/>
                <a:gd name="connsiteY11" fmla="*/ 154514 h 2544227"/>
                <a:gd name="connsiteX12" fmla="*/ 2469356 w 2720975"/>
                <a:gd name="connsiteY12" fmla="*/ 4495 h 2544227"/>
                <a:gd name="connsiteX13" fmla="*/ 496887 w 2720975"/>
                <a:gd name="connsiteY13" fmla="*/ 2254776 h 2544227"/>
                <a:gd name="connsiteX14" fmla="*/ 323056 w 2720975"/>
                <a:gd name="connsiteY14" fmla="*/ 2363520 h 2544227"/>
                <a:gd name="connsiteX15" fmla="*/ 246063 w 2720975"/>
                <a:gd name="connsiteY15" fmla="*/ 2202389 h 2544227"/>
                <a:gd name="connsiteX16" fmla="*/ 419894 w 2720975"/>
                <a:gd name="connsiteY16" fmla="*/ 2093645 h 2544227"/>
                <a:gd name="connsiteX17" fmla="*/ 496887 w 2720975"/>
                <a:gd name="connsiteY17" fmla="*/ 2254776 h 2544227"/>
                <a:gd name="connsiteX18" fmla="*/ 345281 w 2720975"/>
                <a:gd name="connsiteY18" fmla="*/ 935564 h 2544227"/>
                <a:gd name="connsiteX19" fmla="*/ 642938 w 2720975"/>
                <a:gd name="connsiteY19" fmla="*/ 696645 h 2544227"/>
                <a:gd name="connsiteX20" fmla="*/ 840581 w 2720975"/>
                <a:gd name="connsiteY20" fmla="*/ 989539 h 2544227"/>
                <a:gd name="connsiteX21" fmla="*/ 542925 w 2720975"/>
                <a:gd name="connsiteY21" fmla="*/ 1228458 h 2544227"/>
                <a:gd name="connsiteX22" fmla="*/ 345281 w 2720975"/>
                <a:gd name="connsiteY22" fmla="*/ 935564 h 2544227"/>
                <a:gd name="connsiteX23" fmla="*/ 943769 w 2720975"/>
                <a:gd name="connsiteY23" fmla="*/ 1795989 h 2544227"/>
                <a:gd name="connsiteX24" fmla="*/ 690563 w 2720975"/>
                <a:gd name="connsiteY24" fmla="*/ 1953945 h 2544227"/>
                <a:gd name="connsiteX25" fmla="*/ 578644 w 2720975"/>
                <a:gd name="connsiteY25" fmla="*/ 1719789 h 2544227"/>
                <a:gd name="connsiteX26" fmla="*/ 831850 w 2720975"/>
                <a:gd name="connsiteY26" fmla="*/ 1561833 h 2544227"/>
                <a:gd name="connsiteX27" fmla="*/ 943769 w 2720975"/>
                <a:gd name="connsiteY27" fmla="*/ 1795989 h 2544227"/>
                <a:gd name="connsiteX28" fmla="*/ 1604169 w 2720975"/>
                <a:gd name="connsiteY28" fmla="*/ 1961089 h 2544227"/>
                <a:gd name="connsiteX29" fmla="*/ 1350963 w 2720975"/>
                <a:gd name="connsiteY29" fmla="*/ 2119045 h 2544227"/>
                <a:gd name="connsiteX30" fmla="*/ 1239044 w 2720975"/>
                <a:gd name="connsiteY30" fmla="*/ 1884889 h 2544227"/>
                <a:gd name="connsiteX31" fmla="*/ 1492250 w 2720975"/>
                <a:gd name="connsiteY31" fmla="*/ 1726932 h 2544227"/>
                <a:gd name="connsiteX32" fmla="*/ 1604169 w 2720975"/>
                <a:gd name="connsiteY32" fmla="*/ 1961089 h 254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20975" h="2544227">
                  <a:moveTo>
                    <a:pt x="2469356" y="4495"/>
                  </a:moveTo>
                  <a:lnTo>
                    <a:pt x="2187575" y="57676"/>
                  </a:lnTo>
                  <a:cubicBezTo>
                    <a:pt x="2186781" y="59264"/>
                    <a:pt x="2186781" y="60851"/>
                    <a:pt x="2185988" y="62439"/>
                  </a:cubicBezTo>
                  <a:cubicBezTo>
                    <a:pt x="2145506" y="175151"/>
                    <a:pt x="2027238" y="248970"/>
                    <a:pt x="1921669" y="226745"/>
                  </a:cubicBezTo>
                  <a:cubicBezTo>
                    <a:pt x="1865313" y="214839"/>
                    <a:pt x="1824831" y="178326"/>
                    <a:pt x="1804988" y="129114"/>
                  </a:cubicBezTo>
                  <a:lnTo>
                    <a:pt x="153988" y="438676"/>
                  </a:lnTo>
                  <a:cubicBezTo>
                    <a:pt x="63500" y="455345"/>
                    <a:pt x="0" y="517257"/>
                    <a:pt x="0" y="588695"/>
                  </a:cubicBezTo>
                  <a:lnTo>
                    <a:pt x="0" y="2389714"/>
                  </a:lnTo>
                  <a:cubicBezTo>
                    <a:pt x="0" y="2489726"/>
                    <a:pt x="123031" y="2563545"/>
                    <a:pt x="250825" y="2539733"/>
                  </a:cubicBezTo>
                  <a:lnTo>
                    <a:pt x="2566194" y="2111901"/>
                  </a:lnTo>
                  <a:cubicBezTo>
                    <a:pt x="2657475" y="2095233"/>
                    <a:pt x="2720975" y="2033320"/>
                    <a:pt x="2720975" y="1961883"/>
                  </a:cubicBezTo>
                  <a:lnTo>
                    <a:pt x="2720975" y="154514"/>
                  </a:lnTo>
                  <a:cubicBezTo>
                    <a:pt x="2720975" y="54501"/>
                    <a:pt x="2597150" y="-19317"/>
                    <a:pt x="2469356" y="4495"/>
                  </a:cubicBezTo>
                  <a:close/>
                  <a:moveTo>
                    <a:pt x="496887" y="2254776"/>
                  </a:moveTo>
                  <a:cubicBezTo>
                    <a:pt x="469900" y="2329389"/>
                    <a:pt x="392113" y="2377808"/>
                    <a:pt x="323056" y="2363520"/>
                  </a:cubicBezTo>
                  <a:cubicBezTo>
                    <a:pt x="254000" y="2349233"/>
                    <a:pt x="219075" y="2277001"/>
                    <a:pt x="246063" y="2202389"/>
                  </a:cubicBezTo>
                  <a:cubicBezTo>
                    <a:pt x="273050" y="2127776"/>
                    <a:pt x="350837" y="2079358"/>
                    <a:pt x="419894" y="2093645"/>
                  </a:cubicBezTo>
                  <a:cubicBezTo>
                    <a:pt x="489744" y="2107933"/>
                    <a:pt x="523875" y="2180164"/>
                    <a:pt x="496887" y="2254776"/>
                  </a:cubicBezTo>
                  <a:close/>
                  <a:moveTo>
                    <a:pt x="345281" y="935564"/>
                  </a:moveTo>
                  <a:cubicBezTo>
                    <a:pt x="373063" y="788720"/>
                    <a:pt x="505619" y="681564"/>
                    <a:pt x="642938" y="696645"/>
                  </a:cubicBezTo>
                  <a:cubicBezTo>
                    <a:pt x="779463" y="711726"/>
                    <a:pt x="868363" y="842695"/>
                    <a:pt x="840581" y="989539"/>
                  </a:cubicBezTo>
                  <a:cubicBezTo>
                    <a:pt x="812800" y="1136383"/>
                    <a:pt x="680244" y="1243539"/>
                    <a:pt x="542925" y="1228458"/>
                  </a:cubicBezTo>
                  <a:cubicBezTo>
                    <a:pt x="406400" y="1213376"/>
                    <a:pt x="318294" y="1082408"/>
                    <a:pt x="345281" y="935564"/>
                  </a:cubicBezTo>
                  <a:close/>
                  <a:moveTo>
                    <a:pt x="943769" y="1795989"/>
                  </a:moveTo>
                  <a:cubicBezTo>
                    <a:pt x="904875" y="1903939"/>
                    <a:pt x="791369" y="1974583"/>
                    <a:pt x="690563" y="1953945"/>
                  </a:cubicBezTo>
                  <a:cubicBezTo>
                    <a:pt x="589756" y="1932514"/>
                    <a:pt x="539750" y="1827739"/>
                    <a:pt x="578644" y="1719789"/>
                  </a:cubicBezTo>
                  <a:cubicBezTo>
                    <a:pt x="617538" y="1611839"/>
                    <a:pt x="731044" y="1541195"/>
                    <a:pt x="831850" y="1561833"/>
                  </a:cubicBezTo>
                  <a:cubicBezTo>
                    <a:pt x="933450" y="1583264"/>
                    <a:pt x="983456" y="1688039"/>
                    <a:pt x="943769" y="1795989"/>
                  </a:cubicBezTo>
                  <a:close/>
                  <a:moveTo>
                    <a:pt x="1604169" y="1961089"/>
                  </a:moveTo>
                  <a:cubicBezTo>
                    <a:pt x="1565275" y="2069039"/>
                    <a:pt x="1451769" y="2139683"/>
                    <a:pt x="1350963" y="2119045"/>
                  </a:cubicBezTo>
                  <a:cubicBezTo>
                    <a:pt x="1250156" y="2097614"/>
                    <a:pt x="1200150" y="1992839"/>
                    <a:pt x="1239044" y="1884889"/>
                  </a:cubicBezTo>
                  <a:cubicBezTo>
                    <a:pt x="1277938" y="1776939"/>
                    <a:pt x="1391444" y="1706295"/>
                    <a:pt x="1492250" y="1726932"/>
                  </a:cubicBezTo>
                  <a:cubicBezTo>
                    <a:pt x="1593056" y="1748364"/>
                    <a:pt x="1643063" y="1853139"/>
                    <a:pt x="1604169" y="196108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40000"/>
                    <a:lumOff val="60000"/>
                  </a:schemeClr>
                </a:gs>
                <a:gs pos="46000">
                  <a:schemeClr val="accent1">
                    <a:lumMod val="95000"/>
                    <a:lumOff val="5000"/>
                  </a:schemeClr>
                </a:gs>
                <a:gs pos="100000">
                  <a:schemeClr val="accent1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ln w="7938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1088490"/>
              <a:endParaRPr lang="en-US" sz="800" dirty="0">
                <a:solidFill>
                  <a:srgbClr val="595959"/>
                </a:solidFill>
                <a:latin typeface="Arial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16F6D09-69A5-4D2A-98A5-5629920EED31}"/>
                </a:ext>
              </a:extLst>
            </p:cNvPr>
            <p:cNvGrpSpPr/>
            <p:nvPr/>
          </p:nvGrpSpPr>
          <p:grpSpPr>
            <a:xfrm>
              <a:off x="7584427" y="1779644"/>
              <a:ext cx="1289739" cy="1195449"/>
              <a:chOff x="7663307" y="2155704"/>
              <a:chExt cx="1582062" cy="1466401"/>
            </a:xfrm>
          </p:grpSpPr>
          <p:pic>
            <p:nvPicPr>
              <p:cNvPr id="87" name="Graphic 86" descr="Man with solid fill">
                <a:extLst>
                  <a:ext uri="{FF2B5EF4-FFF2-40B4-BE49-F238E27FC236}">
                    <a16:creationId xmlns:a16="http://schemas.microsoft.com/office/drawing/2014/main" id="{96197C57-19AB-4366-9FFF-22F2ECD30E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7778968" y="2155704"/>
                <a:ext cx="1466401" cy="146640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4" name="Graphic 93" descr="Immunity with solid fill">
                <a:extLst>
                  <a:ext uri="{FF2B5EF4-FFF2-40B4-BE49-F238E27FC236}">
                    <a16:creationId xmlns:a16="http://schemas.microsoft.com/office/drawing/2014/main" id="{C2D39230-EC5E-4219-A846-B1BA8648F1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7663307" y="2413021"/>
                <a:ext cx="798665" cy="79866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97" name="Freeform 17">
              <a:extLst>
                <a:ext uri="{FF2B5EF4-FFF2-40B4-BE49-F238E27FC236}">
                  <a16:creationId xmlns:a16="http://schemas.microsoft.com/office/drawing/2014/main" id="{142E6231-8AD0-4642-9978-5B68C31CAE2C}"/>
                </a:ext>
              </a:extLst>
            </p:cNvPr>
            <p:cNvSpPr/>
            <p:nvPr/>
          </p:nvSpPr>
          <p:spPr>
            <a:xfrm>
              <a:off x="3970945" y="1588371"/>
              <a:ext cx="1793373" cy="1676391"/>
            </a:xfrm>
            <a:custGeom>
              <a:avLst/>
              <a:gdLst>
                <a:gd name="connsiteX0" fmla="*/ 2470150 w 2721768"/>
                <a:gd name="connsiteY0" fmla="*/ 4495 h 2544227"/>
                <a:gd name="connsiteX1" fmla="*/ 153987 w 2721768"/>
                <a:gd name="connsiteY1" fmla="*/ 438676 h 2544227"/>
                <a:gd name="connsiteX2" fmla="*/ 0 w 2721768"/>
                <a:gd name="connsiteY2" fmla="*/ 588695 h 2544227"/>
                <a:gd name="connsiteX3" fmla="*/ 0 w 2721768"/>
                <a:gd name="connsiteY3" fmla="*/ 2389714 h 2544227"/>
                <a:gd name="connsiteX4" fmla="*/ 250825 w 2721768"/>
                <a:gd name="connsiteY4" fmla="*/ 2539733 h 2544227"/>
                <a:gd name="connsiteX5" fmla="*/ 265112 w 2721768"/>
                <a:gd name="connsiteY5" fmla="*/ 2537351 h 2544227"/>
                <a:gd name="connsiteX6" fmla="*/ 267494 w 2721768"/>
                <a:gd name="connsiteY6" fmla="*/ 2531001 h 2544227"/>
                <a:gd name="connsiteX7" fmla="*/ 520700 w 2721768"/>
                <a:gd name="connsiteY7" fmla="*/ 2373045 h 2544227"/>
                <a:gd name="connsiteX8" fmla="*/ 634206 w 2721768"/>
                <a:gd name="connsiteY8" fmla="*/ 2469089 h 2544227"/>
                <a:gd name="connsiteX9" fmla="*/ 2566988 w 2721768"/>
                <a:gd name="connsiteY9" fmla="*/ 2111901 h 2544227"/>
                <a:gd name="connsiteX10" fmla="*/ 2721769 w 2721768"/>
                <a:gd name="connsiteY10" fmla="*/ 1961883 h 2544227"/>
                <a:gd name="connsiteX11" fmla="*/ 2721769 w 2721768"/>
                <a:gd name="connsiteY11" fmla="*/ 154514 h 2544227"/>
                <a:gd name="connsiteX12" fmla="*/ 2470150 w 2721768"/>
                <a:gd name="connsiteY12" fmla="*/ 4495 h 2544227"/>
                <a:gd name="connsiteX13" fmla="*/ 804862 w 2721768"/>
                <a:gd name="connsiteY13" fmla="*/ 1683276 h 2544227"/>
                <a:gd name="connsiteX14" fmla="*/ 631031 w 2721768"/>
                <a:gd name="connsiteY14" fmla="*/ 1792020 h 2544227"/>
                <a:gd name="connsiteX15" fmla="*/ 554038 w 2721768"/>
                <a:gd name="connsiteY15" fmla="*/ 1630889 h 2544227"/>
                <a:gd name="connsiteX16" fmla="*/ 727869 w 2721768"/>
                <a:gd name="connsiteY16" fmla="*/ 1522145 h 2544227"/>
                <a:gd name="connsiteX17" fmla="*/ 804862 w 2721768"/>
                <a:gd name="connsiteY17" fmla="*/ 1683276 h 2544227"/>
                <a:gd name="connsiteX18" fmla="*/ 881856 w 2721768"/>
                <a:gd name="connsiteY18" fmla="*/ 985570 h 2544227"/>
                <a:gd name="connsiteX19" fmla="*/ 584200 w 2721768"/>
                <a:gd name="connsiteY19" fmla="*/ 1224489 h 2544227"/>
                <a:gd name="connsiteX20" fmla="*/ 386556 w 2721768"/>
                <a:gd name="connsiteY20" fmla="*/ 931595 h 2544227"/>
                <a:gd name="connsiteX21" fmla="*/ 684213 w 2721768"/>
                <a:gd name="connsiteY21" fmla="*/ 692676 h 2544227"/>
                <a:gd name="connsiteX22" fmla="*/ 881856 w 2721768"/>
                <a:gd name="connsiteY22" fmla="*/ 985570 h 2544227"/>
                <a:gd name="connsiteX23" fmla="*/ 1543844 w 2721768"/>
                <a:gd name="connsiteY23" fmla="*/ 1677720 h 2544227"/>
                <a:gd name="connsiteX24" fmla="*/ 1298575 w 2721768"/>
                <a:gd name="connsiteY24" fmla="*/ 1898383 h 2544227"/>
                <a:gd name="connsiteX25" fmla="*/ 1135856 w 2721768"/>
                <a:gd name="connsiteY25" fmla="*/ 1627714 h 2544227"/>
                <a:gd name="connsiteX26" fmla="*/ 1381125 w 2721768"/>
                <a:gd name="connsiteY26" fmla="*/ 1407051 h 2544227"/>
                <a:gd name="connsiteX27" fmla="*/ 1543844 w 2721768"/>
                <a:gd name="connsiteY27" fmla="*/ 1677720 h 2544227"/>
                <a:gd name="connsiteX28" fmla="*/ 2234407 w 2721768"/>
                <a:gd name="connsiteY28" fmla="*/ 534720 h 2544227"/>
                <a:gd name="connsiteX29" fmla="*/ 1981200 w 2721768"/>
                <a:gd name="connsiteY29" fmla="*/ 755383 h 2544227"/>
                <a:gd name="connsiteX30" fmla="*/ 1812925 w 2721768"/>
                <a:gd name="connsiteY30" fmla="*/ 484714 h 2544227"/>
                <a:gd name="connsiteX31" fmla="*/ 2066131 w 2721768"/>
                <a:gd name="connsiteY31" fmla="*/ 264051 h 2544227"/>
                <a:gd name="connsiteX32" fmla="*/ 2234407 w 2721768"/>
                <a:gd name="connsiteY32" fmla="*/ 534720 h 254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721768" h="2544227">
                  <a:moveTo>
                    <a:pt x="2470150" y="4495"/>
                  </a:moveTo>
                  <a:lnTo>
                    <a:pt x="153987" y="438676"/>
                  </a:lnTo>
                  <a:cubicBezTo>
                    <a:pt x="63500" y="455345"/>
                    <a:pt x="0" y="517257"/>
                    <a:pt x="0" y="588695"/>
                  </a:cubicBezTo>
                  <a:lnTo>
                    <a:pt x="0" y="2389714"/>
                  </a:lnTo>
                  <a:cubicBezTo>
                    <a:pt x="0" y="2489726"/>
                    <a:pt x="123031" y="2563545"/>
                    <a:pt x="250825" y="2539733"/>
                  </a:cubicBezTo>
                  <a:lnTo>
                    <a:pt x="265112" y="2537351"/>
                  </a:lnTo>
                  <a:cubicBezTo>
                    <a:pt x="265906" y="2534970"/>
                    <a:pt x="266700" y="2533383"/>
                    <a:pt x="267494" y="2531001"/>
                  </a:cubicBezTo>
                  <a:cubicBezTo>
                    <a:pt x="306388" y="2423051"/>
                    <a:pt x="419894" y="2352408"/>
                    <a:pt x="520700" y="2373045"/>
                  </a:cubicBezTo>
                  <a:cubicBezTo>
                    <a:pt x="575469" y="2384158"/>
                    <a:pt x="615156" y="2420670"/>
                    <a:pt x="634206" y="2469089"/>
                  </a:cubicBezTo>
                  <a:lnTo>
                    <a:pt x="2566988" y="2111901"/>
                  </a:lnTo>
                  <a:cubicBezTo>
                    <a:pt x="2658269" y="2095233"/>
                    <a:pt x="2721769" y="2033320"/>
                    <a:pt x="2721769" y="1961883"/>
                  </a:cubicBezTo>
                  <a:lnTo>
                    <a:pt x="2721769" y="154514"/>
                  </a:lnTo>
                  <a:cubicBezTo>
                    <a:pt x="2720975" y="54501"/>
                    <a:pt x="2597944" y="-19317"/>
                    <a:pt x="2470150" y="4495"/>
                  </a:cubicBezTo>
                  <a:close/>
                  <a:moveTo>
                    <a:pt x="804862" y="1683276"/>
                  </a:moveTo>
                  <a:cubicBezTo>
                    <a:pt x="777875" y="1757889"/>
                    <a:pt x="700088" y="1806307"/>
                    <a:pt x="631031" y="1792020"/>
                  </a:cubicBezTo>
                  <a:cubicBezTo>
                    <a:pt x="561975" y="1777733"/>
                    <a:pt x="527050" y="1705501"/>
                    <a:pt x="554038" y="1630889"/>
                  </a:cubicBezTo>
                  <a:cubicBezTo>
                    <a:pt x="581025" y="1556276"/>
                    <a:pt x="658813" y="1507858"/>
                    <a:pt x="727869" y="1522145"/>
                  </a:cubicBezTo>
                  <a:cubicBezTo>
                    <a:pt x="797719" y="1536432"/>
                    <a:pt x="831850" y="1608664"/>
                    <a:pt x="804862" y="1683276"/>
                  </a:cubicBezTo>
                  <a:close/>
                  <a:moveTo>
                    <a:pt x="881856" y="985570"/>
                  </a:moveTo>
                  <a:cubicBezTo>
                    <a:pt x="854075" y="1132414"/>
                    <a:pt x="721519" y="1239570"/>
                    <a:pt x="584200" y="1224489"/>
                  </a:cubicBezTo>
                  <a:cubicBezTo>
                    <a:pt x="446881" y="1209408"/>
                    <a:pt x="358775" y="1078439"/>
                    <a:pt x="386556" y="931595"/>
                  </a:cubicBezTo>
                  <a:cubicBezTo>
                    <a:pt x="414338" y="784751"/>
                    <a:pt x="546894" y="677595"/>
                    <a:pt x="684213" y="692676"/>
                  </a:cubicBezTo>
                  <a:cubicBezTo>
                    <a:pt x="821531" y="707758"/>
                    <a:pt x="909638" y="838726"/>
                    <a:pt x="881856" y="985570"/>
                  </a:cubicBezTo>
                  <a:close/>
                  <a:moveTo>
                    <a:pt x="1543844" y="1677720"/>
                  </a:moveTo>
                  <a:cubicBezTo>
                    <a:pt x="1520825" y="1813451"/>
                    <a:pt x="1411288" y="1911876"/>
                    <a:pt x="1298575" y="1898383"/>
                  </a:cubicBezTo>
                  <a:cubicBezTo>
                    <a:pt x="1185863" y="1884889"/>
                    <a:pt x="1112837" y="1763445"/>
                    <a:pt x="1135856" y="1627714"/>
                  </a:cubicBezTo>
                  <a:cubicBezTo>
                    <a:pt x="1158875" y="1491983"/>
                    <a:pt x="1268413" y="1393557"/>
                    <a:pt x="1381125" y="1407051"/>
                  </a:cubicBezTo>
                  <a:cubicBezTo>
                    <a:pt x="1493044" y="1421339"/>
                    <a:pt x="1566069" y="1541989"/>
                    <a:pt x="1543844" y="1677720"/>
                  </a:cubicBezTo>
                  <a:close/>
                  <a:moveTo>
                    <a:pt x="2234407" y="534720"/>
                  </a:moveTo>
                  <a:cubicBezTo>
                    <a:pt x="2211388" y="670451"/>
                    <a:pt x="2097882" y="768876"/>
                    <a:pt x="1981200" y="755383"/>
                  </a:cubicBezTo>
                  <a:cubicBezTo>
                    <a:pt x="1864519" y="741889"/>
                    <a:pt x="1789907" y="620445"/>
                    <a:pt x="1812925" y="484714"/>
                  </a:cubicBezTo>
                  <a:cubicBezTo>
                    <a:pt x="1835944" y="348983"/>
                    <a:pt x="1949450" y="250558"/>
                    <a:pt x="2066131" y="264051"/>
                  </a:cubicBezTo>
                  <a:cubicBezTo>
                    <a:pt x="2182813" y="278339"/>
                    <a:pt x="2258219" y="398989"/>
                    <a:pt x="2234407" y="534720"/>
                  </a:cubicBezTo>
                  <a:close/>
                </a:path>
              </a:pathLst>
            </a:custGeom>
            <a:solidFill>
              <a:schemeClr val="tx2"/>
            </a:solidFill>
            <a:ln w="7938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1088490"/>
              <a:endParaRPr lang="en-US" sz="800" dirty="0">
                <a:solidFill>
                  <a:srgbClr val="595959"/>
                </a:solidFill>
                <a:latin typeface="Arial"/>
              </a:endParaRPr>
            </a:p>
          </p:txBody>
        </p:sp>
        <p:sp>
          <p:nvSpPr>
            <p:cNvPr id="104" name="Arrow: Right 139">
              <a:extLst>
                <a:ext uri="{FF2B5EF4-FFF2-40B4-BE49-F238E27FC236}">
                  <a16:creationId xmlns:a16="http://schemas.microsoft.com/office/drawing/2014/main" id="{5FD6C4C9-4371-457C-B21F-F32E06F96BFB}"/>
                </a:ext>
              </a:extLst>
            </p:cNvPr>
            <p:cNvSpPr/>
            <p:nvPr/>
          </p:nvSpPr>
          <p:spPr>
            <a:xfrm>
              <a:off x="5919016" y="2053845"/>
              <a:ext cx="1655021" cy="745443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8490">
                <a:spcBef>
                  <a:spcPts val="1600"/>
                </a:spcBef>
              </a:pPr>
              <a:endParaRPr lang="en-US" sz="8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03" name="Freeform 71">
              <a:extLst>
                <a:ext uri="{FF2B5EF4-FFF2-40B4-BE49-F238E27FC236}">
                  <a16:creationId xmlns:a16="http://schemas.microsoft.com/office/drawing/2014/main" id="{1C2A9BB3-0D65-4493-8BB4-CDE2D6D726C8}"/>
                </a:ext>
              </a:extLst>
            </p:cNvPr>
            <p:cNvSpPr/>
            <p:nvPr/>
          </p:nvSpPr>
          <p:spPr>
            <a:xfrm rot="10800000">
              <a:off x="5332080" y="1588371"/>
              <a:ext cx="1792851" cy="1676391"/>
            </a:xfrm>
            <a:custGeom>
              <a:avLst/>
              <a:gdLst>
                <a:gd name="connsiteX0" fmla="*/ 2469357 w 2720975"/>
                <a:gd name="connsiteY0" fmla="*/ 4495 h 2544227"/>
                <a:gd name="connsiteX1" fmla="*/ 153988 w 2720975"/>
                <a:gd name="connsiteY1" fmla="*/ 438676 h 2544227"/>
                <a:gd name="connsiteX2" fmla="*/ 0 w 2720975"/>
                <a:gd name="connsiteY2" fmla="*/ 588695 h 2544227"/>
                <a:gd name="connsiteX3" fmla="*/ 0 w 2720975"/>
                <a:gd name="connsiteY3" fmla="*/ 2389714 h 2544227"/>
                <a:gd name="connsiteX4" fmla="*/ 250825 w 2720975"/>
                <a:gd name="connsiteY4" fmla="*/ 2539733 h 2544227"/>
                <a:gd name="connsiteX5" fmla="*/ 2566194 w 2720975"/>
                <a:gd name="connsiteY5" fmla="*/ 2111901 h 2544227"/>
                <a:gd name="connsiteX6" fmla="*/ 2720976 w 2720975"/>
                <a:gd name="connsiteY6" fmla="*/ 1961883 h 2544227"/>
                <a:gd name="connsiteX7" fmla="*/ 2720976 w 2720975"/>
                <a:gd name="connsiteY7" fmla="*/ 154514 h 2544227"/>
                <a:gd name="connsiteX8" fmla="*/ 2469357 w 2720975"/>
                <a:gd name="connsiteY8" fmla="*/ 4495 h 2544227"/>
                <a:gd name="connsiteX9" fmla="*/ 450056 w 2720975"/>
                <a:gd name="connsiteY9" fmla="*/ 2128570 h 2544227"/>
                <a:gd name="connsiteX10" fmla="*/ 280194 w 2720975"/>
                <a:gd name="connsiteY10" fmla="*/ 2234139 h 2544227"/>
                <a:gd name="connsiteX11" fmla="*/ 205581 w 2720975"/>
                <a:gd name="connsiteY11" fmla="*/ 2077770 h 2544227"/>
                <a:gd name="connsiteX12" fmla="*/ 375444 w 2720975"/>
                <a:gd name="connsiteY12" fmla="*/ 1972201 h 2544227"/>
                <a:gd name="connsiteX13" fmla="*/ 450056 w 2720975"/>
                <a:gd name="connsiteY13" fmla="*/ 2128570 h 2544227"/>
                <a:gd name="connsiteX14" fmla="*/ 571500 w 2720975"/>
                <a:gd name="connsiteY14" fmla="*/ 1223695 h 2544227"/>
                <a:gd name="connsiteX15" fmla="*/ 373857 w 2720975"/>
                <a:gd name="connsiteY15" fmla="*/ 930801 h 2544227"/>
                <a:gd name="connsiteX16" fmla="*/ 671513 w 2720975"/>
                <a:gd name="connsiteY16" fmla="*/ 691883 h 2544227"/>
                <a:gd name="connsiteX17" fmla="*/ 869156 w 2720975"/>
                <a:gd name="connsiteY17" fmla="*/ 984776 h 2544227"/>
                <a:gd name="connsiteX18" fmla="*/ 571500 w 2720975"/>
                <a:gd name="connsiteY18" fmla="*/ 1223695 h 2544227"/>
                <a:gd name="connsiteX19" fmla="*/ 1001713 w 2720975"/>
                <a:gd name="connsiteY19" fmla="*/ 1698358 h 2544227"/>
                <a:gd name="connsiteX20" fmla="*/ 864394 w 2720975"/>
                <a:gd name="connsiteY20" fmla="*/ 1784083 h 2544227"/>
                <a:gd name="connsiteX21" fmla="*/ 804069 w 2720975"/>
                <a:gd name="connsiteY21" fmla="*/ 1657083 h 2544227"/>
                <a:gd name="connsiteX22" fmla="*/ 941388 w 2720975"/>
                <a:gd name="connsiteY22" fmla="*/ 1571358 h 2544227"/>
                <a:gd name="connsiteX23" fmla="*/ 1001713 w 2720975"/>
                <a:gd name="connsiteY23" fmla="*/ 1698358 h 2544227"/>
                <a:gd name="connsiteX24" fmla="*/ 2395538 w 2720975"/>
                <a:gd name="connsiteY24" fmla="*/ 1762651 h 2544227"/>
                <a:gd name="connsiteX25" fmla="*/ 2270919 w 2720975"/>
                <a:gd name="connsiteY25" fmla="*/ 1840439 h 2544227"/>
                <a:gd name="connsiteX26" fmla="*/ 2216150 w 2720975"/>
                <a:gd name="connsiteY26" fmla="*/ 1725345 h 2544227"/>
                <a:gd name="connsiteX27" fmla="*/ 2340769 w 2720975"/>
                <a:gd name="connsiteY27" fmla="*/ 1647557 h 2544227"/>
                <a:gd name="connsiteX28" fmla="*/ 2395538 w 2720975"/>
                <a:gd name="connsiteY28" fmla="*/ 1762651 h 2544227"/>
                <a:gd name="connsiteX29" fmla="*/ 2466976 w 2720975"/>
                <a:gd name="connsiteY29" fmla="*/ 460108 h 2544227"/>
                <a:gd name="connsiteX30" fmla="*/ 2293144 w 2720975"/>
                <a:gd name="connsiteY30" fmla="*/ 568851 h 2544227"/>
                <a:gd name="connsiteX31" fmla="*/ 2216150 w 2720975"/>
                <a:gd name="connsiteY31" fmla="*/ 407720 h 2544227"/>
                <a:gd name="connsiteX32" fmla="*/ 2389982 w 2720975"/>
                <a:gd name="connsiteY32" fmla="*/ 298976 h 2544227"/>
                <a:gd name="connsiteX33" fmla="*/ 2466976 w 2720975"/>
                <a:gd name="connsiteY33" fmla="*/ 460108 h 2544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720975" h="2544227">
                  <a:moveTo>
                    <a:pt x="2469357" y="4495"/>
                  </a:moveTo>
                  <a:lnTo>
                    <a:pt x="153988" y="438676"/>
                  </a:lnTo>
                  <a:cubicBezTo>
                    <a:pt x="63500" y="455345"/>
                    <a:pt x="0" y="517257"/>
                    <a:pt x="0" y="588695"/>
                  </a:cubicBezTo>
                  <a:lnTo>
                    <a:pt x="0" y="2389714"/>
                  </a:lnTo>
                  <a:cubicBezTo>
                    <a:pt x="0" y="2489726"/>
                    <a:pt x="123031" y="2563545"/>
                    <a:pt x="250825" y="2539733"/>
                  </a:cubicBezTo>
                  <a:lnTo>
                    <a:pt x="2566194" y="2111901"/>
                  </a:lnTo>
                  <a:cubicBezTo>
                    <a:pt x="2657476" y="2095233"/>
                    <a:pt x="2720976" y="2033320"/>
                    <a:pt x="2720976" y="1961883"/>
                  </a:cubicBezTo>
                  <a:lnTo>
                    <a:pt x="2720976" y="154514"/>
                  </a:lnTo>
                  <a:cubicBezTo>
                    <a:pt x="2720976" y="54501"/>
                    <a:pt x="2597150" y="-19317"/>
                    <a:pt x="2469357" y="4495"/>
                  </a:cubicBezTo>
                  <a:close/>
                  <a:moveTo>
                    <a:pt x="450056" y="2128570"/>
                  </a:moveTo>
                  <a:cubicBezTo>
                    <a:pt x="423863" y="2200801"/>
                    <a:pt x="347663" y="2248426"/>
                    <a:pt x="280194" y="2234139"/>
                  </a:cubicBezTo>
                  <a:cubicBezTo>
                    <a:pt x="212725" y="2219851"/>
                    <a:pt x="179388" y="2150001"/>
                    <a:pt x="205581" y="2077770"/>
                  </a:cubicBezTo>
                  <a:cubicBezTo>
                    <a:pt x="231775" y="2005539"/>
                    <a:pt x="307975" y="1957914"/>
                    <a:pt x="375444" y="1972201"/>
                  </a:cubicBezTo>
                  <a:cubicBezTo>
                    <a:pt x="442913" y="1985695"/>
                    <a:pt x="476250" y="2056339"/>
                    <a:pt x="450056" y="2128570"/>
                  </a:cubicBezTo>
                  <a:close/>
                  <a:moveTo>
                    <a:pt x="571500" y="1223695"/>
                  </a:moveTo>
                  <a:cubicBezTo>
                    <a:pt x="434975" y="1208614"/>
                    <a:pt x="346075" y="1077645"/>
                    <a:pt x="373857" y="930801"/>
                  </a:cubicBezTo>
                  <a:cubicBezTo>
                    <a:pt x="401638" y="783958"/>
                    <a:pt x="534194" y="676801"/>
                    <a:pt x="671513" y="691883"/>
                  </a:cubicBezTo>
                  <a:cubicBezTo>
                    <a:pt x="808038" y="706964"/>
                    <a:pt x="896938" y="837932"/>
                    <a:pt x="869156" y="984776"/>
                  </a:cubicBezTo>
                  <a:cubicBezTo>
                    <a:pt x="841375" y="1131620"/>
                    <a:pt x="708025" y="1238776"/>
                    <a:pt x="571500" y="1223695"/>
                  </a:cubicBezTo>
                  <a:close/>
                  <a:moveTo>
                    <a:pt x="1001713" y="1698358"/>
                  </a:moveTo>
                  <a:cubicBezTo>
                    <a:pt x="980281" y="1757095"/>
                    <a:pt x="919163" y="1795195"/>
                    <a:pt x="864394" y="1784083"/>
                  </a:cubicBezTo>
                  <a:cubicBezTo>
                    <a:pt x="809625" y="1772970"/>
                    <a:pt x="782638" y="1715820"/>
                    <a:pt x="804069" y="1657083"/>
                  </a:cubicBezTo>
                  <a:cubicBezTo>
                    <a:pt x="825500" y="1598345"/>
                    <a:pt x="886619" y="1560245"/>
                    <a:pt x="941388" y="1571358"/>
                  </a:cubicBezTo>
                  <a:cubicBezTo>
                    <a:pt x="996156" y="1582470"/>
                    <a:pt x="1023144" y="1639620"/>
                    <a:pt x="1001713" y="1698358"/>
                  </a:cubicBezTo>
                  <a:close/>
                  <a:moveTo>
                    <a:pt x="2395538" y="1762651"/>
                  </a:moveTo>
                  <a:cubicBezTo>
                    <a:pt x="2376488" y="1815833"/>
                    <a:pt x="2320132" y="1850758"/>
                    <a:pt x="2270919" y="1840439"/>
                  </a:cubicBezTo>
                  <a:cubicBezTo>
                    <a:pt x="2220913" y="1830120"/>
                    <a:pt x="2196306" y="1778526"/>
                    <a:pt x="2216150" y="1725345"/>
                  </a:cubicBezTo>
                  <a:cubicBezTo>
                    <a:pt x="2235200" y="1672164"/>
                    <a:pt x="2291556" y="1637239"/>
                    <a:pt x="2340769" y="1647557"/>
                  </a:cubicBezTo>
                  <a:cubicBezTo>
                    <a:pt x="2389982" y="1657876"/>
                    <a:pt x="2414588" y="1709470"/>
                    <a:pt x="2395538" y="1762651"/>
                  </a:cubicBezTo>
                  <a:close/>
                  <a:moveTo>
                    <a:pt x="2466976" y="460108"/>
                  </a:moveTo>
                  <a:cubicBezTo>
                    <a:pt x="2439988" y="534720"/>
                    <a:pt x="2362200" y="583139"/>
                    <a:pt x="2293144" y="568851"/>
                  </a:cubicBezTo>
                  <a:cubicBezTo>
                    <a:pt x="2224088" y="554564"/>
                    <a:pt x="2189163" y="482333"/>
                    <a:pt x="2216150" y="407720"/>
                  </a:cubicBezTo>
                  <a:cubicBezTo>
                    <a:pt x="2243138" y="333108"/>
                    <a:pt x="2320925" y="284689"/>
                    <a:pt x="2389982" y="298976"/>
                  </a:cubicBezTo>
                  <a:cubicBezTo>
                    <a:pt x="2459038" y="314058"/>
                    <a:pt x="2493963" y="385495"/>
                    <a:pt x="2466976" y="460108"/>
                  </a:cubicBezTo>
                  <a:close/>
                </a:path>
              </a:pathLst>
            </a:custGeom>
            <a:solidFill>
              <a:schemeClr val="tx1"/>
            </a:solidFill>
            <a:ln w="7938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defTabSz="1088490"/>
              <a:endParaRPr lang="en-US" sz="800" dirty="0">
                <a:solidFill>
                  <a:srgbClr val="595959"/>
                </a:solidFill>
                <a:latin typeface="Arial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6DBB84F-32D8-4026-895A-3E236EAAC0BC}"/>
                </a:ext>
              </a:extLst>
            </p:cNvPr>
            <p:cNvGrpSpPr/>
            <p:nvPr/>
          </p:nvGrpSpPr>
          <p:grpSpPr>
            <a:xfrm>
              <a:off x="1163783" y="1682996"/>
              <a:ext cx="3591414" cy="1378310"/>
              <a:chOff x="1163783" y="1682996"/>
              <a:chExt cx="3591414" cy="1378310"/>
            </a:xfrm>
          </p:grpSpPr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F0444790-E839-496C-B08C-076ED0B837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19125" y="2638410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5" name="Picture 64">
                <a:extLst>
                  <a:ext uri="{FF2B5EF4-FFF2-40B4-BE49-F238E27FC236}">
                    <a16:creationId xmlns:a16="http://schemas.microsoft.com/office/drawing/2014/main" id="{4392EAEC-EC82-4CBF-B6F1-8B09D38275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151181" y="2170554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91C2A759-25FF-4D1A-8BD7-E81F3D3C4D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610305" y="2158685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561F9FA2-6A9E-4FC3-913A-D199D1E671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643973" y="2043092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1" name="Picture 60">
                <a:extLst>
                  <a:ext uri="{FF2B5EF4-FFF2-40B4-BE49-F238E27FC236}">
                    <a16:creationId xmlns:a16="http://schemas.microsoft.com/office/drawing/2014/main" id="{B5820808-7A3C-4EB5-B281-81E5DECCF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915835" y="1864799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68AAAFE8-D62E-4050-8ED6-F479E06DE7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958845" y="2039989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3" name="Picture 62">
                <a:extLst>
                  <a:ext uri="{FF2B5EF4-FFF2-40B4-BE49-F238E27FC236}">
                    <a16:creationId xmlns:a16="http://schemas.microsoft.com/office/drawing/2014/main" id="{4BA4EBF4-5F22-4DBC-9572-7E67958A00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917647" y="2430271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4" name="Picture 63">
                <a:extLst>
                  <a:ext uri="{FF2B5EF4-FFF2-40B4-BE49-F238E27FC236}">
                    <a16:creationId xmlns:a16="http://schemas.microsoft.com/office/drawing/2014/main" id="{41909D37-27D1-4EB9-AC53-F2A4C31B7FF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816961" y="2871701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6" name="Picture 65">
                <a:extLst>
                  <a:ext uri="{FF2B5EF4-FFF2-40B4-BE49-F238E27FC236}">
                    <a16:creationId xmlns:a16="http://schemas.microsoft.com/office/drawing/2014/main" id="{6784B994-DFB5-4D5B-8C20-CCA291CEE6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165695" y="1682996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7" name="Picture 66">
                <a:extLst>
                  <a:ext uri="{FF2B5EF4-FFF2-40B4-BE49-F238E27FC236}">
                    <a16:creationId xmlns:a16="http://schemas.microsoft.com/office/drawing/2014/main" id="{51488CCB-A3F5-4F3F-8C02-8125130465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559571" y="2425104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8" name="Picture 67">
                <a:extLst>
                  <a:ext uri="{FF2B5EF4-FFF2-40B4-BE49-F238E27FC236}">
                    <a16:creationId xmlns:a16="http://schemas.microsoft.com/office/drawing/2014/main" id="{78A0715D-D802-481B-875D-A5B3AA3202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722382" y="2105743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69" name="Picture 68">
                <a:extLst>
                  <a:ext uri="{FF2B5EF4-FFF2-40B4-BE49-F238E27FC236}">
                    <a16:creationId xmlns:a16="http://schemas.microsoft.com/office/drawing/2014/main" id="{635EF1B7-EE57-481A-8E7A-2D67E43ED4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456112" y="2065094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70" name="Picture 69">
                <a:extLst>
                  <a:ext uri="{FF2B5EF4-FFF2-40B4-BE49-F238E27FC236}">
                    <a16:creationId xmlns:a16="http://schemas.microsoft.com/office/drawing/2014/main" id="{87031630-8CCB-4570-BA8B-042E4021A3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266674" y="2549261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71" name="Picture 70">
                <a:extLst>
                  <a:ext uri="{FF2B5EF4-FFF2-40B4-BE49-F238E27FC236}">
                    <a16:creationId xmlns:a16="http://schemas.microsoft.com/office/drawing/2014/main" id="{8AB7985C-D424-4200-93DA-2DD9D4655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163783" y="2122308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72" name="Picture 71">
                <a:extLst>
                  <a:ext uri="{FF2B5EF4-FFF2-40B4-BE49-F238E27FC236}">
                    <a16:creationId xmlns:a16="http://schemas.microsoft.com/office/drawing/2014/main" id="{40F6816C-E3E5-4AA8-8B70-2B28D1D63D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469157" y="2744323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1AEEB604-F0AB-44D6-8D9B-8A5AD205E3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029786" y="2713802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74" name="Picture 73">
                <a:extLst>
                  <a:ext uri="{FF2B5EF4-FFF2-40B4-BE49-F238E27FC236}">
                    <a16:creationId xmlns:a16="http://schemas.microsoft.com/office/drawing/2014/main" id="{684C176D-C4C2-42F4-848E-0A398E8B8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1591479" y="1856643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105" name="Picture 104">
                <a:extLst>
                  <a:ext uri="{FF2B5EF4-FFF2-40B4-BE49-F238E27FC236}">
                    <a16:creationId xmlns:a16="http://schemas.microsoft.com/office/drawing/2014/main" id="{2BBA7F6F-4C78-49D9-BF75-8867385CA8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103468" y="2007625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112" name="Picture 111">
                <a:extLst>
                  <a:ext uri="{FF2B5EF4-FFF2-40B4-BE49-F238E27FC236}">
                    <a16:creationId xmlns:a16="http://schemas.microsoft.com/office/drawing/2014/main" id="{FE00EA3C-2F72-4771-B293-4A129D01B2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991739" y="2444804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120" name="Picture 119">
                <a:extLst>
                  <a:ext uri="{FF2B5EF4-FFF2-40B4-BE49-F238E27FC236}">
                    <a16:creationId xmlns:a16="http://schemas.microsoft.com/office/drawing/2014/main" id="{8CCF5827-14C2-4A8A-8BE4-A57CCCF4E1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2786541" y="2116424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123" name="Picture 122">
                <a:extLst>
                  <a:ext uri="{FF2B5EF4-FFF2-40B4-BE49-F238E27FC236}">
                    <a16:creationId xmlns:a16="http://schemas.microsoft.com/office/drawing/2014/main" id="{82984A50-6C0E-4D9F-9211-4CA393BACD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559932" y="2449395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124" name="Picture 123">
                <a:extLst>
                  <a:ext uri="{FF2B5EF4-FFF2-40B4-BE49-F238E27FC236}">
                    <a16:creationId xmlns:a16="http://schemas.microsoft.com/office/drawing/2014/main" id="{14155061-9C53-421B-B6F5-7BCDA9637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4321577" y="2587471"/>
                <a:ext cx="195265" cy="189605"/>
              </a:xfrm>
              <a:prstGeom prst="rect">
                <a:avLst/>
              </a:prstGeom>
            </p:spPr>
          </p:pic>
          <p:pic>
            <p:nvPicPr>
              <p:cNvPr id="125" name="Picture 124">
                <a:extLst>
                  <a:ext uri="{FF2B5EF4-FFF2-40B4-BE49-F238E27FC236}">
                    <a16:creationId xmlns:a16="http://schemas.microsoft.com/office/drawing/2014/main" id="{9E24CECA-1239-4AEE-B7CC-B84941EA1A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3960306" y="2084736"/>
                <a:ext cx="195265" cy="189605"/>
              </a:xfrm>
              <a:prstGeom prst="rect">
                <a:avLst/>
              </a:prstGeom>
            </p:spPr>
          </p:pic>
        </p:grp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89770C-C5FB-472B-863B-1EB3B07C993E}"/>
              </a:ext>
            </a:extLst>
          </p:cNvPr>
          <p:cNvCxnSpPr>
            <a:cxnSpLocks/>
          </p:cNvCxnSpPr>
          <p:nvPr/>
        </p:nvCxnSpPr>
        <p:spPr>
          <a:xfrm flipH="1" flipV="1">
            <a:off x="3677128" y="4109616"/>
            <a:ext cx="14731" cy="36576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74DFDB3-D346-4F36-B4D7-A3BAC4A3608F}"/>
              </a:ext>
            </a:extLst>
          </p:cNvPr>
          <p:cNvCxnSpPr>
            <a:cxnSpLocks/>
          </p:cNvCxnSpPr>
          <p:nvPr/>
        </p:nvCxnSpPr>
        <p:spPr>
          <a:xfrm flipH="1" flipV="1">
            <a:off x="6063371" y="3987696"/>
            <a:ext cx="14731" cy="487680"/>
          </a:xfrm>
          <a:prstGeom prst="line">
            <a:avLst/>
          </a:prstGeom>
          <a:ln w="28575">
            <a:solidFill>
              <a:schemeClr val="tx2">
                <a:lumMod val="20000"/>
                <a:lumOff val="8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9FBA1839-8790-4532-B75E-F64FDA7C4197}"/>
              </a:ext>
            </a:extLst>
          </p:cNvPr>
          <p:cNvCxnSpPr>
            <a:cxnSpLocks/>
          </p:cNvCxnSpPr>
          <p:nvPr/>
        </p:nvCxnSpPr>
        <p:spPr>
          <a:xfrm flipV="1">
            <a:off x="8616400" y="3620154"/>
            <a:ext cx="0" cy="956823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oter Placeholder 2">
            <a:extLst>
              <a:ext uri="{FF2B5EF4-FFF2-40B4-BE49-F238E27FC236}">
                <a16:creationId xmlns:a16="http://schemas.microsoft.com/office/drawing/2014/main" id="{70004A66-417C-440E-A484-76148847BC88}"/>
              </a:ext>
            </a:extLst>
          </p:cNvPr>
          <p:cNvSpPr txBox="1">
            <a:spLocks/>
          </p:cNvSpPr>
          <p:nvPr/>
        </p:nvSpPr>
        <p:spPr>
          <a:xfrm>
            <a:off x="125079" y="6231737"/>
            <a:ext cx="9366016" cy="311234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t"/>
          <a:lstStyle>
            <a:defPPr>
              <a:defRPr lang="en-US"/>
            </a:defPPr>
            <a:lvl1pPr marL="0" algn="l" defTabSz="816388" rtl="0" eaLnBrk="1" latinLnBrk="0" hangingPunct="1"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8194" algn="l" defTabSz="816388" rtl="0" eaLnBrk="1" latinLnBrk="0" hangingPunct="1"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6388" algn="l" defTabSz="816388" rtl="0" eaLnBrk="1" latinLnBrk="0" hangingPunct="1"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4582" algn="l" defTabSz="816388" rtl="0" eaLnBrk="1" latinLnBrk="0" hangingPunct="1"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2776" algn="l" defTabSz="816388" rtl="0" eaLnBrk="1" latinLnBrk="0" hangingPunct="1"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0969" algn="l" defTabSz="816388" rtl="0" eaLnBrk="1" latinLnBrk="0" hangingPunct="1"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49163" algn="l" defTabSz="816388" rtl="0" eaLnBrk="1" latinLnBrk="0" hangingPunct="1"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57" algn="l" defTabSz="816388" rtl="0" eaLnBrk="1" latinLnBrk="0" hangingPunct="1"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65551" algn="l" defTabSz="816388" rtl="0" eaLnBrk="1" latinLnBrk="0" hangingPunct="1"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8490"/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cs typeface="Arial" panose="020B0604020202020204" pitchFamily="34" charset="0"/>
              </a:rPr>
              <a:t>1. </a:t>
            </a:r>
            <a:r>
              <a:rPr lang="en-US" sz="700" dirty="0" err="1">
                <a:solidFill>
                  <a:schemeClr val="bg2">
                    <a:lumMod val="10000"/>
                  </a:schemeClr>
                </a:solidFill>
                <a:latin typeface="Arial"/>
              </a:rPr>
              <a:t>Marovich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 M, et al. </a:t>
            </a:r>
            <a:r>
              <a:rPr lang="en-US" sz="700" i="1" dirty="0">
                <a:solidFill>
                  <a:schemeClr val="bg2">
                    <a:lumMod val="10000"/>
                  </a:schemeClr>
                </a:solidFill>
                <a:latin typeface="Arial"/>
              </a:rPr>
              <a:t>JAMA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. 2020;324:131-132; 2. 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Ngo T. Health Affairs website. </a:t>
            </a:r>
            <a:r>
              <a:rPr lang="en-US" sz="700" u="sng" dirty="0">
                <a:solidFill>
                  <a:schemeClr val="bg2">
                    <a:lumMod val="10000"/>
                  </a:scheme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https://www.healthaffairs.org/do/10.1377/forefront.20211217.534343/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. Accessed May, 2022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cs typeface="Arial" panose="020B0604020202020204" pitchFamily="34" charset="0"/>
              </a:rPr>
              <a:t>; 3. 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Centers for Disease Control and Prevention. How to protect yourself &amp; others. 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https://www.cdc.gov/coronavirus/2019-ncov/prevent-getting-sick/prevention.html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. 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Accessed May, 2022; 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4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 Временные методические рекомендации по профилактике, диагностике и лечению новой коронавирусной инфекции (COVID-19), версия 16 [Электронный ресурс], дата доступа: 26.08.2022, доступно по ссылке: 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://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static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-0.</a:t>
            </a:r>
            <a:r>
              <a:rPr lang="en-US" sz="700" dirty="0" err="1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minzdrav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700" dirty="0" err="1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system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attachments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attaches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/000/060/193/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original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/%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0%92%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0%9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%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0%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0_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-19_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16.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ru-RU" sz="700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162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 hidden="1">
            <a:extLst>
              <a:ext uri="{FF2B5EF4-FFF2-40B4-BE49-F238E27FC236}">
                <a16:creationId xmlns:a16="http://schemas.microsoft.com/office/drawing/2014/main" id="{5187B721-2174-4ACC-9598-A12CCC42CFD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043EA-9AB4-434D-B57A-3A383F2A9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476" y="439748"/>
            <a:ext cx="11050073" cy="643944"/>
          </a:xfrm>
        </p:spPr>
        <p:txBody>
          <a:bodyPr vert="horz">
            <a:noAutofit/>
          </a:bodyPr>
          <a:lstStyle/>
          <a:p>
            <a:r>
              <a:rPr lang="ru-RU" sz="2400" dirty="0" err="1"/>
              <a:t>Моноклональные</a:t>
            </a:r>
            <a:r>
              <a:rPr lang="ru-RU" sz="2400" dirty="0"/>
              <a:t> антитела (</a:t>
            </a:r>
            <a:r>
              <a:rPr lang="ru-RU" sz="2400" dirty="0" err="1"/>
              <a:t>мАТ</a:t>
            </a:r>
            <a:r>
              <a:rPr lang="ru-RU" sz="2400" dirty="0"/>
              <a:t>) для </a:t>
            </a:r>
            <a:r>
              <a:rPr lang="ru-RU" sz="2400" dirty="0" err="1"/>
              <a:t>доконтактной</a:t>
            </a:r>
            <a:r>
              <a:rPr lang="ru-RU" sz="2400" dirty="0"/>
              <a:t> профилактики обеспечивают дополнительную защиту от </a:t>
            </a:r>
            <a:r>
              <a:rPr lang="en-US" sz="2400" dirty="0"/>
              <a:t>COVID-19</a:t>
            </a:r>
            <a:r>
              <a:rPr lang="ru-RU" sz="2400" dirty="0"/>
              <a:t> </a:t>
            </a:r>
            <a:r>
              <a:rPr lang="en-US" sz="2400" baseline="30000" dirty="0"/>
              <a:t>1-4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77CDD88-B04A-418E-97D5-3D3C69D81B6D}"/>
              </a:ext>
            </a:extLst>
          </p:cNvPr>
          <p:cNvSpPr txBox="1">
            <a:spLocks/>
          </p:cNvSpPr>
          <p:nvPr/>
        </p:nvSpPr>
        <p:spPr>
          <a:xfrm>
            <a:off x="130178" y="5876177"/>
            <a:ext cx="10973962" cy="33863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0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4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COVID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-19 (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coronavirus disease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 2019) – коронавирусная инфекция 2019 год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; SARS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-</a:t>
            </a:r>
            <a:r>
              <a:rPr lang="en-US" sz="700" dirty="0" err="1">
                <a:solidFill>
                  <a:schemeClr val="bg2">
                    <a:lumMod val="10000"/>
                  </a:schemeClr>
                </a:solidFill>
                <a:latin typeface="Arial"/>
              </a:rPr>
              <a:t>CoV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-2 (</a:t>
            </a:r>
            <a:r>
              <a:rPr lang="en-US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severe acute respiratory syndrome coronavirus</a:t>
            </a: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-2) – тяжелый острый респираторный синдром, вызванный штаммом коронавируса 2-го типа.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00" dirty="0">
                <a:solidFill>
                  <a:schemeClr val="bg2">
                    <a:lumMod val="10000"/>
                  </a:schemeClr>
                </a:solidFill>
                <a:latin typeface="Arial"/>
              </a:rPr>
              <a:t>мАТ – моноклональное антитело</a:t>
            </a:r>
            <a:endParaRPr lang="en-US" sz="700" dirty="0">
              <a:solidFill>
                <a:schemeClr val="bg2">
                  <a:lumMod val="10000"/>
                </a:schemeClr>
              </a:solidFill>
              <a:latin typeface="Arial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3C5792-4ACA-45E1-8C3F-4FDBBC4D206C}"/>
              </a:ext>
            </a:extLst>
          </p:cNvPr>
          <p:cNvSpPr/>
          <p:nvPr/>
        </p:nvSpPr>
        <p:spPr>
          <a:xfrm>
            <a:off x="7025336" y="1867161"/>
            <a:ext cx="4353865" cy="3790291"/>
          </a:xfrm>
          <a:prstGeom prst="roundRect">
            <a:avLst>
              <a:gd name="adj" fmla="val 2820"/>
            </a:avLst>
          </a:prstGeom>
          <a:solidFill>
            <a:schemeClr val="bg2">
              <a:alpha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>
            <a:norm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267" b="1" i="0" u="none" strike="noStrike" kern="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E59EDB-9AC4-43DB-ADCD-406882EC7F19}"/>
              </a:ext>
            </a:extLst>
          </p:cNvPr>
          <p:cNvSpPr/>
          <p:nvPr/>
        </p:nvSpPr>
        <p:spPr>
          <a:xfrm>
            <a:off x="814919" y="1861617"/>
            <a:ext cx="4358640" cy="3795835"/>
          </a:xfrm>
          <a:prstGeom prst="roundRect">
            <a:avLst>
              <a:gd name="adj" fmla="val 4153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t">
            <a:norm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267" b="1" i="0" u="none" strike="noStrike" kern="0" cap="none" spc="0" normalizeH="0" baseline="0" noProof="0" dirty="0">
              <a:ln>
                <a:noFill/>
              </a:ln>
              <a:solidFill>
                <a:srgbClr val="9B26B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95D0BA-EBB5-444C-B588-A55A23CBFCE4}"/>
              </a:ext>
            </a:extLst>
          </p:cNvPr>
          <p:cNvSpPr txBox="1"/>
          <p:nvPr/>
        </p:nvSpPr>
        <p:spPr>
          <a:xfrm>
            <a:off x="8670899" y="2554068"/>
            <a:ext cx="3146676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4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Вирус или вирусные частицы 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вызывают иммунный ответ организма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например,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ответ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B-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клеток и выработка антител</a:t>
            </a:r>
            <a:r>
              <a:rPr kumimoji="0" lang="en-US" sz="1333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8C25450-F6A4-4B54-BC14-2E31AC7EEF8A}"/>
              </a:ext>
            </a:extLst>
          </p:cNvPr>
          <p:cNvSpPr txBox="1"/>
          <p:nvPr/>
        </p:nvSpPr>
        <p:spPr>
          <a:xfrm>
            <a:off x="8670902" y="3455922"/>
            <a:ext cx="2501457" cy="276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4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Профилактика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COVID-19</a:t>
            </a:r>
            <a:r>
              <a:rPr kumimoji="0" lang="en-US" sz="1333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1,4,6</a:t>
            </a:r>
            <a:endParaRPr kumimoji="0" lang="en-US" sz="1333" b="0" i="0" u="none" strike="noStrike" kern="1200" cap="none" spc="0" normalizeH="0" baseline="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C4973C-F8C1-4E44-8EE8-CC5BE3E5BBF9}"/>
              </a:ext>
            </a:extLst>
          </p:cNvPr>
          <p:cNvSpPr txBox="1"/>
          <p:nvPr/>
        </p:nvSpPr>
        <p:spPr>
          <a:xfrm>
            <a:off x="8670899" y="4073601"/>
            <a:ext cx="2616580" cy="6461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4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1-2 </a:t>
            </a:r>
            <a:r>
              <a:rPr lang="ru-RU" sz="1333" b="1" dirty="0">
                <a:solidFill>
                  <a:srgbClr val="3F4444"/>
                </a:solidFill>
                <a:latin typeface="Arial"/>
              </a:rPr>
              <a:t>недели после вакцинации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может понадобиться несколько доз</a:t>
            </a:r>
            <a:r>
              <a:rPr kumimoji="0" lang="en-US" sz="1333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1,3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C49ABB6-0471-4110-A2A5-95FD52C42DAA}"/>
              </a:ext>
            </a:extLst>
          </p:cNvPr>
          <p:cNvGrpSpPr/>
          <p:nvPr/>
        </p:nvGrpSpPr>
        <p:grpSpPr>
          <a:xfrm>
            <a:off x="5033063" y="2402649"/>
            <a:ext cx="2194560" cy="3016181"/>
            <a:chOff x="3749040" y="1422538"/>
            <a:chExt cx="1645920" cy="2262136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6B501E9-B94D-4ADD-AD15-8D1E874E32B6}"/>
                </a:ext>
              </a:extLst>
            </p:cNvPr>
            <p:cNvGrpSpPr/>
            <p:nvPr/>
          </p:nvGrpSpPr>
          <p:grpSpPr>
            <a:xfrm>
              <a:off x="3749040" y="1422538"/>
              <a:ext cx="1645920" cy="425136"/>
              <a:chOff x="3749040" y="1267913"/>
              <a:chExt cx="1645920" cy="425136"/>
            </a:xfrm>
          </p:grpSpPr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56E33685-89F3-4B7C-8A9D-00F3948B7A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9040" y="1480481"/>
                <a:ext cx="1645920" cy="0"/>
              </a:xfrm>
              <a:prstGeom prst="straightConnector1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/>
                    </a:gs>
                    <a:gs pos="3600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C7DC142E-44D9-44A3-AD21-4D47219E0BD5}"/>
                  </a:ext>
                </a:extLst>
              </p:cNvPr>
              <p:cNvSpPr/>
              <p:nvPr/>
            </p:nvSpPr>
            <p:spPr>
              <a:xfrm>
                <a:off x="4023360" y="1267913"/>
                <a:ext cx="1097280" cy="425136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gradFill flip="none" rotWithShape="1">
                  <a:gsLst>
                    <a:gs pos="0">
                      <a:schemeClr val="tx2"/>
                    </a:gs>
                    <a:gs pos="3600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C3C3C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rPr>
                  <a:t>Описание</a:t>
                </a:r>
                <a:endParaRPr kumimoji="0" lang="en-US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C3C3C3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D7164BB-ED44-4F77-B04A-C92E28B84472}"/>
                </a:ext>
              </a:extLst>
            </p:cNvPr>
            <p:cNvGrpSpPr/>
            <p:nvPr/>
          </p:nvGrpSpPr>
          <p:grpSpPr>
            <a:xfrm>
              <a:off x="3749040" y="2034871"/>
              <a:ext cx="1645920" cy="425136"/>
              <a:chOff x="3749040" y="1931788"/>
              <a:chExt cx="1645920" cy="425136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162293B3-2913-4925-9ECF-1D653EC4DA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9040" y="2144356"/>
                <a:ext cx="1645920" cy="0"/>
              </a:xfrm>
              <a:prstGeom prst="straightConnector1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/>
                    </a:gs>
                    <a:gs pos="3600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68D15F4D-BF54-41F0-A9CD-858FAA5926F4}"/>
                  </a:ext>
                </a:extLst>
              </p:cNvPr>
              <p:cNvSpPr/>
              <p:nvPr/>
            </p:nvSpPr>
            <p:spPr>
              <a:xfrm>
                <a:off x="4023360" y="1931788"/>
                <a:ext cx="1097280" cy="425136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gradFill flip="none" rotWithShape="1">
                  <a:gsLst>
                    <a:gs pos="0">
                      <a:schemeClr val="tx2"/>
                    </a:gs>
                    <a:gs pos="3600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algn="ctr" defTabSz="1219170">
                  <a:lnSpc>
                    <a:spcPct val="90000"/>
                  </a:lnSpc>
                  <a:spcAft>
                    <a:spcPts val="800"/>
                  </a:spcAft>
                </a:pPr>
                <a:r>
                  <a:rPr lang="ru-RU" sz="1400" b="1" kern="0" dirty="0">
                    <a:solidFill>
                      <a:srgbClr val="C3C3C3">
                        <a:lumMod val="50000"/>
                      </a:srgbClr>
                    </a:solidFill>
                    <a:latin typeface="Arial"/>
                  </a:rPr>
                  <a:t>Цель терапии</a:t>
                </a:r>
                <a:endParaRPr lang="en-US" sz="1400" b="1" kern="0" dirty="0">
                  <a:solidFill>
                    <a:srgbClr val="C3C3C3">
                      <a:lumMod val="50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0064CFF6-902B-4781-9C3B-81D2E16646A5}"/>
                </a:ext>
              </a:extLst>
            </p:cNvPr>
            <p:cNvGrpSpPr/>
            <p:nvPr/>
          </p:nvGrpSpPr>
          <p:grpSpPr>
            <a:xfrm>
              <a:off x="3749040" y="2647204"/>
              <a:ext cx="1645920" cy="425136"/>
              <a:chOff x="3749040" y="2595663"/>
              <a:chExt cx="1645920" cy="425136"/>
            </a:xfrm>
          </p:grpSpPr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08AA2D0B-E5B8-4ABA-83C1-AA034F9DCC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9040" y="2808231"/>
                <a:ext cx="1645920" cy="0"/>
              </a:xfrm>
              <a:prstGeom prst="straightConnector1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/>
                    </a:gs>
                    <a:gs pos="3600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F4BEEA22-1152-497C-A53E-AEA2F7BD961D}"/>
                  </a:ext>
                </a:extLst>
              </p:cNvPr>
              <p:cNvSpPr/>
              <p:nvPr/>
            </p:nvSpPr>
            <p:spPr>
              <a:xfrm>
                <a:off x="4023360" y="2595663"/>
                <a:ext cx="1097280" cy="425136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gradFill flip="none" rotWithShape="1">
                  <a:gsLst>
                    <a:gs pos="0">
                      <a:schemeClr val="tx2"/>
                    </a:gs>
                    <a:gs pos="3600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algn="ctr" defTabSz="1219170">
                  <a:lnSpc>
                    <a:spcPct val="90000"/>
                  </a:lnSpc>
                  <a:spcAft>
                    <a:spcPts val="800"/>
                  </a:spcAft>
                </a:pPr>
                <a:r>
                  <a:rPr lang="ru-RU" sz="1400" b="1" kern="0" dirty="0">
                    <a:solidFill>
                      <a:srgbClr val="C3C3C3">
                        <a:lumMod val="50000"/>
                      </a:srgbClr>
                    </a:solidFill>
                    <a:latin typeface="Arial"/>
                  </a:rPr>
                  <a:t>Начало действия</a:t>
                </a:r>
                <a:endParaRPr lang="en-US" sz="1400" b="1" kern="0" dirty="0">
                  <a:solidFill>
                    <a:srgbClr val="C3C3C3">
                      <a:lumMod val="50000"/>
                    </a:srgbClr>
                  </a:solidFill>
                  <a:latin typeface="Arial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C79FD05-D09C-40D2-A50F-86B7D193E4CF}"/>
                </a:ext>
              </a:extLst>
            </p:cNvPr>
            <p:cNvGrpSpPr/>
            <p:nvPr/>
          </p:nvGrpSpPr>
          <p:grpSpPr>
            <a:xfrm>
              <a:off x="3749040" y="3259538"/>
              <a:ext cx="1645920" cy="425136"/>
              <a:chOff x="3749040" y="3259538"/>
              <a:chExt cx="1645920" cy="425136"/>
            </a:xfrm>
          </p:grpSpPr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B962C0A2-E7FF-4A58-88B7-5C660CD933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49040" y="3472106"/>
                <a:ext cx="1645920" cy="0"/>
              </a:xfrm>
              <a:prstGeom prst="straightConnector1">
                <a:avLst/>
              </a:prstGeom>
              <a:noFill/>
              <a:ln w="38100" cap="flat" cmpd="sng" algn="ctr">
                <a:gradFill flip="none" rotWithShape="1">
                  <a:gsLst>
                    <a:gs pos="0">
                      <a:schemeClr val="tx2"/>
                    </a:gs>
                    <a:gs pos="3600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prstDash val="solid"/>
                <a:round/>
                <a:headEnd type="oval" w="med" len="med"/>
                <a:tailEnd type="oval" w="med" len="med"/>
              </a:ln>
              <a:effectLst/>
            </p:spPr>
          </p:cxnSp>
          <p:sp>
            <p:nvSpPr>
              <p:cNvPr id="23" name="Rectangle: Rounded Corners 22">
                <a:extLst>
                  <a:ext uri="{FF2B5EF4-FFF2-40B4-BE49-F238E27FC236}">
                    <a16:creationId xmlns:a16="http://schemas.microsoft.com/office/drawing/2014/main" id="{11DE8391-DA0E-4462-9627-2821064E6DE1}"/>
                  </a:ext>
                </a:extLst>
              </p:cNvPr>
              <p:cNvSpPr/>
              <p:nvPr/>
            </p:nvSpPr>
            <p:spPr>
              <a:xfrm>
                <a:off x="4023360" y="3259538"/>
                <a:ext cx="1097280" cy="425136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gradFill flip="none" rotWithShape="1">
                  <a:gsLst>
                    <a:gs pos="0">
                      <a:schemeClr val="tx2"/>
                    </a:gs>
                    <a:gs pos="3600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  <a:tileRect/>
                </a:gradFill>
                <a:prstDash val="solid"/>
                <a:miter lim="800000"/>
              </a:ln>
              <a:effectLst/>
            </p:spPr>
            <p:txBody>
              <a:bodyPr lIns="0" rIns="0" rtlCol="0" anchor="ctr">
                <a:noAutofit/>
              </a:bodyPr>
              <a:lstStyle/>
              <a:p>
                <a:pPr algn="ctr" defTabSz="1219170">
                  <a:lnSpc>
                    <a:spcPct val="90000"/>
                  </a:lnSpc>
                  <a:spcAft>
                    <a:spcPts val="800"/>
                  </a:spcAft>
                </a:pPr>
                <a:r>
                  <a:rPr lang="ru-RU" sz="1400" b="1" kern="0" dirty="0">
                    <a:solidFill>
                      <a:srgbClr val="C3C3C3">
                        <a:lumMod val="50000"/>
                      </a:srgbClr>
                    </a:solidFill>
                    <a:latin typeface="Arial"/>
                  </a:rPr>
                  <a:t>Длительность действия</a:t>
                </a:r>
                <a:endParaRPr lang="en-US" sz="1400" b="1" kern="0" dirty="0">
                  <a:solidFill>
                    <a:srgbClr val="C3C3C3">
                      <a:lumMod val="50000"/>
                    </a:srgbClr>
                  </a:solidFill>
                  <a:latin typeface="Arial"/>
                </a:endParaRPr>
              </a:p>
            </p:txBody>
          </p:sp>
        </p:grp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4D4B5CE-7D70-424A-B6BB-131B7B00C27D}"/>
              </a:ext>
            </a:extLst>
          </p:cNvPr>
          <p:cNvSpPr txBox="1"/>
          <p:nvPr/>
        </p:nvSpPr>
        <p:spPr>
          <a:xfrm>
            <a:off x="8640078" y="4810911"/>
            <a:ext cx="2501460" cy="830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0884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Не менее 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месяцев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после вакцинации от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COVID-19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;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могут понадобиться бустерные дозы</a:t>
            </a:r>
            <a:r>
              <a:rPr kumimoji="0" lang="en-US" sz="1333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</a:t>
            </a:r>
          </a:p>
        </p:txBody>
      </p:sp>
      <p:pic>
        <p:nvPicPr>
          <p:cNvPr id="28" name="Graphic 27" descr="Monthly calendar with solid fill">
            <a:extLst>
              <a:ext uri="{FF2B5EF4-FFF2-40B4-BE49-F238E27FC236}">
                <a16:creationId xmlns:a16="http://schemas.microsoft.com/office/drawing/2014/main" id="{364101F7-3F37-47DB-9706-7A061821D0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0840" y="4044845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A5D5E2D-3303-4BE1-B900-3EE497ED79E7}"/>
              </a:ext>
            </a:extLst>
          </p:cNvPr>
          <p:cNvSpPr txBox="1"/>
          <p:nvPr/>
        </p:nvSpPr>
        <p:spPr>
          <a:xfrm>
            <a:off x="1406855" y="4257105"/>
            <a:ext cx="1871575" cy="553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0884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Быстрое начало действия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lang="ru-RU" sz="1333" dirty="0">
                <a:solidFill>
                  <a:srgbClr val="3F4444"/>
                </a:solidFill>
                <a:latin typeface="Arial"/>
              </a:rPr>
              <a:t>часы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после первой дозы</a:t>
            </a:r>
            <a:r>
              <a:rPr kumimoji="0" lang="en-US" sz="1333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pic>
        <p:nvPicPr>
          <p:cNvPr id="29" name="Graphic 28" descr="Clock with solid fill">
            <a:extLst>
              <a:ext uri="{FF2B5EF4-FFF2-40B4-BE49-F238E27FC236}">
                <a16:creationId xmlns:a16="http://schemas.microsoft.com/office/drawing/2014/main" id="{7011F71F-80C3-4209-8BB2-BE826CE26D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18011" y="4035537"/>
            <a:ext cx="609600" cy="609600"/>
          </a:xfrm>
          <a:prstGeom prst="rect">
            <a:avLst/>
          </a:prstGeom>
        </p:spPr>
      </p:pic>
      <p:pic>
        <p:nvPicPr>
          <p:cNvPr id="30" name="Graphic 29" descr="Immunity with solid fill">
            <a:extLst>
              <a:ext uri="{FF2B5EF4-FFF2-40B4-BE49-F238E27FC236}">
                <a16:creationId xmlns:a16="http://schemas.microsoft.com/office/drawing/2014/main" id="{58CD03D2-E3FB-4406-B021-6C4285FD37D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668866" y="4835237"/>
            <a:ext cx="733549" cy="73354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014FEDF7-6C48-4BD1-A1C0-A3ABF5733199}"/>
              </a:ext>
            </a:extLst>
          </p:cNvPr>
          <p:cNvSpPr txBox="1"/>
          <p:nvPr/>
        </p:nvSpPr>
        <p:spPr>
          <a:xfrm>
            <a:off x="1406856" y="5049565"/>
            <a:ext cx="1871573" cy="553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0884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До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 месяцев 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длительность действия </a:t>
            </a:r>
            <a:r>
              <a:rPr kumimoji="0" lang="ru-RU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мАТ</a:t>
            </a:r>
            <a:r>
              <a:rPr kumimoji="0" lang="en-US" sz="1333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1,5</a:t>
            </a:r>
          </a:p>
        </p:txBody>
      </p:sp>
      <p:pic>
        <p:nvPicPr>
          <p:cNvPr id="31" name="Graphic 30" descr="Immunity with solid fill">
            <a:extLst>
              <a:ext uri="{FF2B5EF4-FFF2-40B4-BE49-F238E27FC236}">
                <a16:creationId xmlns:a16="http://schemas.microsoft.com/office/drawing/2014/main" id="{4B9FA2D9-E2A8-4216-A2C7-24351E1E382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39385" y="4848191"/>
            <a:ext cx="733549" cy="7335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358F22E-81F0-4483-A3ED-EEA6CDE0D7B0}"/>
              </a:ext>
            </a:extLst>
          </p:cNvPr>
          <p:cNvSpPr txBox="1"/>
          <p:nvPr/>
        </p:nvSpPr>
        <p:spPr>
          <a:xfrm>
            <a:off x="1228246" y="2615803"/>
            <a:ext cx="2050184" cy="5538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0884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мАТ</a:t>
            </a:r>
            <a:r>
              <a:rPr kumimoji="0" lang="ru-RU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против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SARS-CoV-2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вводятся путем инъекций</a:t>
            </a:r>
            <a:r>
              <a:rPr kumimoji="0" lang="en-US" sz="1333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E9A5066-E0DD-41D2-AF67-6D4B642AA974}"/>
              </a:ext>
            </a:extLst>
          </p:cNvPr>
          <p:cNvSpPr txBox="1"/>
          <p:nvPr/>
        </p:nvSpPr>
        <p:spPr>
          <a:xfrm>
            <a:off x="1406854" y="3434804"/>
            <a:ext cx="1871575" cy="3692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108849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Профилактика и лечение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COVID-19</a:t>
            </a:r>
            <a:r>
              <a:rPr kumimoji="0" lang="en-US" sz="1333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5C3A6877-5168-4C2F-9CA7-E9E8026F5A0D}"/>
              </a:ext>
            </a:extLst>
          </p:cNvPr>
          <p:cNvGrpSpPr/>
          <p:nvPr/>
        </p:nvGrpSpPr>
        <p:grpSpPr>
          <a:xfrm>
            <a:off x="3497806" y="2615803"/>
            <a:ext cx="1130581" cy="888867"/>
            <a:chOff x="2635013" y="1620998"/>
            <a:chExt cx="847936" cy="666650"/>
          </a:xfrm>
        </p:grpSpPr>
        <p:sp>
          <p:nvSpPr>
            <p:cNvPr id="35" name="Freeform 55">
              <a:extLst>
                <a:ext uri="{FF2B5EF4-FFF2-40B4-BE49-F238E27FC236}">
                  <a16:creationId xmlns:a16="http://schemas.microsoft.com/office/drawing/2014/main" id="{0901A69F-107D-4159-9C31-376EC569297E}"/>
                </a:ext>
              </a:extLst>
            </p:cNvPr>
            <p:cNvSpPr/>
            <p:nvPr/>
          </p:nvSpPr>
          <p:spPr>
            <a:xfrm>
              <a:off x="2912623" y="1804272"/>
              <a:ext cx="281857" cy="308171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2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Freeform 55">
              <a:extLst>
                <a:ext uri="{FF2B5EF4-FFF2-40B4-BE49-F238E27FC236}">
                  <a16:creationId xmlns:a16="http://schemas.microsoft.com/office/drawing/2014/main" id="{04A9D237-F0D0-487A-B237-C2F1DE024ACD}"/>
                </a:ext>
              </a:extLst>
            </p:cNvPr>
            <p:cNvSpPr/>
            <p:nvPr/>
          </p:nvSpPr>
          <p:spPr>
            <a:xfrm>
              <a:off x="2635013" y="1620998"/>
              <a:ext cx="281857" cy="308171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2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Freeform 55">
              <a:extLst>
                <a:ext uri="{FF2B5EF4-FFF2-40B4-BE49-F238E27FC236}">
                  <a16:creationId xmlns:a16="http://schemas.microsoft.com/office/drawing/2014/main" id="{24EC4952-C146-4300-9102-D36BBFA94143}"/>
                </a:ext>
              </a:extLst>
            </p:cNvPr>
            <p:cNvSpPr/>
            <p:nvPr/>
          </p:nvSpPr>
          <p:spPr>
            <a:xfrm>
              <a:off x="3201092" y="1979477"/>
              <a:ext cx="281857" cy="308171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2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0C8EDD20-EA55-404E-A831-CAFFFFF1E5C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 b="20387"/>
          <a:stretch/>
        </p:blipFill>
        <p:spPr>
          <a:xfrm>
            <a:off x="7463710" y="2615803"/>
            <a:ext cx="1143865" cy="853095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3C2B5AC0-8098-454C-9013-D0F2FA5EA58C}"/>
              </a:ext>
            </a:extLst>
          </p:cNvPr>
          <p:cNvSpPr/>
          <p:nvPr/>
        </p:nvSpPr>
        <p:spPr>
          <a:xfrm>
            <a:off x="814919" y="1234735"/>
            <a:ext cx="10564283" cy="590085"/>
          </a:xfrm>
          <a:prstGeom prst="roundRect">
            <a:avLst>
              <a:gd name="adj" fmla="val 13546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none" rtlCol="0" anchor="ctr">
            <a:noAutofit/>
          </a:bodyPr>
          <a:lstStyle/>
          <a:p>
            <a:pPr marL="365751" marR="0" lvl="0" indent="0" algn="l" defTabSz="121917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1333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Freeform 55">
            <a:extLst>
              <a:ext uri="{FF2B5EF4-FFF2-40B4-BE49-F238E27FC236}">
                <a16:creationId xmlns:a16="http://schemas.microsoft.com/office/drawing/2014/main" id="{ABB459C2-E31F-4B3D-99B6-E8E7A7774FAC}"/>
              </a:ext>
            </a:extLst>
          </p:cNvPr>
          <p:cNvSpPr/>
          <p:nvPr/>
        </p:nvSpPr>
        <p:spPr>
          <a:xfrm>
            <a:off x="912453" y="1349992"/>
            <a:ext cx="342729" cy="381893"/>
          </a:xfrm>
          <a:custGeom>
            <a:avLst/>
            <a:gdLst>
              <a:gd name="connsiteX0" fmla="*/ 337344 w 421719"/>
              <a:gd name="connsiteY0" fmla="*/ 0 h 448264"/>
              <a:gd name="connsiteX1" fmla="*/ 278960 w 421719"/>
              <a:gd name="connsiteY1" fmla="*/ 74872 h 448264"/>
              <a:gd name="connsiteX2" fmla="*/ 216589 w 421719"/>
              <a:gd name="connsiteY2" fmla="*/ 155254 h 448264"/>
              <a:gd name="connsiteX3" fmla="*/ 217253 w 421719"/>
              <a:gd name="connsiteY3" fmla="*/ 219294 h 448264"/>
              <a:gd name="connsiteX4" fmla="*/ 206051 w 421719"/>
              <a:gd name="connsiteY4" fmla="*/ 219294 h 448264"/>
              <a:gd name="connsiteX5" fmla="*/ 206051 w 421719"/>
              <a:gd name="connsiteY5" fmla="*/ 155349 h 448264"/>
              <a:gd name="connsiteX6" fmla="*/ 142541 w 421719"/>
              <a:gd name="connsiteY6" fmla="*/ 75917 h 448264"/>
              <a:gd name="connsiteX7" fmla="*/ 83112 w 421719"/>
              <a:gd name="connsiteY7" fmla="*/ 1900 h 448264"/>
              <a:gd name="connsiteX8" fmla="*/ 53588 w 421719"/>
              <a:gd name="connsiteY8" fmla="*/ 14822 h 448264"/>
              <a:gd name="connsiteX9" fmla="*/ 41057 w 421719"/>
              <a:gd name="connsiteY9" fmla="*/ 39146 h 448264"/>
              <a:gd name="connsiteX10" fmla="*/ 92796 w 421719"/>
              <a:gd name="connsiteY10" fmla="*/ 104801 h 448264"/>
              <a:gd name="connsiteX11" fmla="*/ 109884 w 421719"/>
              <a:gd name="connsiteY11" fmla="*/ 126085 h 448264"/>
              <a:gd name="connsiteX12" fmla="*/ 102099 w 421719"/>
              <a:gd name="connsiteY12" fmla="*/ 129980 h 448264"/>
              <a:gd name="connsiteX13" fmla="*/ 39728 w 421719"/>
              <a:gd name="connsiteY13" fmla="*/ 53303 h 448264"/>
              <a:gd name="connsiteX14" fmla="*/ 23304 w 421719"/>
              <a:gd name="connsiteY14" fmla="*/ 51688 h 448264"/>
              <a:gd name="connsiteX15" fmla="*/ 4318 w 421719"/>
              <a:gd name="connsiteY15" fmla="*/ 66890 h 448264"/>
              <a:gd name="connsiteX16" fmla="*/ 2609 w 421719"/>
              <a:gd name="connsiteY16" fmla="*/ 83328 h 448264"/>
              <a:gd name="connsiteX17" fmla="*/ 95928 w 421719"/>
              <a:gd name="connsiteY17" fmla="*/ 198011 h 448264"/>
              <a:gd name="connsiteX18" fmla="*/ 112228 w 421719"/>
              <a:gd name="connsiteY18" fmla="*/ 199655 h 448264"/>
              <a:gd name="connsiteX19" fmla="*/ 112257 w 421719"/>
              <a:gd name="connsiteY19" fmla="*/ 199626 h 448264"/>
              <a:gd name="connsiteX20" fmla="*/ 131244 w 421719"/>
              <a:gd name="connsiteY20" fmla="*/ 184424 h 448264"/>
              <a:gd name="connsiteX21" fmla="*/ 132952 w 421719"/>
              <a:gd name="connsiteY21" fmla="*/ 167986 h 448264"/>
              <a:gd name="connsiteX22" fmla="*/ 108744 w 421719"/>
              <a:gd name="connsiteY22" fmla="*/ 138247 h 448264"/>
              <a:gd name="connsiteX23" fmla="*/ 116529 w 421719"/>
              <a:gd name="connsiteY23" fmla="*/ 134351 h 448264"/>
              <a:gd name="connsiteX24" fmla="*/ 148237 w 421719"/>
              <a:gd name="connsiteY24" fmla="*/ 173497 h 448264"/>
              <a:gd name="connsiteX25" fmla="*/ 150041 w 421719"/>
              <a:gd name="connsiteY25" fmla="*/ 313644 h 448264"/>
              <a:gd name="connsiteX26" fmla="*/ 150895 w 421719"/>
              <a:gd name="connsiteY26" fmla="*/ 435928 h 448264"/>
              <a:gd name="connsiteX27" fmla="*/ 183267 w 421719"/>
              <a:gd name="connsiteY27" fmla="*/ 448090 h 448264"/>
              <a:gd name="connsiteX28" fmla="*/ 207380 w 421719"/>
              <a:gd name="connsiteY28" fmla="*/ 437448 h 448264"/>
              <a:gd name="connsiteX29" fmla="*/ 206431 w 421719"/>
              <a:gd name="connsiteY29" fmla="*/ 246183 h 448264"/>
              <a:gd name="connsiteX30" fmla="*/ 217823 w 421719"/>
              <a:gd name="connsiteY30" fmla="*/ 246183 h 448264"/>
              <a:gd name="connsiteX31" fmla="*/ 219627 w 421719"/>
              <a:gd name="connsiteY31" fmla="*/ 437448 h 448264"/>
              <a:gd name="connsiteX32" fmla="*/ 243835 w 421719"/>
              <a:gd name="connsiteY32" fmla="*/ 447710 h 448264"/>
              <a:gd name="connsiteX33" fmla="*/ 276017 w 421719"/>
              <a:gd name="connsiteY33" fmla="*/ 435073 h 448264"/>
              <a:gd name="connsiteX34" fmla="*/ 275163 w 421719"/>
              <a:gd name="connsiteY34" fmla="*/ 312789 h 448264"/>
              <a:gd name="connsiteX35" fmla="*/ 275163 w 421719"/>
              <a:gd name="connsiteY35" fmla="*/ 172737 h 448264"/>
              <a:gd name="connsiteX36" fmla="*/ 304687 w 421719"/>
              <a:gd name="connsiteY36" fmla="*/ 135206 h 448264"/>
              <a:gd name="connsiteX37" fmla="*/ 314181 w 421719"/>
              <a:gd name="connsiteY37" fmla="*/ 139672 h 448264"/>
              <a:gd name="connsiteX38" fmla="*/ 293011 w 421719"/>
              <a:gd name="connsiteY38" fmla="*/ 168176 h 448264"/>
              <a:gd name="connsiteX39" fmla="*/ 295289 w 421719"/>
              <a:gd name="connsiteY39" fmla="*/ 184519 h 448264"/>
              <a:gd name="connsiteX40" fmla="*/ 314276 w 421719"/>
              <a:gd name="connsiteY40" fmla="*/ 199056 h 448264"/>
              <a:gd name="connsiteX41" fmla="*/ 330604 w 421719"/>
              <a:gd name="connsiteY41" fmla="*/ 196681 h 448264"/>
              <a:gd name="connsiteX42" fmla="*/ 419367 w 421719"/>
              <a:gd name="connsiteY42" fmla="*/ 78577 h 448264"/>
              <a:gd name="connsiteX43" fmla="*/ 417127 w 421719"/>
              <a:gd name="connsiteY43" fmla="*/ 62339 h 448264"/>
              <a:gd name="connsiteX44" fmla="*/ 416994 w 421719"/>
              <a:gd name="connsiteY44" fmla="*/ 62235 h 448264"/>
              <a:gd name="connsiteX45" fmla="*/ 398007 w 421719"/>
              <a:gd name="connsiteY45" fmla="*/ 47697 h 448264"/>
              <a:gd name="connsiteX46" fmla="*/ 381678 w 421719"/>
              <a:gd name="connsiteY46" fmla="*/ 49978 h 448264"/>
              <a:gd name="connsiteX47" fmla="*/ 320541 w 421719"/>
              <a:gd name="connsiteY47" fmla="*/ 131311 h 448264"/>
              <a:gd name="connsiteX48" fmla="*/ 311523 w 421719"/>
              <a:gd name="connsiteY48" fmla="*/ 127035 h 448264"/>
              <a:gd name="connsiteX49" fmla="*/ 329940 w 421719"/>
              <a:gd name="connsiteY49" fmla="*/ 103471 h 448264"/>
              <a:gd name="connsiteX50" fmla="*/ 380729 w 421719"/>
              <a:gd name="connsiteY50" fmla="*/ 36961 h 448264"/>
              <a:gd name="connsiteX51" fmla="*/ 367818 w 421719"/>
              <a:gd name="connsiteY51" fmla="*/ 12827 h 448264"/>
              <a:gd name="connsiteX52" fmla="*/ 337344 w 421719"/>
              <a:gd name="connsiteY52" fmla="*/ 0 h 448264"/>
              <a:gd name="connsiteX53" fmla="*/ 206051 w 421719"/>
              <a:gd name="connsiteY53" fmla="*/ 235827 h 448264"/>
              <a:gd name="connsiteX54" fmla="*/ 206051 w 421719"/>
              <a:gd name="connsiteY54" fmla="*/ 229651 h 448264"/>
              <a:gd name="connsiteX55" fmla="*/ 217348 w 421719"/>
              <a:gd name="connsiteY55" fmla="*/ 229651 h 448264"/>
              <a:gd name="connsiteX56" fmla="*/ 217348 w 421719"/>
              <a:gd name="connsiteY56" fmla="*/ 235732 h 4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21719" h="448264">
                <a:moveTo>
                  <a:pt x="337344" y="0"/>
                </a:moveTo>
                <a:lnTo>
                  <a:pt x="278960" y="74872"/>
                </a:lnTo>
                <a:lnTo>
                  <a:pt x="216589" y="155254"/>
                </a:lnTo>
                <a:lnTo>
                  <a:pt x="217253" y="219294"/>
                </a:lnTo>
                <a:lnTo>
                  <a:pt x="206051" y="219294"/>
                </a:lnTo>
                <a:lnTo>
                  <a:pt x="206051" y="155349"/>
                </a:lnTo>
                <a:cubicBezTo>
                  <a:pt x="184976" y="128812"/>
                  <a:pt x="163806" y="102331"/>
                  <a:pt x="142541" y="75917"/>
                </a:cubicBezTo>
                <a:cubicBezTo>
                  <a:pt x="122795" y="51213"/>
                  <a:pt x="102982" y="26538"/>
                  <a:pt x="83112" y="1900"/>
                </a:cubicBezTo>
                <a:cubicBezTo>
                  <a:pt x="72129" y="2879"/>
                  <a:pt x="61762" y="7411"/>
                  <a:pt x="53588" y="14822"/>
                </a:cubicBezTo>
                <a:cubicBezTo>
                  <a:pt x="46534" y="21093"/>
                  <a:pt x="42073" y="29759"/>
                  <a:pt x="41057" y="39146"/>
                </a:cubicBezTo>
                <a:cubicBezTo>
                  <a:pt x="58145" y="61190"/>
                  <a:pt x="75394" y="83071"/>
                  <a:pt x="92796" y="104801"/>
                </a:cubicBezTo>
                <a:lnTo>
                  <a:pt x="109884" y="126085"/>
                </a:lnTo>
                <a:lnTo>
                  <a:pt x="102099" y="129980"/>
                </a:lnTo>
                <a:lnTo>
                  <a:pt x="39728" y="53303"/>
                </a:lnTo>
                <a:cubicBezTo>
                  <a:pt x="35636" y="48325"/>
                  <a:pt x="28288" y="47602"/>
                  <a:pt x="23304" y="51688"/>
                </a:cubicBezTo>
                <a:lnTo>
                  <a:pt x="4318" y="66890"/>
                </a:lnTo>
                <a:cubicBezTo>
                  <a:pt x="-685" y="70957"/>
                  <a:pt x="-1454" y="78321"/>
                  <a:pt x="2609" y="83328"/>
                </a:cubicBezTo>
                <a:lnTo>
                  <a:pt x="95928" y="198011"/>
                </a:lnTo>
                <a:cubicBezTo>
                  <a:pt x="99973" y="202971"/>
                  <a:pt x="107273" y="203702"/>
                  <a:pt x="112228" y="199655"/>
                </a:cubicBezTo>
                <a:cubicBezTo>
                  <a:pt x="112238" y="199645"/>
                  <a:pt x="112247" y="199636"/>
                  <a:pt x="112257" y="199626"/>
                </a:cubicBezTo>
                <a:lnTo>
                  <a:pt x="131244" y="184424"/>
                </a:lnTo>
                <a:cubicBezTo>
                  <a:pt x="136199" y="180329"/>
                  <a:pt x="136959" y="173012"/>
                  <a:pt x="132952" y="167986"/>
                </a:cubicBezTo>
                <a:lnTo>
                  <a:pt x="108744" y="138247"/>
                </a:lnTo>
                <a:lnTo>
                  <a:pt x="116529" y="134351"/>
                </a:lnTo>
                <a:cubicBezTo>
                  <a:pt x="127095" y="147463"/>
                  <a:pt x="137671" y="160509"/>
                  <a:pt x="148237" y="173497"/>
                </a:cubicBezTo>
                <a:lnTo>
                  <a:pt x="150041" y="313644"/>
                </a:lnTo>
                <a:lnTo>
                  <a:pt x="150895" y="435928"/>
                </a:lnTo>
                <a:cubicBezTo>
                  <a:pt x="159249" y="444745"/>
                  <a:pt x="171182" y="449230"/>
                  <a:pt x="183267" y="448090"/>
                </a:cubicBezTo>
                <a:cubicBezTo>
                  <a:pt x="192305" y="447501"/>
                  <a:pt x="200849" y="443729"/>
                  <a:pt x="207380" y="437448"/>
                </a:cubicBezTo>
                <a:lnTo>
                  <a:pt x="206431" y="246183"/>
                </a:lnTo>
                <a:lnTo>
                  <a:pt x="217823" y="246183"/>
                </a:lnTo>
                <a:lnTo>
                  <a:pt x="219627" y="437448"/>
                </a:lnTo>
                <a:cubicBezTo>
                  <a:pt x="226215" y="443643"/>
                  <a:pt x="234807" y="447282"/>
                  <a:pt x="243835" y="447710"/>
                </a:cubicBezTo>
                <a:cubicBezTo>
                  <a:pt x="255939" y="448689"/>
                  <a:pt x="267806" y="444023"/>
                  <a:pt x="276017" y="435073"/>
                </a:cubicBezTo>
                <a:lnTo>
                  <a:pt x="275163" y="312789"/>
                </a:lnTo>
                <a:lnTo>
                  <a:pt x="275163" y="172737"/>
                </a:lnTo>
                <a:cubicBezTo>
                  <a:pt x="284656" y="160195"/>
                  <a:pt x="294909" y="147748"/>
                  <a:pt x="304687" y="135206"/>
                </a:cubicBezTo>
                <a:lnTo>
                  <a:pt x="314181" y="139672"/>
                </a:lnTo>
                <a:lnTo>
                  <a:pt x="293011" y="168176"/>
                </a:lnTo>
                <a:cubicBezTo>
                  <a:pt x="289137" y="173326"/>
                  <a:pt x="290162" y="180633"/>
                  <a:pt x="295289" y="184519"/>
                </a:cubicBezTo>
                <a:lnTo>
                  <a:pt x="314276" y="199056"/>
                </a:lnTo>
                <a:cubicBezTo>
                  <a:pt x="319440" y="202904"/>
                  <a:pt x="326750" y="201840"/>
                  <a:pt x="330604" y="196681"/>
                </a:cubicBezTo>
                <a:lnTo>
                  <a:pt x="419367" y="78577"/>
                </a:lnTo>
                <a:cubicBezTo>
                  <a:pt x="423231" y="73475"/>
                  <a:pt x="422234" y="66206"/>
                  <a:pt x="417127" y="62339"/>
                </a:cubicBezTo>
                <a:cubicBezTo>
                  <a:pt x="417089" y="62301"/>
                  <a:pt x="417041" y="62273"/>
                  <a:pt x="416994" y="62235"/>
                </a:cubicBezTo>
                <a:lnTo>
                  <a:pt x="398007" y="47697"/>
                </a:lnTo>
                <a:cubicBezTo>
                  <a:pt x="392862" y="43821"/>
                  <a:pt x="385561" y="44847"/>
                  <a:pt x="381678" y="49978"/>
                </a:cubicBezTo>
                <a:lnTo>
                  <a:pt x="320541" y="131311"/>
                </a:lnTo>
                <a:lnTo>
                  <a:pt x="311523" y="127035"/>
                </a:lnTo>
                <a:cubicBezTo>
                  <a:pt x="317693" y="119149"/>
                  <a:pt x="323769" y="111262"/>
                  <a:pt x="329940" y="103471"/>
                </a:cubicBezTo>
                <a:cubicBezTo>
                  <a:pt x="346904" y="81428"/>
                  <a:pt x="363831" y="59261"/>
                  <a:pt x="380729" y="36961"/>
                </a:cubicBezTo>
                <a:cubicBezTo>
                  <a:pt x="379571" y="27592"/>
                  <a:pt x="374967" y="18984"/>
                  <a:pt x="367818" y="12827"/>
                </a:cubicBezTo>
                <a:cubicBezTo>
                  <a:pt x="359350" y="5311"/>
                  <a:pt x="348632" y="808"/>
                  <a:pt x="337344" y="0"/>
                </a:cubicBezTo>
                <a:close/>
                <a:moveTo>
                  <a:pt x="206051" y="235827"/>
                </a:moveTo>
                <a:lnTo>
                  <a:pt x="206051" y="229651"/>
                </a:lnTo>
                <a:lnTo>
                  <a:pt x="217348" y="229651"/>
                </a:lnTo>
                <a:lnTo>
                  <a:pt x="217348" y="235732"/>
                </a:lnTo>
                <a:close/>
              </a:path>
            </a:pathLst>
          </a:custGeom>
          <a:solidFill>
            <a:schemeClr val="bg1"/>
          </a:solidFill>
          <a:ln w="949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A10E53AA-A588-4582-84D3-B23F65CC0F6A}"/>
              </a:ext>
            </a:extLst>
          </p:cNvPr>
          <p:cNvGrpSpPr/>
          <p:nvPr/>
        </p:nvGrpSpPr>
        <p:grpSpPr>
          <a:xfrm>
            <a:off x="1102053" y="2082234"/>
            <a:ext cx="3856708" cy="315835"/>
            <a:chOff x="838199" y="1056384"/>
            <a:chExt cx="2892533" cy="236878"/>
          </a:xfrm>
        </p:grpSpPr>
        <p:sp>
          <p:nvSpPr>
            <p:cNvPr id="27" name="Freeform 55">
              <a:extLst>
                <a:ext uri="{FF2B5EF4-FFF2-40B4-BE49-F238E27FC236}">
                  <a16:creationId xmlns:a16="http://schemas.microsoft.com/office/drawing/2014/main" id="{627C2A4A-D3C1-43A8-B915-66D758413A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38199" y="1056384"/>
              <a:ext cx="228600" cy="236878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2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7003378-61BF-48E4-9209-124A1CA44642}"/>
                </a:ext>
              </a:extLst>
            </p:cNvPr>
            <p:cNvSpPr txBox="1"/>
            <p:nvPr/>
          </p:nvSpPr>
          <p:spPr>
            <a:xfrm>
              <a:off x="1111022" y="1059406"/>
              <a:ext cx="2619710" cy="23083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088490" rtl="0" eaLnBrk="1" fontAlgn="auto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9B26B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Моноклональные</a:t>
              </a:r>
              <a:r>
                <a:rPr kumimoji="0" lang="ru-RU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9B26B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антитела</a:t>
              </a:r>
              <a:endPara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9B26B6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C2F67E6-8348-4006-8E63-20D2FDC886BC}"/>
              </a:ext>
            </a:extLst>
          </p:cNvPr>
          <p:cNvGrpSpPr/>
          <p:nvPr/>
        </p:nvGrpSpPr>
        <p:grpSpPr>
          <a:xfrm>
            <a:off x="8220910" y="1945705"/>
            <a:ext cx="2096146" cy="564895"/>
            <a:chOff x="5826554" y="961790"/>
            <a:chExt cx="1572110" cy="423671"/>
          </a:xfrm>
        </p:grpSpPr>
        <p:pic>
          <p:nvPicPr>
            <p:cNvPr id="26" name="Graphic 25" descr="Needle with solid fill">
              <a:extLst>
                <a:ext uri="{FF2B5EF4-FFF2-40B4-BE49-F238E27FC236}">
                  <a16:creationId xmlns:a16="http://schemas.microsoft.com/office/drawing/2014/main" id="{29CA1E9A-74E4-4C77-85E1-BCC0E08995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2700000">
              <a:off x="5826554" y="961790"/>
              <a:ext cx="423671" cy="423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F723087A-5665-40B8-86E4-50F80F120EAD}"/>
                </a:ext>
              </a:extLst>
            </p:cNvPr>
            <p:cNvSpPr txBox="1"/>
            <p:nvPr/>
          </p:nvSpPr>
          <p:spPr>
            <a:xfrm>
              <a:off x="6482548" y="1050515"/>
              <a:ext cx="916116" cy="246173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l" defTabSz="1088490" rtl="0" eaLnBrk="1" fontAlgn="auto" latinLnBrk="0" hangingPunct="1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133" b="1" i="0" u="none" strike="noStrike" kern="0" cap="none" spc="0" normalizeH="0" baseline="0" noProof="0" dirty="0">
                  <a:ln>
                    <a:noFill/>
                  </a:ln>
                  <a:solidFill>
                    <a:srgbClr val="0060A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Вакцины</a:t>
              </a:r>
              <a:endParaRPr kumimoji="0" lang="en-US" sz="2133" b="1" i="0" u="none" strike="noStrike" kern="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04B4F7CA-B8DF-4765-A18C-C306097E206A}"/>
              </a:ext>
            </a:extLst>
          </p:cNvPr>
          <p:cNvCxnSpPr>
            <a:cxnSpLocks/>
          </p:cNvCxnSpPr>
          <p:nvPr/>
        </p:nvCxnSpPr>
        <p:spPr>
          <a:xfrm>
            <a:off x="1150199" y="2464759"/>
            <a:ext cx="3657600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31BAA51-B417-481E-B4AF-726D897D1BBC}"/>
              </a:ext>
            </a:extLst>
          </p:cNvPr>
          <p:cNvCxnSpPr>
            <a:cxnSpLocks/>
          </p:cNvCxnSpPr>
          <p:nvPr/>
        </p:nvCxnSpPr>
        <p:spPr>
          <a:xfrm>
            <a:off x="7391095" y="2464759"/>
            <a:ext cx="3657600" cy="0"/>
          </a:xfrm>
          <a:prstGeom prst="line">
            <a:avLst/>
          </a:prstGeom>
          <a:ln w="158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 Placeholder 5">
            <a:extLst>
              <a:ext uri="{FF2B5EF4-FFF2-40B4-BE49-F238E27FC236}">
                <a16:creationId xmlns:a16="http://schemas.microsoft.com/office/drawing/2014/main" id="{0FCA7187-56B7-499F-8268-5A3E6DEEA3A5}"/>
              </a:ext>
            </a:extLst>
          </p:cNvPr>
          <p:cNvSpPr txBox="1">
            <a:spLocks/>
          </p:cNvSpPr>
          <p:nvPr/>
        </p:nvSpPr>
        <p:spPr>
          <a:xfrm>
            <a:off x="130178" y="6290524"/>
            <a:ext cx="9355241" cy="328062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0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4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228594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Morris L, et al. </a:t>
            </a:r>
            <a:r>
              <a:rPr kumimoji="0" lang="en-GB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PLoS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 Med.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 panose="020B0604020202020204" pitchFamily="34" charset="0"/>
              </a:rPr>
              <a:t>2017;14:e1002436;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Wynia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MK, et al. Preprint published online.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medRxiv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2022; 3. Centers for Disease Control and Prevention. Interim public health recommendations for fully vaccinated people.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https://stacks.cdc.gov/view/cdc/</a:t>
            </a:r>
            <a:r>
              <a:rPr kumimoji="0" lang="en-US" sz="700" b="0" i="0" u="sng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111906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Accessed May, 2022; 4. Lukacs NW, et al.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Vaccines (Basel)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2020;8:783;</a:t>
            </a:r>
            <a:r>
              <a:rPr kumimoji="0" lang="es-E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5.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Marovich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M, et al.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JAMA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2020;324:131-132; 6. Centers for Disease Control and Prevention. COVID-19 vaccine boosters.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1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https://www.cdc.gov/coronavirus/2019-ncov/vaccines/booster-shot.html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Accessed May, 2022.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E6DEAEE-E6FE-49BF-9EDF-C6ED157B452E}"/>
              </a:ext>
            </a:extLst>
          </p:cNvPr>
          <p:cNvSpPr txBox="1"/>
          <p:nvPr/>
        </p:nvSpPr>
        <p:spPr>
          <a:xfrm>
            <a:off x="1422401" y="1319830"/>
            <a:ext cx="9035463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08849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Вируснейтрализующие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мАТ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против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SARS-CoV-2 </a:t>
            </a:r>
            <a:r>
              <a:rPr lang="ru-RU" sz="1400" b="1" kern="0" dirty="0">
                <a:solidFill>
                  <a:srgbClr val="FFFFFF"/>
                </a:solidFill>
                <a:latin typeface="Arial"/>
                <a:cs typeface="Arial" panose="020B0604020202020204" pitchFamily="34" charset="0"/>
              </a:rPr>
              <a:t>– это антитела, помогающие снизить риски, связанные с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COVID-19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</a:rPr>
              <a:t>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79660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hidden="1">
            <a:extLst>
              <a:ext uri="{FF2B5EF4-FFF2-40B4-BE49-F238E27FC236}">
                <a16:creationId xmlns:a16="http://schemas.microsoft.com/office/drawing/2014/main" id="{10C766B6-9168-4FBA-84BA-570D2AE2F6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CD6C8B-90C3-42CF-8B75-3B80DB9D89FD}"/>
              </a:ext>
            </a:extLst>
          </p:cNvPr>
          <p:cNvSpPr txBox="1">
            <a:spLocks/>
          </p:cNvSpPr>
          <p:nvPr/>
        </p:nvSpPr>
        <p:spPr>
          <a:xfrm>
            <a:off x="457200" y="321429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Эвушелд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Тиксагевимаб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Цилгавимаб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комбинация моноклональных антител длительного действия для профилактики и лечения COVID-19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6AE6079-E157-42F9-A5A5-13F6B199CFAA}"/>
              </a:ext>
            </a:extLst>
          </p:cNvPr>
          <p:cNvSpPr txBox="1">
            <a:spLocks/>
          </p:cNvSpPr>
          <p:nvPr/>
        </p:nvSpPr>
        <p:spPr>
          <a:xfrm>
            <a:off x="0" y="6470205"/>
            <a:ext cx="10058400" cy="38779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indent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1pPr>
            <a:lvl2pPr marL="228600" indent="0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/>
            </a:lvl2pPr>
            <a:lvl3pPr marL="457200" indent="0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3pPr>
            <a:lvl4pPr marL="685800" indent="0">
              <a:lnSpc>
                <a:spcPct val="90000"/>
              </a:lnSpc>
              <a:spcBef>
                <a:spcPts val="300"/>
              </a:spcBef>
              <a:buClr>
                <a:schemeClr val="tx1"/>
              </a:buClr>
              <a:buFont typeface="Arial" panose="020B0604020202020204" pitchFamily="34" charset="0"/>
              <a:buNone/>
              <a:defRPr sz="1000"/>
            </a:lvl4pPr>
            <a:lvl5pPr marL="914400" indent="0">
              <a:lnSpc>
                <a:spcPct val="90000"/>
              </a:lnSpc>
              <a:spcBef>
                <a:spcPts val="3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мАТДД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моноклональное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антитело длительного действия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АТ – антитело;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COVID-19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coronavirus disease 2019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коронавирусная болезнь 2019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S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spike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- шип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SARS-CoV-2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severe acute respiratory syndrome coronavirus-2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– тяжелый острый респираторный синдром, вызванный коронавирусом 2 типа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005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AstraZeneca Pharmaceuticals LP press release. Published October 9, 2020; 2. AstraZeneca Pharmaceuticals LP press release. Published June 9, 2020.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71D208-DDAA-47CF-AC22-51B3C7FC480D}"/>
              </a:ext>
            </a:extLst>
          </p:cNvPr>
          <p:cNvSpPr/>
          <p:nvPr/>
        </p:nvSpPr>
        <p:spPr>
          <a:xfrm>
            <a:off x="711206" y="1725082"/>
            <a:ext cx="6593506" cy="903582"/>
          </a:xfrm>
          <a:prstGeom prst="rect">
            <a:avLst/>
          </a:prstGeom>
          <a:gradFill>
            <a:gsLst>
              <a:gs pos="0">
                <a:schemeClr val="accent1">
                  <a:alpha val="10000"/>
                </a:schemeClr>
              </a:gs>
              <a:gs pos="10000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999" rIns="180000" rtlCol="0" anchor="ctr"/>
          <a:lstStyle/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lang="ru-RU" sz="1600" dirty="0" err="1">
                <a:solidFill>
                  <a:srgbClr val="3F4444"/>
                </a:solidFill>
                <a:latin typeface="Arial" panose="020B0604020202020204"/>
              </a:rPr>
              <a:t>Тиксагевимаб</a:t>
            </a:r>
            <a:r>
              <a:rPr lang="ru-RU" sz="1600" dirty="0">
                <a:solidFill>
                  <a:srgbClr val="3F4444"/>
                </a:solidFill>
                <a:latin typeface="Arial" panose="020B0604020202020204"/>
              </a:rPr>
              <a:t> и </a:t>
            </a:r>
            <a:r>
              <a:rPr lang="ru-RU" sz="1600" dirty="0" err="1">
                <a:solidFill>
                  <a:srgbClr val="3F4444"/>
                </a:solidFill>
                <a:latin typeface="Arial" panose="020B0604020202020204"/>
              </a:rPr>
              <a:t>Цилгавимаб</a:t>
            </a:r>
            <a:r>
              <a:rPr lang="en-US" sz="1600" dirty="0">
                <a:solidFill>
                  <a:srgbClr val="3F4444"/>
                </a:solidFill>
                <a:latin typeface="Arial" panose="020B0604020202020204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– комбинация двух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длительного действия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полученных от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реконвалесцентов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5D38592-6253-451D-883A-3BB36FC3441C}"/>
              </a:ext>
            </a:extLst>
          </p:cNvPr>
          <p:cNvSpPr/>
          <p:nvPr/>
        </p:nvSpPr>
        <p:spPr>
          <a:xfrm>
            <a:off x="338890" y="1716853"/>
            <a:ext cx="945022" cy="945011"/>
          </a:xfrm>
          <a:prstGeom prst="ellipse">
            <a:avLst/>
          </a:prstGeom>
          <a:solidFill>
            <a:schemeClr val="accent1"/>
          </a:solidFill>
          <a:ln w="63500" cmpd="dbl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57355-9411-42A5-8E12-90C40077A2D2}"/>
              </a:ext>
            </a:extLst>
          </p:cNvPr>
          <p:cNvSpPr/>
          <p:nvPr/>
        </p:nvSpPr>
        <p:spPr>
          <a:xfrm>
            <a:off x="711206" y="2859515"/>
            <a:ext cx="6593506" cy="930060"/>
          </a:xfrm>
          <a:prstGeom prst="rect">
            <a:avLst/>
          </a:pr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999" rtlCol="0" anchor="ctr"/>
          <a:lstStyle/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Каждое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связывается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 отдельным участком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-белка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усиливая действие друг друга и повышая эффективность терапии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1D860F-DD80-49E7-B264-4E48F5C1A4DE}"/>
              </a:ext>
            </a:extLst>
          </p:cNvPr>
          <p:cNvSpPr/>
          <p:nvPr/>
        </p:nvSpPr>
        <p:spPr>
          <a:xfrm>
            <a:off x="711207" y="4039103"/>
            <a:ext cx="6593506" cy="945011"/>
          </a:xfrm>
          <a:prstGeom prst="rect">
            <a:avLst/>
          </a:prstGeom>
          <a:gradFill>
            <a:gsLst>
              <a:gs pos="0">
                <a:schemeClr val="accent3">
                  <a:alpha val="10000"/>
                </a:schemeClr>
              </a:gs>
              <a:gs pos="100000">
                <a:schemeClr val="accent3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7999" rtlCol="0" anchor="ctr"/>
          <a:lstStyle/>
          <a:p>
            <a:pPr marL="0" marR="0" lvl="1" indent="0" algn="l" defTabSz="609585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1200"/>
              </a:spcAft>
              <a:buClr>
                <a:srgbClr val="830051"/>
              </a:buClr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мАТ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имитируют естественные АТ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и имеют потенциал в терапии и профилактике заболевания</a:t>
            </a:r>
            <a:r>
              <a:rPr kumimoji="0" lang="en-US" sz="1600" b="0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16807C-871F-4B81-90CC-A00BE9B03BCA}"/>
              </a:ext>
            </a:extLst>
          </p:cNvPr>
          <p:cNvSpPr/>
          <p:nvPr/>
        </p:nvSpPr>
        <p:spPr>
          <a:xfrm>
            <a:off x="643550" y="2022275"/>
            <a:ext cx="335702" cy="334166"/>
          </a:xfrm>
          <a:prstGeom prst="ellipse">
            <a:avLst/>
          </a:prstGeom>
          <a:solidFill>
            <a:schemeClr val="bg1"/>
          </a:solidFill>
          <a:ln w="63500" cmpd="dbl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83D674A-4D02-4E48-B966-C7FD71DC7B25}"/>
              </a:ext>
            </a:extLst>
          </p:cNvPr>
          <p:cNvSpPr/>
          <p:nvPr/>
        </p:nvSpPr>
        <p:spPr>
          <a:xfrm>
            <a:off x="338890" y="2865135"/>
            <a:ext cx="945022" cy="945011"/>
          </a:xfrm>
          <a:prstGeom prst="ellipse">
            <a:avLst/>
          </a:prstGeom>
          <a:solidFill>
            <a:schemeClr val="tx2"/>
          </a:solidFill>
          <a:ln w="63500" cmpd="dbl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44EE6B-9A36-4557-8C03-7660108F70EC}"/>
              </a:ext>
            </a:extLst>
          </p:cNvPr>
          <p:cNvSpPr/>
          <p:nvPr/>
        </p:nvSpPr>
        <p:spPr>
          <a:xfrm>
            <a:off x="643550" y="3170557"/>
            <a:ext cx="335702" cy="334166"/>
          </a:xfrm>
          <a:prstGeom prst="ellipse">
            <a:avLst/>
          </a:prstGeom>
          <a:solidFill>
            <a:schemeClr val="bg1"/>
          </a:solidFill>
          <a:ln w="63500" cmpd="dbl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3FB754-7106-487E-AC48-288C2B4EE134}"/>
              </a:ext>
            </a:extLst>
          </p:cNvPr>
          <p:cNvSpPr/>
          <p:nvPr/>
        </p:nvSpPr>
        <p:spPr>
          <a:xfrm>
            <a:off x="338890" y="4018032"/>
            <a:ext cx="945022" cy="945011"/>
          </a:xfrm>
          <a:prstGeom prst="ellipse">
            <a:avLst/>
          </a:prstGeom>
          <a:solidFill>
            <a:schemeClr val="accent6"/>
          </a:solidFill>
          <a:ln w="63500" cmpd="dbl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6B0605A-8731-4063-9D27-6660597FC5AD}"/>
              </a:ext>
            </a:extLst>
          </p:cNvPr>
          <p:cNvSpPr/>
          <p:nvPr/>
        </p:nvSpPr>
        <p:spPr>
          <a:xfrm>
            <a:off x="643550" y="4323454"/>
            <a:ext cx="335702" cy="334166"/>
          </a:xfrm>
          <a:prstGeom prst="ellipse">
            <a:avLst/>
          </a:prstGeom>
          <a:solidFill>
            <a:schemeClr val="bg1"/>
          </a:solidFill>
          <a:ln w="63500" cmpd="dbl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4E15AF2-709F-45E9-9F46-AA40A1325AEF}"/>
              </a:ext>
            </a:extLst>
          </p:cNvPr>
          <p:cNvSpPr/>
          <p:nvPr/>
        </p:nvSpPr>
        <p:spPr>
          <a:xfrm>
            <a:off x="643550" y="5517993"/>
            <a:ext cx="335702" cy="334166"/>
          </a:xfrm>
          <a:prstGeom prst="ellipse">
            <a:avLst/>
          </a:prstGeom>
          <a:solidFill>
            <a:schemeClr val="bg1"/>
          </a:solidFill>
          <a:ln w="63500" cmpd="dbl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9" name="Picture Placeholder 4">
            <a:extLst>
              <a:ext uri="{FF2B5EF4-FFF2-40B4-BE49-F238E27FC236}">
                <a16:creationId xmlns:a16="http://schemas.microsoft.com/office/drawing/2014/main" id="{75446184-593E-49FA-806A-3E68A945E4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"/>
          <a:stretch/>
        </p:blipFill>
        <p:spPr>
          <a:xfrm>
            <a:off x="7869488" y="1136157"/>
            <a:ext cx="4322514" cy="4976967"/>
          </a:xfrm>
          <a:custGeom>
            <a:avLst/>
            <a:gdLst>
              <a:gd name="connsiteX0" fmla="*/ 1564346 w 8851846"/>
              <a:gd name="connsiteY0" fmla="*/ 0 h 6858000"/>
              <a:gd name="connsiteX1" fmla="*/ 7523389 w 8851846"/>
              <a:gd name="connsiteY1" fmla="*/ 0 h 6858000"/>
              <a:gd name="connsiteX2" fmla="*/ 7599060 w 8851846"/>
              <a:gd name="connsiteY2" fmla="*/ 65549 h 6858000"/>
              <a:gd name="connsiteX3" fmla="*/ 8777623 w 8851846"/>
              <a:gd name="connsiteY3" fmla="*/ 1775787 h 6858000"/>
              <a:gd name="connsiteX4" fmla="*/ 8851846 w 8851846"/>
              <a:gd name="connsiteY4" fmla="*/ 1981463 h 6858000"/>
              <a:gd name="connsiteX5" fmla="*/ 8851846 w 8851846"/>
              <a:gd name="connsiteY5" fmla="*/ 4873613 h 6858000"/>
              <a:gd name="connsiteX6" fmla="*/ 8812013 w 8851846"/>
              <a:gd name="connsiteY6" fmla="*/ 4991335 h 6858000"/>
              <a:gd name="connsiteX7" fmla="*/ 7698535 w 8851846"/>
              <a:gd name="connsiteY7" fmla="*/ 6699297 h 6858000"/>
              <a:gd name="connsiteX8" fmla="*/ 7521282 w 8851846"/>
              <a:gd name="connsiteY8" fmla="*/ 6858000 h 6858000"/>
              <a:gd name="connsiteX9" fmla="*/ 1564343 w 8851846"/>
              <a:gd name="connsiteY9" fmla="*/ 6858000 h 6858000"/>
              <a:gd name="connsiteX10" fmla="*/ 1488674 w 8851846"/>
              <a:gd name="connsiteY10" fmla="*/ 6792454 h 6858000"/>
              <a:gd name="connsiteX11" fmla="*/ 0 w 8851846"/>
              <a:gd name="connsiteY11" fmla="*/ 3429001 h 6858000"/>
              <a:gd name="connsiteX12" fmla="*/ 1488674 w 8851846"/>
              <a:gd name="connsiteY12" fmla="*/ 655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851846" h="6858000">
                <a:moveTo>
                  <a:pt x="1564346" y="0"/>
                </a:moveTo>
                <a:lnTo>
                  <a:pt x="7523389" y="0"/>
                </a:lnTo>
                <a:lnTo>
                  <a:pt x="7599060" y="65549"/>
                </a:lnTo>
                <a:cubicBezTo>
                  <a:pt x="8113480" y="533099"/>
                  <a:pt x="8520203" y="1117047"/>
                  <a:pt x="8777623" y="1775787"/>
                </a:cubicBezTo>
                <a:lnTo>
                  <a:pt x="8851846" y="1981463"/>
                </a:lnTo>
                <a:lnTo>
                  <a:pt x="8851846" y="4873613"/>
                </a:lnTo>
                <a:lnTo>
                  <a:pt x="8812013" y="4991335"/>
                </a:lnTo>
                <a:cubicBezTo>
                  <a:pt x="8573120" y="5643782"/>
                  <a:pt x="8188891" y="6226172"/>
                  <a:pt x="7698535" y="6699297"/>
                </a:cubicBezTo>
                <a:lnTo>
                  <a:pt x="7521282" y="6858000"/>
                </a:lnTo>
                <a:lnTo>
                  <a:pt x="1564343" y="6858000"/>
                </a:lnTo>
                <a:lnTo>
                  <a:pt x="1488674" y="6792454"/>
                </a:lnTo>
                <a:cubicBezTo>
                  <a:pt x="574150" y="5961254"/>
                  <a:pt x="0" y="4762177"/>
                  <a:pt x="0" y="3429001"/>
                </a:cubicBezTo>
                <a:cubicBezTo>
                  <a:pt x="0" y="2095825"/>
                  <a:pt x="574150" y="896749"/>
                  <a:pt x="1488674" y="65549"/>
                </a:cubicBezTo>
                <a:close/>
              </a:path>
            </a:pathLst>
          </a:cu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8DAB989-AA84-4237-8481-D4B9DB5DED10}"/>
              </a:ext>
            </a:extLst>
          </p:cNvPr>
          <p:cNvSpPr txBox="1"/>
          <p:nvPr/>
        </p:nvSpPr>
        <p:spPr>
          <a:xfrm>
            <a:off x="10016580" y="1222987"/>
            <a:ext cx="800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>
                <a:solidFill>
                  <a:srgbClr val="FFFFFF"/>
                </a:solidFill>
                <a:latin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мАТДД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1" name="Elbow Connector 22">
            <a:extLst>
              <a:ext uri="{FF2B5EF4-FFF2-40B4-BE49-F238E27FC236}">
                <a16:creationId xmlns:a16="http://schemas.microsoft.com/office/drawing/2014/main" id="{3841E5A2-9362-47D9-BEDF-57EA61AF8C27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9445370" y="1376876"/>
            <a:ext cx="571210" cy="561728"/>
          </a:xfrm>
          <a:prstGeom prst="bentConnector3">
            <a:avLst>
              <a:gd name="adj1" fmla="val 50000"/>
            </a:avLst>
          </a:prstGeom>
          <a:ln w="28575" cmpd="sng">
            <a:solidFill>
              <a:schemeClr val="bg1"/>
            </a:solidFill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720B03B5-F62D-4FFF-BD52-E9F712B901BD}"/>
              </a:ext>
            </a:extLst>
          </p:cNvPr>
          <p:cNvSpPr/>
          <p:nvPr/>
        </p:nvSpPr>
        <p:spPr>
          <a:xfrm>
            <a:off x="9346592" y="1861751"/>
            <a:ext cx="197554" cy="197554"/>
          </a:xfrm>
          <a:prstGeom prst="ellipse">
            <a:avLst/>
          </a:prstGeom>
          <a:solidFill>
            <a:srgbClr val="634075"/>
          </a:solidFill>
          <a:ln w="3810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AC7FEB3-C998-4672-B491-8F363E2FD729}"/>
              </a:ext>
            </a:extLst>
          </p:cNvPr>
          <p:cNvSpPr/>
          <p:nvPr/>
        </p:nvSpPr>
        <p:spPr>
          <a:xfrm>
            <a:off x="11382017" y="2290509"/>
            <a:ext cx="197554" cy="197554"/>
          </a:xfrm>
          <a:prstGeom prst="ellipse">
            <a:avLst/>
          </a:prstGeom>
          <a:solidFill>
            <a:srgbClr val="6688A3"/>
          </a:solidFill>
          <a:ln w="3810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09DAD487-908C-45F2-9303-7965701B6A1C}"/>
              </a:ext>
            </a:extLst>
          </p:cNvPr>
          <p:cNvCxnSpPr>
            <a:stCxn id="20" idx="3"/>
            <a:endCxn id="23" idx="0"/>
          </p:cNvCxnSpPr>
          <p:nvPr/>
        </p:nvCxnSpPr>
        <p:spPr>
          <a:xfrm>
            <a:off x="10817158" y="1376876"/>
            <a:ext cx="663636" cy="913633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1C918388-ECB2-4154-8C0E-E2CEC3A89633}"/>
              </a:ext>
            </a:extLst>
          </p:cNvPr>
          <p:cNvSpPr/>
          <p:nvPr/>
        </p:nvSpPr>
        <p:spPr>
          <a:xfrm>
            <a:off x="9445369" y="4265086"/>
            <a:ext cx="197554" cy="197554"/>
          </a:xfrm>
          <a:prstGeom prst="ellipse">
            <a:avLst/>
          </a:prstGeom>
          <a:solidFill>
            <a:srgbClr val="E366A9"/>
          </a:solidFill>
          <a:ln w="38100" cmpd="sng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A8511E4-C367-409A-9F20-A5B16841BC39}"/>
              </a:ext>
            </a:extLst>
          </p:cNvPr>
          <p:cNvSpPr txBox="1"/>
          <p:nvPr/>
        </p:nvSpPr>
        <p:spPr>
          <a:xfrm>
            <a:off x="10293747" y="4466127"/>
            <a:ext cx="128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SARS-CoV-2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-белок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4B58D92B-A678-4313-8E25-A00A476BE8AF}"/>
              </a:ext>
            </a:extLst>
          </p:cNvPr>
          <p:cNvCxnSpPr>
            <a:cxnSpLocks/>
            <a:stCxn id="25" idx="4"/>
            <a:endCxn id="26" idx="1"/>
          </p:cNvCxnSpPr>
          <p:nvPr/>
        </p:nvCxnSpPr>
        <p:spPr>
          <a:xfrm rot="16200000" flipH="1">
            <a:off x="9786398" y="4220387"/>
            <a:ext cx="265097" cy="749601"/>
          </a:xfrm>
          <a:prstGeom prst="bentConnector2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6B59140-B62B-4D9E-891A-7C848E09D57A}"/>
              </a:ext>
            </a:extLst>
          </p:cNvPr>
          <p:cNvSpPr txBox="1"/>
          <p:nvPr/>
        </p:nvSpPr>
        <p:spPr>
          <a:xfrm>
            <a:off x="312807" y="5481873"/>
            <a:ext cx="8101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Препарат зарегистрирован в Российской Федерации 16.11.2022</a:t>
            </a:r>
          </a:p>
        </p:txBody>
      </p:sp>
    </p:spTree>
    <p:extLst>
      <p:ext uri="{BB962C8B-B14F-4D97-AF65-F5344CB8AC3E}">
        <p14:creationId xmlns:p14="http://schemas.microsoft.com/office/powerpoint/2010/main" val="3332810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6E33A-4083-4938-A80F-C60D3A3EDC78}"/>
              </a:ext>
            </a:extLst>
          </p:cNvPr>
          <p:cNvSpPr txBox="1">
            <a:spLocks/>
          </p:cNvSpPr>
          <p:nvPr/>
        </p:nvSpPr>
        <p:spPr>
          <a:xfrm>
            <a:off x="-37706" y="302666"/>
            <a:ext cx="0" cy="0"/>
          </a:xfr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0884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9B26B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14611F8-260B-4C46-8C63-899E1A978750}"/>
              </a:ext>
            </a:extLst>
          </p:cNvPr>
          <p:cNvSpPr txBox="1">
            <a:spLocks/>
          </p:cNvSpPr>
          <p:nvPr/>
        </p:nvSpPr>
        <p:spPr>
          <a:xfrm>
            <a:off x="60631" y="6314970"/>
            <a:ext cx="9248715" cy="3439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0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4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7145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RBD(receptor-binding domain) -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рецептор-связывающий домен;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SARS-CoV-2 (severe acute respiratory syndrome coronavirus-2) –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тяжелый острый респираторный синдром, вызванный штаммом коронавируса2-го типа;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 -(Spike) –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шиповидный; АПФ2-ангиотензинпревращающий фермент 2;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мАТ-моноклональное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антитело.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D6B7FBF-3190-4673-AFDB-7928A3A94918}"/>
              </a:ext>
            </a:extLst>
          </p:cNvPr>
          <p:cNvSpPr txBox="1">
            <a:spLocks/>
          </p:cNvSpPr>
          <p:nvPr/>
        </p:nvSpPr>
        <p:spPr>
          <a:xfrm>
            <a:off x="63345" y="6118190"/>
            <a:ext cx="10615083" cy="3637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0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4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7145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Adapted from ‘Proposed Therapeutic Treatments for COVID-19 Targeting Viral Entry Mechanism’ by BioRender.com (2021). Retrieved from https://app.biorender.com/biorender-templates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C5DFA9B-8A77-454A-BF1D-64B1E9435DC4}"/>
              </a:ext>
            </a:extLst>
          </p:cNvPr>
          <p:cNvSpPr txBox="1">
            <a:spLocks/>
          </p:cNvSpPr>
          <p:nvPr/>
        </p:nvSpPr>
        <p:spPr>
          <a:xfrm>
            <a:off x="0" y="6616054"/>
            <a:ext cx="9248715" cy="238095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225"/>
              </a:spcAft>
              <a:buFont typeface="Arial" panose="020B0604020202020204" pitchFamily="34" charset="0"/>
              <a:buNone/>
              <a:defRPr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00" marR="0" indent="-1714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4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-171450" algn="l" defTabSz="6095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1. </a:t>
            </a:r>
            <a:r>
              <a:rPr kumimoji="0" lang="en-GB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Cevik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M, et al. 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BMJ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2020;371:m3862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2. 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Taylor PC, et al. </a:t>
            </a:r>
            <a:r>
              <a:rPr kumimoji="0" lang="da-DK" sz="7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 Rev Immunol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2021;21:382-393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3. 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Zost SJ, et al. </a:t>
            </a:r>
            <a:r>
              <a:rPr kumimoji="0" lang="da-DK" sz="7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Nature</a:t>
            </a:r>
            <a:r>
              <a:rPr kumimoji="0" lang="da-DK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2020;584:443-449;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Fact sheet for healthcare providers. Emergency Use Authorization (EUA) of EVUSHELD™ (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tixagevimab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co-packaged with </a:t>
            </a: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cilgavimab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). 2022. 5. Robbie GJ, et al.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Antimicrob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Agents Chemother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2013;57:6147-6153.</a:t>
            </a: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34ED685-7500-4DCD-BEDD-521FF40C82CC}"/>
              </a:ext>
            </a:extLst>
          </p:cNvPr>
          <p:cNvSpPr/>
          <p:nvPr/>
        </p:nvSpPr>
        <p:spPr>
          <a:xfrm>
            <a:off x="802338" y="1790420"/>
            <a:ext cx="6550259" cy="3650372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ound Same Side Corner Rectangle 11">
            <a:extLst>
              <a:ext uri="{FF2B5EF4-FFF2-40B4-BE49-F238E27FC236}">
                <a16:creationId xmlns:a16="http://schemas.microsoft.com/office/drawing/2014/main" id="{9EE67A38-8134-498C-8B95-2ABB2E0F4664}"/>
              </a:ext>
            </a:extLst>
          </p:cNvPr>
          <p:cNvSpPr/>
          <p:nvPr/>
        </p:nvSpPr>
        <p:spPr>
          <a:xfrm rot="10800000">
            <a:off x="804063" y="4350354"/>
            <a:ext cx="6550260" cy="931651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F6E6F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ound Single Corner Rectangle 79">
            <a:extLst>
              <a:ext uri="{FF2B5EF4-FFF2-40B4-BE49-F238E27FC236}">
                <a16:creationId xmlns:a16="http://schemas.microsoft.com/office/drawing/2014/main" id="{0653128E-620D-4856-B21D-96889D163131}"/>
              </a:ext>
            </a:extLst>
          </p:cNvPr>
          <p:cNvSpPr/>
          <p:nvPr/>
        </p:nvSpPr>
        <p:spPr>
          <a:xfrm>
            <a:off x="804063" y="1615572"/>
            <a:ext cx="6550259" cy="399077"/>
          </a:xfrm>
          <a:prstGeom prst="round1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ЭВУШЕЛД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Мишень—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S-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белок вируса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SARS-CoV-2</a:t>
            </a:r>
            <a:r>
              <a:rPr kumimoji="0" lang="en-US" sz="16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1-3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04FE30-C1C6-4C38-8C6F-00A991CB9566}"/>
              </a:ext>
            </a:extLst>
          </p:cNvPr>
          <p:cNvSpPr txBox="1"/>
          <p:nvPr/>
        </p:nvSpPr>
        <p:spPr>
          <a:xfrm>
            <a:off x="706545" y="4979111"/>
            <a:ext cx="22766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Клетка хозяина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60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3DB2F6-E8F6-4BF7-86FC-1F2E17AA765A}"/>
              </a:ext>
            </a:extLst>
          </p:cNvPr>
          <p:cNvSpPr txBox="1"/>
          <p:nvPr/>
        </p:nvSpPr>
        <p:spPr>
          <a:xfrm>
            <a:off x="5998841" y="3027990"/>
            <a:ext cx="13183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SARS-CoV-2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85EF6A-A162-4FDB-A296-855A765B0D12}"/>
              </a:ext>
            </a:extLst>
          </p:cNvPr>
          <p:cNvSpPr txBox="1"/>
          <p:nvPr/>
        </p:nvSpPr>
        <p:spPr>
          <a:xfrm>
            <a:off x="5473219" y="4359967"/>
            <a:ext cx="1329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АПФ2</a:t>
            </a: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рецепторы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0060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2A05A0-C06A-44F5-A6A5-660D2AB5428A}"/>
              </a:ext>
            </a:extLst>
          </p:cNvPr>
          <p:cNvGrpSpPr/>
          <p:nvPr/>
        </p:nvGrpSpPr>
        <p:grpSpPr>
          <a:xfrm>
            <a:off x="4192517" y="2340095"/>
            <a:ext cx="2307711" cy="2019241"/>
            <a:chOff x="5869443" y="1599330"/>
            <a:chExt cx="1730783" cy="151443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E32E1FE8-2ED3-4832-BB1D-65D29B17B6D4}"/>
                </a:ext>
              </a:extLst>
            </p:cNvPr>
            <p:cNvCxnSpPr>
              <a:cxnSpLocks/>
            </p:cNvCxnSpPr>
            <p:nvPr/>
          </p:nvCxnSpPr>
          <p:spPr>
            <a:xfrm>
              <a:off x="7090853" y="2461143"/>
              <a:ext cx="0" cy="294839"/>
            </a:xfrm>
            <a:prstGeom prst="straightConnector1">
              <a:avLst/>
            </a:prstGeom>
            <a:ln w="25400">
              <a:gradFill>
                <a:gsLst>
                  <a:gs pos="0">
                    <a:schemeClr val="accent1">
                      <a:lumMod val="5000"/>
                      <a:lumOff val="95000"/>
                      <a:alpha val="0"/>
                    </a:schemeClr>
                  </a:gs>
                  <a:gs pos="99000">
                    <a:schemeClr val="accent1"/>
                  </a:gs>
                </a:gsLst>
                <a:lin ang="5400000" scaled="1"/>
              </a:gradFill>
              <a:headEnd w="lg" len="lg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Freeform 46">
              <a:extLst>
                <a:ext uri="{FF2B5EF4-FFF2-40B4-BE49-F238E27FC236}">
                  <a16:creationId xmlns:a16="http://schemas.microsoft.com/office/drawing/2014/main" id="{2CE4357C-4A27-41C1-A50D-CE1789E4758F}"/>
                </a:ext>
              </a:extLst>
            </p:cNvPr>
            <p:cNvSpPr/>
            <p:nvPr/>
          </p:nvSpPr>
          <p:spPr>
            <a:xfrm rot="19701389">
              <a:off x="6979410" y="2264716"/>
              <a:ext cx="177175" cy="186731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2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7" name="Picture 16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58E9CF36-18F8-4A74-8BCA-03600B5C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7724">
              <a:off x="6807454" y="1697231"/>
              <a:ext cx="574264" cy="564950"/>
            </a:xfrm>
            <a:prstGeom prst="rect">
              <a:avLst/>
            </a:prstGeom>
          </p:spPr>
        </p:pic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D3CD7C24-B1B3-4C91-AFC2-35C614EA002E}"/>
                </a:ext>
              </a:extLst>
            </p:cNvPr>
            <p:cNvSpPr/>
            <p:nvPr/>
          </p:nvSpPr>
          <p:spPr>
            <a:xfrm rot="10800000">
              <a:off x="6176368" y="2078077"/>
              <a:ext cx="286057" cy="301486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1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0D04B35C-33F7-4252-AA15-999224F17D43}"/>
                </a:ext>
              </a:extLst>
            </p:cNvPr>
            <p:cNvSpPr/>
            <p:nvPr/>
          </p:nvSpPr>
          <p:spPr>
            <a:xfrm rot="4287162">
              <a:off x="6641289" y="1703531"/>
              <a:ext cx="204037" cy="218734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1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FBF38F54-D2EC-4959-BDAA-99DB69CDD593}"/>
                </a:ext>
              </a:extLst>
            </p:cNvPr>
            <p:cNvSpPr/>
            <p:nvPr/>
          </p:nvSpPr>
          <p:spPr>
            <a:xfrm rot="8613697">
              <a:off x="5869443" y="1860459"/>
              <a:ext cx="205781" cy="216881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2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A276F754-26C9-41E2-8FB5-457BDBE1216D}"/>
                </a:ext>
              </a:extLst>
            </p:cNvPr>
            <p:cNvGrpSpPr/>
            <p:nvPr/>
          </p:nvGrpSpPr>
          <p:grpSpPr>
            <a:xfrm>
              <a:off x="6974211" y="2553260"/>
              <a:ext cx="187573" cy="155499"/>
              <a:chOff x="6400800" y="2404036"/>
              <a:chExt cx="245035" cy="245035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7D6D31D-858E-4104-BC80-D9D44A708B7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400800" y="2404036"/>
                <a:ext cx="245035" cy="245035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DA917AC-5E26-47EB-86A7-0F65B884A7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00800" y="2404036"/>
                <a:ext cx="245035" cy="245035"/>
              </a:xfrm>
              <a:prstGeom prst="line">
                <a:avLst/>
              </a:prstGeom>
              <a:ln w="38100" cap="rnd">
                <a:solidFill>
                  <a:srgbClr val="FF0000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Freeform 37">
              <a:extLst>
                <a:ext uri="{FF2B5EF4-FFF2-40B4-BE49-F238E27FC236}">
                  <a16:creationId xmlns:a16="http://schemas.microsoft.com/office/drawing/2014/main" id="{62316E58-AB12-4E63-A37F-E232197AB668}"/>
                </a:ext>
              </a:extLst>
            </p:cNvPr>
            <p:cNvSpPr/>
            <p:nvPr/>
          </p:nvSpPr>
          <p:spPr>
            <a:xfrm>
              <a:off x="6996991" y="2784452"/>
              <a:ext cx="187573" cy="329309"/>
            </a:xfrm>
            <a:custGeom>
              <a:avLst/>
              <a:gdLst>
                <a:gd name="connsiteX0" fmla="*/ 101091 w 286904"/>
                <a:gd name="connsiteY0" fmla="*/ 506956 h 508000"/>
                <a:gd name="connsiteX1" fmla="*/ 103654 w 286904"/>
                <a:gd name="connsiteY1" fmla="*/ 261817 h 508000"/>
                <a:gd name="connsiteX2" fmla="*/ 102610 w 286904"/>
                <a:gd name="connsiteY2" fmla="*/ 160532 h 508000"/>
                <a:gd name="connsiteX3" fmla="*/ 84952 w 286904"/>
                <a:gd name="connsiteY3" fmla="*/ 121860 h 508000"/>
                <a:gd name="connsiteX4" fmla="*/ 46220 w 286904"/>
                <a:gd name="connsiteY4" fmla="*/ 72643 h 508000"/>
                <a:gd name="connsiteX5" fmla="*/ 22961 w 286904"/>
                <a:gd name="connsiteY5" fmla="*/ 51074 h 508000"/>
                <a:gd name="connsiteX6" fmla="*/ 1886 w 286904"/>
                <a:gd name="connsiteY6" fmla="*/ 29506 h 508000"/>
                <a:gd name="connsiteX7" fmla="*/ 24100 w 286904"/>
                <a:gd name="connsiteY7" fmla="*/ 1952 h 508000"/>
                <a:gd name="connsiteX8" fmla="*/ 59795 w 286904"/>
                <a:gd name="connsiteY8" fmla="*/ 42523 h 508000"/>
                <a:gd name="connsiteX9" fmla="*/ 128812 w 286904"/>
                <a:gd name="connsiteY9" fmla="*/ 91646 h 508000"/>
                <a:gd name="connsiteX10" fmla="*/ 166026 w 286904"/>
                <a:gd name="connsiteY10" fmla="*/ 68652 h 508000"/>
                <a:gd name="connsiteX11" fmla="*/ 192037 w 286904"/>
                <a:gd name="connsiteY11" fmla="*/ 17439 h 508000"/>
                <a:gd name="connsiteX12" fmla="*/ 200676 w 286904"/>
                <a:gd name="connsiteY12" fmla="*/ 3852 h 508000"/>
                <a:gd name="connsiteX13" fmla="*/ 220423 w 286904"/>
                <a:gd name="connsiteY13" fmla="*/ 2142 h 508000"/>
                <a:gd name="connsiteX14" fmla="*/ 230675 w 286904"/>
                <a:gd name="connsiteY14" fmla="*/ 9743 h 508000"/>
                <a:gd name="connsiteX15" fmla="*/ 229346 w 286904"/>
                <a:gd name="connsiteY15" fmla="*/ 34352 h 508000"/>
                <a:gd name="connsiteX16" fmla="*/ 209125 w 286904"/>
                <a:gd name="connsiteY16" fmla="*/ 64092 h 508000"/>
                <a:gd name="connsiteX17" fmla="*/ 187670 w 286904"/>
                <a:gd name="connsiteY17" fmla="*/ 100577 h 508000"/>
                <a:gd name="connsiteX18" fmla="*/ 203809 w 286904"/>
                <a:gd name="connsiteY18" fmla="*/ 105993 h 508000"/>
                <a:gd name="connsiteX19" fmla="*/ 239314 w 286904"/>
                <a:gd name="connsiteY19" fmla="*/ 86040 h 508000"/>
                <a:gd name="connsiteX20" fmla="*/ 259820 w 286904"/>
                <a:gd name="connsiteY20" fmla="*/ 74068 h 508000"/>
                <a:gd name="connsiteX21" fmla="*/ 285832 w 286904"/>
                <a:gd name="connsiteY21" fmla="*/ 87560 h 508000"/>
                <a:gd name="connsiteX22" fmla="*/ 279566 w 286904"/>
                <a:gd name="connsiteY22" fmla="*/ 96397 h 508000"/>
                <a:gd name="connsiteX23" fmla="*/ 239694 w 286904"/>
                <a:gd name="connsiteY23" fmla="*/ 116730 h 508000"/>
                <a:gd name="connsiteX24" fmla="*/ 190993 w 286904"/>
                <a:gd name="connsiteY24" fmla="*/ 135733 h 508000"/>
                <a:gd name="connsiteX25" fmla="*/ 168304 w 286904"/>
                <a:gd name="connsiteY25" fmla="*/ 153691 h 508000"/>
                <a:gd name="connsiteX26" fmla="*/ 162608 w 286904"/>
                <a:gd name="connsiteY26" fmla="*/ 194927 h 508000"/>
                <a:gd name="connsiteX27" fmla="*/ 165266 w 286904"/>
                <a:gd name="connsiteY27" fmla="*/ 246520 h 508000"/>
                <a:gd name="connsiteX28" fmla="*/ 169728 w 286904"/>
                <a:gd name="connsiteY28" fmla="*/ 508001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86904" h="508000">
                  <a:moveTo>
                    <a:pt x="101091" y="506956"/>
                  </a:moveTo>
                  <a:cubicBezTo>
                    <a:pt x="102040" y="471990"/>
                    <a:pt x="102990" y="296783"/>
                    <a:pt x="103654" y="261817"/>
                  </a:cubicBezTo>
                  <a:cubicBezTo>
                    <a:pt x="105680" y="228068"/>
                    <a:pt x="105332" y="194224"/>
                    <a:pt x="102610" y="160532"/>
                  </a:cubicBezTo>
                  <a:cubicBezTo>
                    <a:pt x="100520" y="146222"/>
                    <a:pt x="94394" y="132806"/>
                    <a:pt x="84952" y="121860"/>
                  </a:cubicBezTo>
                  <a:cubicBezTo>
                    <a:pt x="72967" y="104748"/>
                    <a:pt x="60035" y="88311"/>
                    <a:pt x="46220" y="72643"/>
                  </a:cubicBezTo>
                  <a:cubicBezTo>
                    <a:pt x="39098" y="64804"/>
                    <a:pt x="31316" y="57583"/>
                    <a:pt x="22961" y="51074"/>
                  </a:cubicBezTo>
                  <a:cubicBezTo>
                    <a:pt x="15176" y="44994"/>
                    <a:pt x="5493" y="39293"/>
                    <a:pt x="1886" y="29506"/>
                  </a:cubicBezTo>
                  <a:cubicBezTo>
                    <a:pt x="-4190" y="13354"/>
                    <a:pt x="4734" y="-6314"/>
                    <a:pt x="24100" y="1952"/>
                  </a:cubicBezTo>
                  <a:cubicBezTo>
                    <a:pt x="40429" y="8983"/>
                    <a:pt x="49542" y="28841"/>
                    <a:pt x="59795" y="42523"/>
                  </a:cubicBezTo>
                  <a:cubicBezTo>
                    <a:pt x="75364" y="63521"/>
                    <a:pt x="99003" y="94876"/>
                    <a:pt x="128812" y="91646"/>
                  </a:cubicBezTo>
                  <a:cubicBezTo>
                    <a:pt x="142482" y="90221"/>
                    <a:pt x="156722" y="78344"/>
                    <a:pt x="166026" y="68652"/>
                  </a:cubicBezTo>
                  <a:cubicBezTo>
                    <a:pt x="178783" y="53992"/>
                    <a:pt x="187718" y="36395"/>
                    <a:pt x="192037" y="17439"/>
                  </a:cubicBezTo>
                  <a:cubicBezTo>
                    <a:pt x="193353" y="12090"/>
                    <a:pt x="196388" y="7311"/>
                    <a:pt x="200676" y="3852"/>
                  </a:cubicBezTo>
                  <a:cubicBezTo>
                    <a:pt x="206563" y="23"/>
                    <a:pt x="213966" y="-614"/>
                    <a:pt x="220423" y="2142"/>
                  </a:cubicBezTo>
                  <a:cubicBezTo>
                    <a:pt x="224558" y="3529"/>
                    <a:pt x="228147" y="6189"/>
                    <a:pt x="230675" y="9743"/>
                  </a:cubicBezTo>
                  <a:cubicBezTo>
                    <a:pt x="234808" y="17563"/>
                    <a:pt x="234297" y="27026"/>
                    <a:pt x="229346" y="34352"/>
                  </a:cubicBezTo>
                  <a:cubicBezTo>
                    <a:pt x="223555" y="44804"/>
                    <a:pt x="215486" y="54020"/>
                    <a:pt x="209125" y="64092"/>
                  </a:cubicBezTo>
                  <a:cubicBezTo>
                    <a:pt x="201657" y="76063"/>
                    <a:pt x="194506" y="88225"/>
                    <a:pt x="187670" y="100577"/>
                  </a:cubicBezTo>
                  <a:cubicBezTo>
                    <a:pt x="181500" y="111884"/>
                    <a:pt x="198778" y="108368"/>
                    <a:pt x="203809" y="105993"/>
                  </a:cubicBezTo>
                  <a:cubicBezTo>
                    <a:pt x="216136" y="100264"/>
                    <a:pt x="228007" y="93594"/>
                    <a:pt x="239314" y="86040"/>
                  </a:cubicBezTo>
                  <a:cubicBezTo>
                    <a:pt x="245631" y="81223"/>
                    <a:pt x="252519" y="77194"/>
                    <a:pt x="259820" y="74068"/>
                  </a:cubicBezTo>
                  <a:cubicBezTo>
                    <a:pt x="269978" y="70268"/>
                    <a:pt x="292002" y="71218"/>
                    <a:pt x="285832" y="87560"/>
                  </a:cubicBezTo>
                  <a:cubicBezTo>
                    <a:pt x="284401" y="90924"/>
                    <a:pt x="282264" y="93936"/>
                    <a:pt x="279566" y="96397"/>
                  </a:cubicBezTo>
                  <a:cubicBezTo>
                    <a:pt x="267769" y="105775"/>
                    <a:pt x="254210" y="112692"/>
                    <a:pt x="239694" y="116730"/>
                  </a:cubicBezTo>
                  <a:cubicBezTo>
                    <a:pt x="223053" y="121965"/>
                    <a:pt x="206783" y="128312"/>
                    <a:pt x="190993" y="135733"/>
                  </a:cubicBezTo>
                  <a:cubicBezTo>
                    <a:pt x="182069" y="139761"/>
                    <a:pt x="174276" y="145928"/>
                    <a:pt x="168304" y="153691"/>
                  </a:cubicBezTo>
                  <a:cubicBezTo>
                    <a:pt x="160519" y="165472"/>
                    <a:pt x="161659" y="181530"/>
                    <a:pt x="162608" y="194927"/>
                  </a:cubicBezTo>
                  <a:cubicBezTo>
                    <a:pt x="163842" y="212125"/>
                    <a:pt x="164697" y="229322"/>
                    <a:pt x="165266" y="246520"/>
                  </a:cubicBezTo>
                  <a:cubicBezTo>
                    <a:pt x="166785" y="286901"/>
                    <a:pt x="168304" y="467620"/>
                    <a:pt x="169728" y="508001"/>
                  </a:cubicBezTo>
                </a:path>
              </a:pathLst>
            </a:custGeom>
            <a:gradFill>
              <a:gsLst>
                <a:gs pos="71000">
                  <a:schemeClr val="accent1"/>
                </a:gs>
                <a:gs pos="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 w="949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E58E61D6-50D5-4FC7-80C4-07F9D2574C1F}"/>
                </a:ext>
              </a:extLst>
            </p:cNvPr>
            <p:cNvSpPr/>
            <p:nvPr/>
          </p:nvSpPr>
          <p:spPr>
            <a:xfrm rot="8621180">
              <a:off x="7229320" y="1599330"/>
              <a:ext cx="216255" cy="219997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2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Freeform 55">
              <a:extLst>
                <a:ext uri="{FF2B5EF4-FFF2-40B4-BE49-F238E27FC236}">
                  <a16:creationId xmlns:a16="http://schemas.microsoft.com/office/drawing/2014/main" id="{F6A48B37-AAA7-41E4-9098-F7275280587D}"/>
                </a:ext>
              </a:extLst>
            </p:cNvPr>
            <p:cNvSpPr/>
            <p:nvPr/>
          </p:nvSpPr>
          <p:spPr>
            <a:xfrm rot="21031032">
              <a:off x="7357785" y="1817379"/>
              <a:ext cx="242441" cy="264717"/>
            </a:xfrm>
            <a:custGeom>
              <a:avLst/>
              <a:gdLst>
                <a:gd name="connsiteX0" fmla="*/ 337344 w 421719"/>
                <a:gd name="connsiteY0" fmla="*/ 0 h 448264"/>
                <a:gd name="connsiteX1" fmla="*/ 278960 w 421719"/>
                <a:gd name="connsiteY1" fmla="*/ 74872 h 448264"/>
                <a:gd name="connsiteX2" fmla="*/ 216589 w 421719"/>
                <a:gd name="connsiteY2" fmla="*/ 155254 h 448264"/>
                <a:gd name="connsiteX3" fmla="*/ 217253 w 421719"/>
                <a:gd name="connsiteY3" fmla="*/ 219294 h 448264"/>
                <a:gd name="connsiteX4" fmla="*/ 206051 w 421719"/>
                <a:gd name="connsiteY4" fmla="*/ 219294 h 448264"/>
                <a:gd name="connsiteX5" fmla="*/ 206051 w 421719"/>
                <a:gd name="connsiteY5" fmla="*/ 155349 h 448264"/>
                <a:gd name="connsiteX6" fmla="*/ 142541 w 421719"/>
                <a:gd name="connsiteY6" fmla="*/ 75917 h 448264"/>
                <a:gd name="connsiteX7" fmla="*/ 83112 w 421719"/>
                <a:gd name="connsiteY7" fmla="*/ 1900 h 448264"/>
                <a:gd name="connsiteX8" fmla="*/ 53588 w 421719"/>
                <a:gd name="connsiteY8" fmla="*/ 14822 h 448264"/>
                <a:gd name="connsiteX9" fmla="*/ 41057 w 421719"/>
                <a:gd name="connsiteY9" fmla="*/ 39146 h 448264"/>
                <a:gd name="connsiteX10" fmla="*/ 92796 w 421719"/>
                <a:gd name="connsiteY10" fmla="*/ 104801 h 448264"/>
                <a:gd name="connsiteX11" fmla="*/ 109884 w 421719"/>
                <a:gd name="connsiteY11" fmla="*/ 126085 h 448264"/>
                <a:gd name="connsiteX12" fmla="*/ 102099 w 421719"/>
                <a:gd name="connsiteY12" fmla="*/ 129980 h 448264"/>
                <a:gd name="connsiteX13" fmla="*/ 39728 w 421719"/>
                <a:gd name="connsiteY13" fmla="*/ 53303 h 448264"/>
                <a:gd name="connsiteX14" fmla="*/ 23304 w 421719"/>
                <a:gd name="connsiteY14" fmla="*/ 51688 h 448264"/>
                <a:gd name="connsiteX15" fmla="*/ 4318 w 421719"/>
                <a:gd name="connsiteY15" fmla="*/ 66890 h 448264"/>
                <a:gd name="connsiteX16" fmla="*/ 2609 w 421719"/>
                <a:gd name="connsiteY16" fmla="*/ 83328 h 448264"/>
                <a:gd name="connsiteX17" fmla="*/ 95928 w 421719"/>
                <a:gd name="connsiteY17" fmla="*/ 198011 h 448264"/>
                <a:gd name="connsiteX18" fmla="*/ 112228 w 421719"/>
                <a:gd name="connsiteY18" fmla="*/ 199655 h 448264"/>
                <a:gd name="connsiteX19" fmla="*/ 112257 w 421719"/>
                <a:gd name="connsiteY19" fmla="*/ 199626 h 448264"/>
                <a:gd name="connsiteX20" fmla="*/ 131244 w 421719"/>
                <a:gd name="connsiteY20" fmla="*/ 184424 h 448264"/>
                <a:gd name="connsiteX21" fmla="*/ 132952 w 421719"/>
                <a:gd name="connsiteY21" fmla="*/ 167986 h 448264"/>
                <a:gd name="connsiteX22" fmla="*/ 108744 w 421719"/>
                <a:gd name="connsiteY22" fmla="*/ 138247 h 448264"/>
                <a:gd name="connsiteX23" fmla="*/ 116529 w 421719"/>
                <a:gd name="connsiteY23" fmla="*/ 134351 h 448264"/>
                <a:gd name="connsiteX24" fmla="*/ 148237 w 421719"/>
                <a:gd name="connsiteY24" fmla="*/ 173497 h 448264"/>
                <a:gd name="connsiteX25" fmla="*/ 150041 w 421719"/>
                <a:gd name="connsiteY25" fmla="*/ 313644 h 448264"/>
                <a:gd name="connsiteX26" fmla="*/ 150895 w 421719"/>
                <a:gd name="connsiteY26" fmla="*/ 435928 h 448264"/>
                <a:gd name="connsiteX27" fmla="*/ 183267 w 421719"/>
                <a:gd name="connsiteY27" fmla="*/ 448090 h 448264"/>
                <a:gd name="connsiteX28" fmla="*/ 207380 w 421719"/>
                <a:gd name="connsiteY28" fmla="*/ 437448 h 448264"/>
                <a:gd name="connsiteX29" fmla="*/ 206431 w 421719"/>
                <a:gd name="connsiteY29" fmla="*/ 246183 h 448264"/>
                <a:gd name="connsiteX30" fmla="*/ 217823 w 421719"/>
                <a:gd name="connsiteY30" fmla="*/ 246183 h 448264"/>
                <a:gd name="connsiteX31" fmla="*/ 219627 w 421719"/>
                <a:gd name="connsiteY31" fmla="*/ 437448 h 448264"/>
                <a:gd name="connsiteX32" fmla="*/ 243835 w 421719"/>
                <a:gd name="connsiteY32" fmla="*/ 447710 h 448264"/>
                <a:gd name="connsiteX33" fmla="*/ 276017 w 421719"/>
                <a:gd name="connsiteY33" fmla="*/ 435073 h 448264"/>
                <a:gd name="connsiteX34" fmla="*/ 275163 w 421719"/>
                <a:gd name="connsiteY34" fmla="*/ 312789 h 448264"/>
                <a:gd name="connsiteX35" fmla="*/ 275163 w 421719"/>
                <a:gd name="connsiteY35" fmla="*/ 172737 h 448264"/>
                <a:gd name="connsiteX36" fmla="*/ 304687 w 421719"/>
                <a:gd name="connsiteY36" fmla="*/ 135206 h 448264"/>
                <a:gd name="connsiteX37" fmla="*/ 314181 w 421719"/>
                <a:gd name="connsiteY37" fmla="*/ 139672 h 448264"/>
                <a:gd name="connsiteX38" fmla="*/ 293011 w 421719"/>
                <a:gd name="connsiteY38" fmla="*/ 168176 h 448264"/>
                <a:gd name="connsiteX39" fmla="*/ 295289 w 421719"/>
                <a:gd name="connsiteY39" fmla="*/ 184519 h 448264"/>
                <a:gd name="connsiteX40" fmla="*/ 314276 w 421719"/>
                <a:gd name="connsiteY40" fmla="*/ 199056 h 448264"/>
                <a:gd name="connsiteX41" fmla="*/ 330604 w 421719"/>
                <a:gd name="connsiteY41" fmla="*/ 196681 h 448264"/>
                <a:gd name="connsiteX42" fmla="*/ 419367 w 421719"/>
                <a:gd name="connsiteY42" fmla="*/ 78577 h 448264"/>
                <a:gd name="connsiteX43" fmla="*/ 417127 w 421719"/>
                <a:gd name="connsiteY43" fmla="*/ 62339 h 448264"/>
                <a:gd name="connsiteX44" fmla="*/ 416994 w 421719"/>
                <a:gd name="connsiteY44" fmla="*/ 62235 h 448264"/>
                <a:gd name="connsiteX45" fmla="*/ 398007 w 421719"/>
                <a:gd name="connsiteY45" fmla="*/ 47697 h 448264"/>
                <a:gd name="connsiteX46" fmla="*/ 381678 w 421719"/>
                <a:gd name="connsiteY46" fmla="*/ 49978 h 448264"/>
                <a:gd name="connsiteX47" fmla="*/ 320541 w 421719"/>
                <a:gd name="connsiteY47" fmla="*/ 131311 h 448264"/>
                <a:gd name="connsiteX48" fmla="*/ 311523 w 421719"/>
                <a:gd name="connsiteY48" fmla="*/ 127035 h 448264"/>
                <a:gd name="connsiteX49" fmla="*/ 329940 w 421719"/>
                <a:gd name="connsiteY49" fmla="*/ 103471 h 448264"/>
                <a:gd name="connsiteX50" fmla="*/ 380729 w 421719"/>
                <a:gd name="connsiteY50" fmla="*/ 36961 h 448264"/>
                <a:gd name="connsiteX51" fmla="*/ 367818 w 421719"/>
                <a:gd name="connsiteY51" fmla="*/ 12827 h 448264"/>
                <a:gd name="connsiteX52" fmla="*/ 337344 w 421719"/>
                <a:gd name="connsiteY52" fmla="*/ 0 h 448264"/>
                <a:gd name="connsiteX53" fmla="*/ 206051 w 421719"/>
                <a:gd name="connsiteY53" fmla="*/ 235827 h 448264"/>
                <a:gd name="connsiteX54" fmla="*/ 206051 w 421719"/>
                <a:gd name="connsiteY54" fmla="*/ 229651 h 448264"/>
                <a:gd name="connsiteX55" fmla="*/ 217348 w 421719"/>
                <a:gd name="connsiteY55" fmla="*/ 229651 h 448264"/>
                <a:gd name="connsiteX56" fmla="*/ 217348 w 421719"/>
                <a:gd name="connsiteY56" fmla="*/ 235732 h 44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21719" h="448264">
                  <a:moveTo>
                    <a:pt x="337344" y="0"/>
                  </a:moveTo>
                  <a:lnTo>
                    <a:pt x="278960" y="74872"/>
                  </a:lnTo>
                  <a:lnTo>
                    <a:pt x="216589" y="155254"/>
                  </a:lnTo>
                  <a:lnTo>
                    <a:pt x="217253" y="219294"/>
                  </a:lnTo>
                  <a:lnTo>
                    <a:pt x="206051" y="219294"/>
                  </a:lnTo>
                  <a:lnTo>
                    <a:pt x="206051" y="155349"/>
                  </a:lnTo>
                  <a:cubicBezTo>
                    <a:pt x="184976" y="128812"/>
                    <a:pt x="163806" y="102331"/>
                    <a:pt x="142541" y="75917"/>
                  </a:cubicBezTo>
                  <a:cubicBezTo>
                    <a:pt x="122795" y="51213"/>
                    <a:pt x="102982" y="26538"/>
                    <a:pt x="83112" y="1900"/>
                  </a:cubicBezTo>
                  <a:cubicBezTo>
                    <a:pt x="72129" y="2879"/>
                    <a:pt x="61762" y="7411"/>
                    <a:pt x="53588" y="14822"/>
                  </a:cubicBezTo>
                  <a:cubicBezTo>
                    <a:pt x="46534" y="21093"/>
                    <a:pt x="42073" y="29759"/>
                    <a:pt x="41057" y="39146"/>
                  </a:cubicBezTo>
                  <a:cubicBezTo>
                    <a:pt x="58145" y="61190"/>
                    <a:pt x="75394" y="83071"/>
                    <a:pt x="92796" y="104801"/>
                  </a:cubicBezTo>
                  <a:lnTo>
                    <a:pt x="109884" y="126085"/>
                  </a:lnTo>
                  <a:lnTo>
                    <a:pt x="102099" y="129980"/>
                  </a:lnTo>
                  <a:lnTo>
                    <a:pt x="39728" y="53303"/>
                  </a:lnTo>
                  <a:cubicBezTo>
                    <a:pt x="35636" y="48325"/>
                    <a:pt x="28288" y="47602"/>
                    <a:pt x="23304" y="51688"/>
                  </a:cubicBezTo>
                  <a:lnTo>
                    <a:pt x="4318" y="66890"/>
                  </a:lnTo>
                  <a:cubicBezTo>
                    <a:pt x="-685" y="70957"/>
                    <a:pt x="-1454" y="78321"/>
                    <a:pt x="2609" y="83328"/>
                  </a:cubicBezTo>
                  <a:lnTo>
                    <a:pt x="95928" y="198011"/>
                  </a:lnTo>
                  <a:cubicBezTo>
                    <a:pt x="99973" y="202971"/>
                    <a:pt x="107273" y="203702"/>
                    <a:pt x="112228" y="199655"/>
                  </a:cubicBezTo>
                  <a:cubicBezTo>
                    <a:pt x="112238" y="199645"/>
                    <a:pt x="112247" y="199636"/>
                    <a:pt x="112257" y="199626"/>
                  </a:cubicBezTo>
                  <a:lnTo>
                    <a:pt x="131244" y="184424"/>
                  </a:lnTo>
                  <a:cubicBezTo>
                    <a:pt x="136199" y="180329"/>
                    <a:pt x="136959" y="173012"/>
                    <a:pt x="132952" y="167986"/>
                  </a:cubicBezTo>
                  <a:lnTo>
                    <a:pt x="108744" y="138247"/>
                  </a:lnTo>
                  <a:lnTo>
                    <a:pt x="116529" y="134351"/>
                  </a:lnTo>
                  <a:cubicBezTo>
                    <a:pt x="127095" y="147463"/>
                    <a:pt x="137671" y="160509"/>
                    <a:pt x="148237" y="173497"/>
                  </a:cubicBezTo>
                  <a:lnTo>
                    <a:pt x="150041" y="313644"/>
                  </a:lnTo>
                  <a:lnTo>
                    <a:pt x="150895" y="435928"/>
                  </a:lnTo>
                  <a:cubicBezTo>
                    <a:pt x="159249" y="444745"/>
                    <a:pt x="171182" y="449230"/>
                    <a:pt x="183267" y="448090"/>
                  </a:cubicBezTo>
                  <a:cubicBezTo>
                    <a:pt x="192305" y="447501"/>
                    <a:pt x="200849" y="443729"/>
                    <a:pt x="207380" y="437448"/>
                  </a:cubicBezTo>
                  <a:lnTo>
                    <a:pt x="206431" y="246183"/>
                  </a:lnTo>
                  <a:lnTo>
                    <a:pt x="217823" y="246183"/>
                  </a:lnTo>
                  <a:lnTo>
                    <a:pt x="219627" y="437448"/>
                  </a:lnTo>
                  <a:cubicBezTo>
                    <a:pt x="226215" y="443643"/>
                    <a:pt x="234807" y="447282"/>
                    <a:pt x="243835" y="447710"/>
                  </a:cubicBezTo>
                  <a:cubicBezTo>
                    <a:pt x="255939" y="448689"/>
                    <a:pt x="267806" y="444023"/>
                    <a:pt x="276017" y="435073"/>
                  </a:cubicBezTo>
                  <a:lnTo>
                    <a:pt x="275163" y="312789"/>
                  </a:lnTo>
                  <a:lnTo>
                    <a:pt x="275163" y="172737"/>
                  </a:lnTo>
                  <a:cubicBezTo>
                    <a:pt x="284656" y="160195"/>
                    <a:pt x="294909" y="147748"/>
                    <a:pt x="304687" y="135206"/>
                  </a:cubicBezTo>
                  <a:lnTo>
                    <a:pt x="314181" y="139672"/>
                  </a:lnTo>
                  <a:lnTo>
                    <a:pt x="293011" y="168176"/>
                  </a:lnTo>
                  <a:cubicBezTo>
                    <a:pt x="289137" y="173326"/>
                    <a:pt x="290162" y="180633"/>
                    <a:pt x="295289" y="184519"/>
                  </a:cubicBezTo>
                  <a:lnTo>
                    <a:pt x="314276" y="199056"/>
                  </a:lnTo>
                  <a:cubicBezTo>
                    <a:pt x="319440" y="202904"/>
                    <a:pt x="326750" y="201840"/>
                    <a:pt x="330604" y="196681"/>
                  </a:cubicBezTo>
                  <a:lnTo>
                    <a:pt x="419367" y="78577"/>
                  </a:lnTo>
                  <a:cubicBezTo>
                    <a:pt x="423231" y="73475"/>
                    <a:pt x="422234" y="66206"/>
                    <a:pt x="417127" y="62339"/>
                  </a:cubicBezTo>
                  <a:cubicBezTo>
                    <a:pt x="417089" y="62301"/>
                    <a:pt x="417041" y="62273"/>
                    <a:pt x="416994" y="62235"/>
                  </a:cubicBezTo>
                  <a:lnTo>
                    <a:pt x="398007" y="47697"/>
                  </a:lnTo>
                  <a:cubicBezTo>
                    <a:pt x="392862" y="43821"/>
                    <a:pt x="385561" y="44847"/>
                    <a:pt x="381678" y="49978"/>
                  </a:cubicBezTo>
                  <a:lnTo>
                    <a:pt x="320541" y="131311"/>
                  </a:lnTo>
                  <a:lnTo>
                    <a:pt x="311523" y="127035"/>
                  </a:lnTo>
                  <a:cubicBezTo>
                    <a:pt x="317693" y="119149"/>
                    <a:pt x="323769" y="111262"/>
                    <a:pt x="329940" y="103471"/>
                  </a:cubicBezTo>
                  <a:cubicBezTo>
                    <a:pt x="346904" y="81428"/>
                    <a:pt x="363831" y="59261"/>
                    <a:pt x="380729" y="36961"/>
                  </a:cubicBezTo>
                  <a:cubicBezTo>
                    <a:pt x="379571" y="27592"/>
                    <a:pt x="374967" y="18984"/>
                    <a:pt x="367818" y="12827"/>
                  </a:cubicBezTo>
                  <a:cubicBezTo>
                    <a:pt x="359350" y="5311"/>
                    <a:pt x="348632" y="808"/>
                    <a:pt x="337344" y="0"/>
                  </a:cubicBezTo>
                  <a:close/>
                  <a:moveTo>
                    <a:pt x="206051" y="235827"/>
                  </a:moveTo>
                  <a:lnTo>
                    <a:pt x="206051" y="229651"/>
                  </a:lnTo>
                  <a:lnTo>
                    <a:pt x="217348" y="229651"/>
                  </a:lnTo>
                  <a:lnTo>
                    <a:pt x="217348" y="235732"/>
                  </a:lnTo>
                  <a:close/>
                </a:path>
              </a:pathLst>
            </a:custGeom>
            <a:solidFill>
              <a:schemeClr val="accent1"/>
            </a:solidFill>
            <a:ln w="94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6A56873A-5679-4EE3-AB88-70929869CEF1}"/>
              </a:ext>
            </a:extLst>
          </p:cNvPr>
          <p:cNvCxnSpPr>
            <a:cxnSpLocks/>
          </p:cNvCxnSpPr>
          <p:nvPr/>
        </p:nvCxnSpPr>
        <p:spPr>
          <a:xfrm>
            <a:off x="802338" y="4370843"/>
            <a:ext cx="6551984" cy="0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5ACFB791-FB25-4654-B3CB-487926BAC0F5}"/>
              </a:ext>
            </a:extLst>
          </p:cNvPr>
          <p:cNvSpPr txBox="1"/>
          <p:nvPr/>
        </p:nvSpPr>
        <p:spPr>
          <a:xfrm>
            <a:off x="2900826" y="4081320"/>
            <a:ext cx="2470061" cy="898852"/>
          </a:xfrm>
          <a:prstGeom prst="roundRect">
            <a:avLst>
              <a:gd name="adj" fmla="val 11045"/>
            </a:avLst>
          </a:prstGeom>
          <a:solidFill>
            <a:schemeClr val="bg1"/>
          </a:solidFill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ctr">
              <a:spcBef>
                <a:spcPts val="1200"/>
              </a:spcBef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ЭВУШЕЛД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блокирует взаимодействие вируса 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SARS-CoV-2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</a:t>
            </a:r>
            <a:r>
              <a:rPr kumimoji="0" lang="en-US" sz="1333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333" b="1" i="0" u="none" strike="noStrike" kern="1200" cap="none" spc="0" normalizeH="0" baseline="0" noProof="0" dirty="0">
                <a:ln>
                  <a:noFill/>
                </a:ln>
                <a:solidFill>
                  <a:srgbClr val="0060AB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АПФ2-рецептором</a:t>
            </a:r>
            <a:endParaRPr kumimoji="0" lang="en-GB" sz="1333" b="1" i="0" u="none" strike="noStrike" kern="1200" cap="none" spc="0" normalizeH="0" baseline="0" noProof="0" dirty="0">
              <a:ln>
                <a:noFill/>
              </a:ln>
              <a:solidFill>
                <a:srgbClr val="0060AB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9" name="Freeform 23">
            <a:extLst>
              <a:ext uri="{FF2B5EF4-FFF2-40B4-BE49-F238E27FC236}">
                <a16:creationId xmlns:a16="http://schemas.microsoft.com/office/drawing/2014/main" id="{7664743C-02CD-43AF-AF43-08E01A38AAC0}"/>
              </a:ext>
            </a:extLst>
          </p:cNvPr>
          <p:cNvSpPr/>
          <p:nvPr/>
        </p:nvSpPr>
        <p:spPr>
          <a:xfrm>
            <a:off x="2278307" y="2602974"/>
            <a:ext cx="704847" cy="831545"/>
          </a:xfrm>
          <a:custGeom>
            <a:avLst/>
            <a:gdLst>
              <a:gd name="connsiteX0" fmla="*/ 337344 w 421719"/>
              <a:gd name="connsiteY0" fmla="*/ 0 h 448264"/>
              <a:gd name="connsiteX1" fmla="*/ 278960 w 421719"/>
              <a:gd name="connsiteY1" fmla="*/ 74872 h 448264"/>
              <a:gd name="connsiteX2" fmla="*/ 216589 w 421719"/>
              <a:gd name="connsiteY2" fmla="*/ 155254 h 448264"/>
              <a:gd name="connsiteX3" fmla="*/ 217253 w 421719"/>
              <a:gd name="connsiteY3" fmla="*/ 219294 h 448264"/>
              <a:gd name="connsiteX4" fmla="*/ 206051 w 421719"/>
              <a:gd name="connsiteY4" fmla="*/ 219294 h 448264"/>
              <a:gd name="connsiteX5" fmla="*/ 206051 w 421719"/>
              <a:gd name="connsiteY5" fmla="*/ 155349 h 448264"/>
              <a:gd name="connsiteX6" fmla="*/ 142541 w 421719"/>
              <a:gd name="connsiteY6" fmla="*/ 75917 h 448264"/>
              <a:gd name="connsiteX7" fmla="*/ 83112 w 421719"/>
              <a:gd name="connsiteY7" fmla="*/ 1900 h 448264"/>
              <a:gd name="connsiteX8" fmla="*/ 53588 w 421719"/>
              <a:gd name="connsiteY8" fmla="*/ 14822 h 448264"/>
              <a:gd name="connsiteX9" fmla="*/ 41057 w 421719"/>
              <a:gd name="connsiteY9" fmla="*/ 39146 h 448264"/>
              <a:gd name="connsiteX10" fmla="*/ 92796 w 421719"/>
              <a:gd name="connsiteY10" fmla="*/ 104801 h 448264"/>
              <a:gd name="connsiteX11" fmla="*/ 109884 w 421719"/>
              <a:gd name="connsiteY11" fmla="*/ 126085 h 448264"/>
              <a:gd name="connsiteX12" fmla="*/ 102099 w 421719"/>
              <a:gd name="connsiteY12" fmla="*/ 129980 h 448264"/>
              <a:gd name="connsiteX13" fmla="*/ 39728 w 421719"/>
              <a:gd name="connsiteY13" fmla="*/ 53303 h 448264"/>
              <a:gd name="connsiteX14" fmla="*/ 23304 w 421719"/>
              <a:gd name="connsiteY14" fmla="*/ 51688 h 448264"/>
              <a:gd name="connsiteX15" fmla="*/ 4318 w 421719"/>
              <a:gd name="connsiteY15" fmla="*/ 66890 h 448264"/>
              <a:gd name="connsiteX16" fmla="*/ 2609 w 421719"/>
              <a:gd name="connsiteY16" fmla="*/ 83328 h 448264"/>
              <a:gd name="connsiteX17" fmla="*/ 95928 w 421719"/>
              <a:gd name="connsiteY17" fmla="*/ 198011 h 448264"/>
              <a:gd name="connsiteX18" fmla="*/ 112228 w 421719"/>
              <a:gd name="connsiteY18" fmla="*/ 199655 h 448264"/>
              <a:gd name="connsiteX19" fmla="*/ 112257 w 421719"/>
              <a:gd name="connsiteY19" fmla="*/ 199626 h 448264"/>
              <a:gd name="connsiteX20" fmla="*/ 131244 w 421719"/>
              <a:gd name="connsiteY20" fmla="*/ 184424 h 448264"/>
              <a:gd name="connsiteX21" fmla="*/ 132952 w 421719"/>
              <a:gd name="connsiteY21" fmla="*/ 167986 h 448264"/>
              <a:gd name="connsiteX22" fmla="*/ 108744 w 421719"/>
              <a:gd name="connsiteY22" fmla="*/ 138247 h 448264"/>
              <a:gd name="connsiteX23" fmla="*/ 116529 w 421719"/>
              <a:gd name="connsiteY23" fmla="*/ 134351 h 448264"/>
              <a:gd name="connsiteX24" fmla="*/ 148237 w 421719"/>
              <a:gd name="connsiteY24" fmla="*/ 173497 h 448264"/>
              <a:gd name="connsiteX25" fmla="*/ 150041 w 421719"/>
              <a:gd name="connsiteY25" fmla="*/ 313644 h 448264"/>
              <a:gd name="connsiteX26" fmla="*/ 150895 w 421719"/>
              <a:gd name="connsiteY26" fmla="*/ 435928 h 448264"/>
              <a:gd name="connsiteX27" fmla="*/ 183267 w 421719"/>
              <a:gd name="connsiteY27" fmla="*/ 448090 h 448264"/>
              <a:gd name="connsiteX28" fmla="*/ 207380 w 421719"/>
              <a:gd name="connsiteY28" fmla="*/ 437448 h 448264"/>
              <a:gd name="connsiteX29" fmla="*/ 206431 w 421719"/>
              <a:gd name="connsiteY29" fmla="*/ 246183 h 448264"/>
              <a:gd name="connsiteX30" fmla="*/ 217823 w 421719"/>
              <a:gd name="connsiteY30" fmla="*/ 246183 h 448264"/>
              <a:gd name="connsiteX31" fmla="*/ 219627 w 421719"/>
              <a:gd name="connsiteY31" fmla="*/ 437448 h 448264"/>
              <a:gd name="connsiteX32" fmla="*/ 243835 w 421719"/>
              <a:gd name="connsiteY32" fmla="*/ 447710 h 448264"/>
              <a:gd name="connsiteX33" fmla="*/ 276017 w 421719"/>
              <a:gd name="connsiteY33" fmla="*/ 435073 h 448264"/>
              <a:gd name="connsiteX34" fmla="*/ 275163 w 421719"/>
              <a:gd name="connsiteY34" fmla="*/ 312789 h 448264"/>
              <a:gd name="connsiteX35" fmla="*/ 275163 w 421719"/>
              <a:gd name="connsiteY35" fmla="*/ 172737 h 448264"/>
              <a:gd name="connsiteX36" fmla="*/ 304687 w 421719"/>
              <a:gd name="connsiteY36" fmla="*/ 135206 h 448264"/>
              <a:gd name="connsiteX37" fmla="*/ 314181 w 421719"/>
              <a:gd name="connsiteY37" fmla="*/ 139672 h 448264"/>
              <a:gd name="connsiteX38" fmla="*/ 293011 w 421719"/>
              <a:gd name="connsiteY38" fmla="*/ 168176 h 448264"/>
              <a:gd name="connsiteX39" fmla="*/ 295289 w 421719"/>
              <a:gd name="connsiteY39" fmla="*/ 184519 h 448264"/>
              <a:gd name="connsiteX40" fmla="*/ 314276 w 421719"/>
              <a:gd name="connsiteY40" fmla="*/ 199056 h 448264"/>
              <a:gd name="connsiteX41" fmla="*/ 330604 w 421719"/>
              <a:gd name="connsiteY41" fmla="*/ 196681 h 448264"/>
              <a:gd name="connsiteX42" fmla="*/ 419367 w 421719"/>
              <a:gd name="connsiteY42" fmla="*/ 78577 h 448264"/>
              <a:gd name="connsiteX43" fmla="*/ 417127 w 421719"/>
              <a:gd name="connsiteY43" fmla="*/ 62339 h 448264"/>
              <a:gd name="connsiteX44" fmla="*/ 416994 w 421719"/>
              <a:gd name="connsiteY44" fmla="*/ 62235 h 448264"/>
              <a:gd name="connsiteX45" fmla="*/ 398007 w 421719"/>
              <a:gd name="connsiteY45" fmla="*/ 47697 h 448264"/>
              <a:gd name="connsiteX46" fmla="*/ 381678 w 421719"/>
              <a:gd name="connsiteY46" fmla="*/ 49978 h 448264"/>
              <a:gd name="connsiteX47" fmla="*/ 320541 w 421719"/>
              <a:gd name="connsiteY47" fmla="*/ 131311 h 448264"/>
              <a:gd name="connsiteX48" fmla="*/ 311523 w 421719"/>
              <a:gd name="connsiteY48" fmla="*/ 127035 h 448264"/>
              <a:gd name="connsiteX49" fmla="*/ 329940 w 421719"/>
              <a:gd name="connsiteY49" fmla="*/ 103471 h 448264"/>
              <a:gd name="connsiteX50" fmla="*/ 380729 w 421719"/>
              <a:gd name="connsiteY50" fmla="*/ 36961 h 448264"/>
              <a:gd name="connsiteX51" fmla="*/ 367818 w 421719"/>
              <a:gd name="connsiteY51" fmla="*/ 12827 h 448264"/>
              <a:gd name="connsiteX52" fmla="*/ 337344 w 421719"/>
              <a:gd name="connsiteY52" fmla="*/ 0 h 448264"/>
              <a:gd name="connsiteX53" fmla="*/ 206051 w 421719"/>
              <a:gd name="connsiteY53" fmla="*/ 235827 h 448264"/>
              <a:gd name="connsiteX54" fmla="*/ 206051 w 421719"/>
              <a:gd name="connsiteY54" fmla="*/ 229651 h 448264"/>
              <a:gd name="connsiteX55" fmla="*/ 217348 w 421719"/>
              <a:gd name="connsiteY55" fmla="*/ 229651 h 448264"/>
              <a:gd name="connsiteX56" fmla="*/ 217348 w 421719"/>
              <a:gd name="connsiteY56" fmla="*/ 235732 h 4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21719" h="448264">
                <a:moveTo>
                  <a:pt x="337344" y="0"/>
                </a:moveTo>
                <a:lnTo>
                  <a:pt x="278960" y="74872"/>
                </a:lnTo>
                <a:lnTo>
                  <a:pt x="216589" y="155254"/>
                </a:lnTo>
                <a:lnTo>
                  <a:pt x="217253" y="219294"/>
                </a:lnTo>
                <a:lnTo>
                  <a:pt x="206051" y="219294"/>
                </a:lnTo>
                <a:lnTo>
                  <a:pt x="206051" y="155349"/>
                </a:lnTo>
                <a:cubicBezTo>
                  <a:pt x="184976" y="128812"/>
                  <a:pt x="163806" y="102331"/>
                  <a:pt x="142541" y="75917"/>
                </a:cubicBezTo>
                <a:cubicBezTo>
                  <a:pt x="122795" y="51213"/>
                  <a:pt x="102982" y="26538"/>
                  <a:pt x="83112" y="1900"/>
                </a:cubicBezTo>
                <a:cubicBezTo>
                  <a:pt x="72129" y="2879"/>
                  <a:pt x="61762" y="7411"/>
                  <a:pt x="53588" y="14822"/>
                </a:cubicBezTo>
                <a:cubicBezTo>
                  <a:pt x="46534" y="21093"/>
                  <a:pt x="42073" y="29759"/>
                  <a:pt x="41057" y="39146"/>
                </a:cubicBezTo>
                <a:cubicBezTo>
                  <a:pt x="58145" y="61190"/>
                  <a:pt x="75394" y="83071"/>
                  <a:pt x="92796" y="104801"/>
                </a:cubicBezTo>
                <a:lnTo>
                  <a:pt x="109884" y="126085"/>
                </a:lnTo>
                <a:lnTo>
                  <a:pt x="102099" y="129980"/>
                </a:lnTo>
                <a:lnTo>
                  <a:pt x="39728" y="53303"/>
                </a:lnTo>
                <a:cubicBezTo>
                  <a:pt x="35636" y="48325"/>
                  <a:pt x="28288" y="47602"/>
                  <a:pt x="23304" y="51688"/>
                </a:cubicBezTo>
                <a:lnTo>
                  <a:pt x="4318" y="66890"/>
                </a:lnTo>
                <a:cubicBezTo>
                  <a:pt x="-685" y="70957"/>
                  <a:pt x="-1454" y="78321"/>
                  <a:pt x="2609" y="83328"/>
                </a:cubicBezTo>
                <a:lnTo>
                  <a:pt x="95928" y="198011"/>
                </a:lnTo>
                <a:cubicBezTo>
                  <a:pt x="99973" y="202971"/>
                  <a:pt x="107273" y="203702"/>
                  <a:pt x="112228" y="199655"/>
                </a:cubicBezTo>
                <a:cubicBezTo>
                  <a:pt x="112238" y="199645"/>
                  <a:pt x="112247" y="199636"/>
                  <a:pt x="112257" y="199626"/>
                </a:cubicBezTo>
                <a:lnTo>
                  <a:pt x="131244" y="184424"/>
                </a:lnTo>
                <a:cubicBezTo>
                  <a:pt x="136199" y="180329"/>
                  <a:pt x="136959" y="173012"/>
                  <a:pt x="132952" y="167986"/>
                </a:cubicBezTo>
                <a:lnTo>
                  <a:pt x="108744" y="138247"/>
                </a:lnTo>
                <a:lnTo>
                  <a:pt x="116529" y="134351"/>
                </a:lnTo>
                <a:cubicBezTo>
                  <a:pt x="127095" y="147463"/>
                  <a:pt x="137671" y="160509"/>
                  <a:pt x="148237" y="173497"/>
                </a:cubicBezTo>
                <a:lnTo>
                  <a:pt x="150041" y="313644"/>
                </a:lnTo>
                <a:lnTo>
                  <a:pt x="150895" y="435928"/>
                </a:lnTo>
                <a:cubicBezTo>
                  <a:pt x="159249" y="444745"/>
                  <a:pt x="171182" y="449230"/>
                  <a:pt x="183267" y="448090"/>
                </a:cubicBezTo>
                <a:cubicBezTo>
                  <a:pt x="192305" y="447501"/>
                  <a:pt x="200849" y="443729"/>
                  <a:pt x="207380" y="437448"/>
                </a:cubicBezTo>
                <a:lnTo>
                  <a:pt x="206431" y="246183"/>
                </a:lnTo>
                <a:lnTo>
                  <a:pt x="217823" y="246183"/>
                </a:lnTo>
                <a:lnTo>
                  <a:pt x="219627" y="437448"/>
                </a:lnTo>
                <a:cubicBezTo>
                  <a:pt x="226215" y="443643"/>
                  <a:pt x="234807" y="447282"/>
                  <a:pt x="243835" y="447710"/>
                </a:cubicBezTo>
                <a:cubicBezTo>
                  <a:pt x="255939" y="448689"/>
                  <a:pt x="267806" y="444023"/>
                  <a:pt x="276017" y="435073"/>
                </a:cubicBezTo>
                <a:lnTo>
                  <a:pt x="275163" y="312789"/>
                </a:lnTo>
                <a:lnTo>
                  <a:pt x="275163" y="172737"/>
                </a:lnTo>
                <a:cubicBezTo>
                  <a:pt x="284656" y="160195"/>
                  <a:pt x="294909" y="147748"/>
                  <a:pt x="304687" y="135206"/>
                </a:cubicBezTo>
                <a:lnTo>
                  <a:pt x="314181" y="139672"/>
                </a:lnTo>
                <a:lnTo>
                  <a:pt x="293011" y="168176"/>
                </a:lnTo>
                <a:cubicBezTo>
                  <a:pt x="289137" y="173326"/>
                  <a:pt x="290162" y="180633"/>
                  <a:pt x="295289" y="184519"/>
                </a:cubicBezTo>
                <a:lnTo>
                  <a:pt x="314276" y="199056"/>
                </a:lnTo>
                <a:cubicBezTo>
                  <a:pt x="319440" y="202904"/>
                  <a:pt x="326750" y="201840"/>
                  <a:pt x="330604" y="196681"/>
                </a:cubicBezTo>
                <a:lnTo>
                  <a:pt x="419367" y="78577"/>
                </a:lnTo>
                <a:cubicBezTo>
                  <a:pt x="423231" y="73475"/>
                  <a:pt x="422234" y="66206"/>
                  <a:pt x="417127" y="62339"/>
                </a:cubicBezTo>
                <a:cubicBezTo>
                  <a:pt x="417089" y="62301"/>
                  <a:pt x="417041" y="62273"/>
                  <a:pt x="416994" y="62235"/>
                </a:cubicBezTo>
                <a:lnTo>
                  <a:pt x="398007" y="47697"/>
                </a:lnTo>
                <a:cubicBezTo>
                  <a:pt x="392862" y="43821"/>
                  <a:pt x="385561" y="44847"/>
                  <a:pt x="381678" y="49978"/>
                </a:cubicBezTo>
                <a:lnTo>
                  <a:pt x="320541" y="131311"/>
                </a:lnTo>
                <a:lnTo>
                  <a:pt x="311523" y="127035"/>
                </a:lnTo>
                <a:cubicBezTo>
                  <a:pt x="317693" y="119149"/>
                  <a:pt x="323769" y="111262"/>
                  <a:pt x="329940" y="103471"/>
                </a:cubicBezTo>
                <a:cubicBezTo>
                  <a:pt x="346904" y="81428"/>
                  <a:pt x="363831" y="59261"/>
                  <a:pt x="380729" y="36961"/>
                </a:cubicBezTo>
                <a:cubicBezTo>
                  <a:pt x="379571" y="27592"/>
                  <a:pt x="374967" y="18984"/>
                  <a:pt x="367818" y="12827"/>
                </a:cubicBezTo>
                <a:cubicBezTo>
                  <a:pt x="359350" y="5311"/>
                  <a:pt x="348632" y="808"/>
                  <a:pt x="337344" y="0"/>
                </a:cubicBezTo>
                <a:close/>
                <a:moveTo>
                  <a:pt x="206051" y="235827"/>
                </a:moveTo>
                <a:lnTo>
                  <a:pt x="206051" y="229651"/>
                </a:lnTo>
                <a:lnTo>
                  <a:pt x="217348" y="229651"/>
                </a:lnTo>
                <a:lnTo>
                  <a:pt x="217348" y="235732"/>
                </a:lnTo>
                <a:close/>
              </a:path>
            </a:pathLst>
          </a:custGeom>
          <a:solidFill>
            <a:schemeClr val="accent2"/>
          </a:solidFill>
          <a:ln w="949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0" name="Freeform 39">
            <a:extLst>
              <a:ext uri="{FF2B5EF4-FFF2-40B4-BE49-F238E27FC236}">
                <a16:creationId xmlns:a16="http://schemas.microsoft.com/office/drawing/2014/main" id="{A88DCE7D-231D-4D82-B5CF-C2E702693705}"/>
              </a:ext>
            </a:extLst>
          </p:cNvPr>
          <p:cNvSpPr/>
          <p:nvPr/>
        </p:nvSpPr>
        <p:spPr>
          <a:xfrm>
            <a:off x="1291844" y="2602974"/>
            <a:ext cx="704847" cy="831545"/>
          </a:xfrm>
          <a:custGeom>
            <a:avLst/>
            <a:gdLst>
              <a:gd name="connsiteX0" fmla="*/ 337344 w 421719"/>
              <a:gd name="connsiteY0" fmla="*/ 0 h 448264"/>
              <a:gd name="connsiteX1" fmla="*/ 278960 w 421719"/>
              <a:gd name="connsiteY1" fmla="*/ 74872 h 448264"/>
              <a:gd name="connsiteX2" fmla="*/ 216589 w 421719"/>
              <a:gd name="connsiteY2" fmla="*/ 155254 h 448264"/>
              <a:gd name="connsiteX3" fmla="*/ 217253 w 421719"/>
              <a:gd name="connsiteY3" fmla="*/ 219294 h 448264"/>
              <a:gd name="connsiteX4" fmla="*/ 206051 w 421719"/>
              <a:gd name="connsiteY4" fmla="*/ 219294 h 448264"/>
              <a:gd name="connsiteX5" fmla="*/ 206051 w 421719"/>
              <a:gd name="connsiteY5" fmla="*/ 155349 h 448264"/>
              <a:gd name="connsiteX6" fmla="*/ 142541 w 421719"/>
              <a:gd name="connsiteY6" fmla="*/ 75917 h 448264"/>
              <a:gd name="connsiteX7" fmla="*/ 83112 w 421719"/>
              <a:gd name="connsiteY7" fmla="*/ 1900 h 448264"/>
              <a:gd name="connsiteX8" fmla="*/ 53588 w 421719"/>
              <a:gd name="connsiteY8" fmla="*/ 14822 h 448264"/>
              <a:gd name="connsiteX9" fmla="*/ 41057 w 421719"/>
              <a:gd name="connsiteY9" fmla="*/ 39146 h 448264"/>
              <a:gd name="connsiteX10" fmla="*/ 92796 w 421719"/>
              <a:gd name="connsiteY10" fmla="*/ 104801 h 448264"/>
              <a:gd name="connsiteX11" fmla="*/ 109884 w 421719"/>
              <a:gd name="connsiteY11" fmla="*/ 126085 h 448264"/>
              <a:gd name="connsiteX12" fmla="*/ 102099 w 421719"/>
              <a:gd name="connsiteY12" fmla="*/ 129980 h 448264"/>
              <a:gd name="connsiteX13" fmla="*/ 39728 w 421719"/>
              <a:gd name="connsiteY13" fmla="*/ 53303 h 448264"/>
              <a:gd name="connsiteX14" fmla="*/ 23304 w 421719"/>
              <a:gd name="connsiteY14" fmla="*/ 51688 h 448264"/>
              <a:gd name="connsiteX15" fmla="*/ 4318 w 421719"/>
              <a:gd name="connsiteY15" fmla="*/ 66890 h 448264"/>
              <a:gd name="connsiteX16" fmla="*/ 2609 w 421719"/>
              <a:gd name="connsiteY16" fmla="*/ 83328 h 448264"/>
              <a:gd name="connsiteX17" fmla="*/ 95928 w 421719"/>
              <a:gd name="connsiteY17" fmla="*/ 198011 h 448264"/>
              <a:gd name="connsiteX18" fmla="*/ 112228 w 421719"/>
              <a:gd name="connsiteY18" fmla="*/ 199655 h 448264"/>
              <a:gd name="connsiteX19" fmla="*/ 112257 w 421719"/>
              <a:gd name="connsiteY19" fmla="*/ 199626 h 448264"/>
              <a:gd name="connsiteX20" fmla="*/ 131244 w 421719"/>
              <a:gd name="connsiteY20" fmla="*/ 184424 h 448264"/>
              <a:gd name="connsiteX21" fmla="*/ 132952 w 421719"/>
              <a:gd name="connsiteY21" fmla="*/ 167986 h 448264"/>
              <a:gd name="connsiteX22" fmla="*/ 108744 w 421719"/>
              <a:gd name="connsiteY22" fmla="*/ 138247 h 448264"/>
              <a:gd name="connsiteX23" fmla="*/ 116529 w 421719"/>
              <a:gd name="connsiteY23" fmla="*/ 134351 h 448264"/>
              <a:gd name="connsiteX24" fmla="*/ 148237 w 421719"/>
              <a:gd name="connsiteY24" fmla="*/ 173497 h 448264"/>
              <a:gd name="connsiteX25" fmla="*/ 150041 w 421719"/>
              <a:gd name="connsiteY25" fmla="*/ 313644 h 448264"/>
              <a:gd name="connsiteX26" fmla="*/ 150895 w 421719"/>
              <a:gd name="connsiteY26" fmla="*/ 435928 h 448264"/>
              <a:gd name="connsiteX27" fmla="*/ 183267 w 421719"/>
              <a:gd name="connsiteY27" fmla="*/ 448090 h 448264"/>
              <a:gd name="connsiteX28" fmla="*/ 207380 w 421719"/>
              <a:gd name="connsiteY28" fmla="*/ 437448 h 448264"/>
              <a:gd name="connsiteX29" fmla="*/ 206431 w 421719"/>
              <a:gd name="connsiteY29" fmla="*/ 246183 h 448264"/>
              <a:gd name="connsiteX30" fmla="*/ 217823 w 421719"/>
              <a:gd name="connsiteY30" fmla="*/ 246183 h 448264"/>
              <a:gd name="connsiteX31" fmla="*/ 219627 w 421719"/>
              <a:gd name="connsiteY31" fmla="*/ 437448 h 448264"/>
              <a:gd name="connsiteX32" fmla="*/ 243835 w 421719"/>
              <a:gd name="connsiteY32" fmla="*/ 447710 h 448264"/>
              <a:gd name="connsiteX33" fmla="*/ 276017 w 421719"/>
              <a:gd name="connsiteY33" fmla="*/ 435073 h 448264"/>
              <a:gd name="connsiteX34" fmla="*/ 275163 w 421719"/>
              <a:gd name="connsiteY34" fmla="*/ 312789 h 448264"/>
              <a:gd name="connsiteX35" fmla="*/ 275163 w 421719"/>
              <a:gd name="connsiteY35" fmla="*/ 172737 h 448264"/>
              <a:gd name="connsiteX36" fmla="*/ 304687 w 421719"/>
              <a:gd name="connsiteY36" fmla="*/ 135206 h 448264"/>
              <a:gd name="connsiteX37" fmla="*/ 314181 w 421719"/>
              <a:gd name="connsiteY37" fmla="*/ 139672 h 448264"/>
              <a:gd name="connsiteX38" fmla="*/ 293011 w 421719"/>
              <a:gd name="connsiteY38" fmla="*/ 168176 h 448264"/>
              <a:gd name="connsiteX39" fmla="*/ 295289 w 421719"/>
              <a:gd name="connsiteY39" fmla="*/ 184519 h 448264"/>
              <a:gd name="connsiteX40" fmla="*/ 314276 w 421719"/>
              <a:gd name="connsiteY40" fmla="*/ 199056 h 448264"/>
              <a:gd name="connsiteX41" fmla="*/ 330604 w 421719"/>
              <a:gd name="connsiteY41" fmla="*/ 196681 h 448264"/>
              <a:gd name="connsiteX42" fmla="*/ 419367 w 421719"/>
              <a:gd name="connsiteY42" fmla="*/ 78577 h 448264"/>
              <a:gd name="connsiteX43" fmla="*/ 417127 w 421719"/>
              <a:gd name="connsiteY43" fmla="*/ 62339 h 448264"/>
              <a:gd name="connsiteX44" fmla="*/ 416994 w 421719"/>
              <a:gd name="connsiteY44" fmla="*/ 62235 h 448264"/>
              <a:gd name="connsiteX45" fmla="*/ 398007 w 421719"/>
              <a:gd name="connsiteY45" fmla="*/ 47697 h 448264"/>
              <a:gd name="connsiteX46" fmla="*/ 381678 w 421719"/>
              <a:gd name="connsiteY46" fmla="*/ 49978 h 448264"/>
              <a:gd name="connsiteX47" fmla="*/ 320541 w 421719"/>
              <a:gd name="connsiteY47" fmla="*/ 131311 h 448264"/>
              <a:gd name="connsiteX48" fmla="*/ 311523 w 421719"/>
              <a:gd name="connsiteY48" fmla="*/ 127035 h 448264"/>
              <a:gd name="connsiteX49" fmla="*/ 329940 w 421719"/>
              <a:gd name="connsiteY49" fmla="*/ 103471 h 448264"/>
              <a:gd name="connsiteX50" fmla="*/ 380729 w 421719"/>
              <a:gd name="connsiteY50" fmla="*/ 36961 h 448264"/>
              <a:gd name="connsiteX51" fmla="*/ 367818 w 421719"/>
              <a:gd name="connsiteY51" fmla="*/ 12827 h 448264"/>
              <a:gd name="connsiteX52" fmla="*/ 337344 w 421719"/>
              <a:gd name="connsiteY52" fmla="*/ 0 h 448264"/>
              <a:gd name="connsiteX53" fmla="*/ 206051 w 421719"/>
              <a:gd name="connsiteY53" fmla="*/ 235827 h 448264"/>
              <a:gd name="connsiteX54" fmla="*/ 206051 w 421719"/>
              <a:gd name="connsiteY54" fmla="*/ 229651 h 448264"/>
              <a:gd name="connsiteX55" fmla="*/ 217348 w 421719"/>
              <a:gd name="connsiteY55" fmla="*/ 229651 h 448264"/>
              <a:gd name="connsiteX56" fmla="*/ 217348 w 421719"/>
              <a:gd name="connsiteY56" fmla="*/ 235732 h 4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21719" h="448264">
                <a:moveTo>
                  <a:pt x="337344" y="0"/>
                </a:moveTo>
                <a:lnTo>
                  <a:pt x="278960" y="74872"/>
                </a:lnTo>
                <a:lnTo>
                  <a:pt x="216589" y="155254"/>
                </a:lnTo>
                <a:lnTo>
                  <a:pt x="217253" y="219294"/>
                </a:lnTo>
                <a:lnTo>
                  <a:pt x="206051" y="219294"/>
                </a:lnTo>
                <a:lnTo>
                  <a:pt x="206051" y="155349"/>
                </a:lnTo>
                <a:cubicBezTo>
                  <a:pt x="184976" y="128812"/>
                  <a:pt x="163806" y="102331"/>
                  <a:pt x="142541" y="75917"/>
                </a:cubicBezTo>
                <a:cubicBezTo>
                  <a:pt x="122795" y="51213"/>
                  <a:pt x="102982" y="26538"/>
                  <a:pt x="83112" y="1900"/>
                </a:cubicBezTo>
                <a:cubicBezTo>
                  <a:pt x="72129" y="2879"/>
                  <a:pt x="61762" y="7411"/>
                  <a:pt x="53588" y="14822"/>
                </a:cubicBezTo>
                <a:cubicBezTo>
                  <a:pt x="46534" y="21093"/>
                  <a:pt x="42073" y="29759"/>
                  <a:pt x="41057" y="39146"/>
                </a:cubicBezTo>
                <a:cubicBezTo>
                  <a:pt x="58145" y="61190"/>
                  <a:pt x="75394" y="83071"/>
                  <a:pt x="92796" y="104801"/>
                </a:cubicBezTo>
                <a:lnTo>
                  <a:pt x="109884" y="126085"/>
                </a:lnTo>
                <a:lnTo>
                  <a:pt x="102099" y="129980"/>
                </a:lnTo>
                <a:lnTo>
                  <a:pt x="39728" y="53303"/>
                </a:lnTo>
                <a:cubicBezTo>
                  <a:pt x="35636" y="48325"/>
                  <a:pt x="28288" y="47602"/>
                  <a:pt x="23304" y="51688"/>
                </a:cubicBezTo>
                <a:lnTo>
                  <a:pt x="4318" y="66890"/>
                </a:lnTo>
                <a:cubicBezTo>
                  <a:pt x="-685" y="70957"/>
                  <a:pt x="-1454" y="78321"/>
                  <a:pt x="2609" y="83328"/>
                </a:cubicBezTo>
                <a:lnTo>
                  <a:pt x="95928" y="198011"/>
                </a:lnTo>
                <a:cubicBezTo>
                  <a:pt x="99973" y="202971"/>
                  <a:pt x="107273" y="203702"/>
                  <a:pt x="112228" y="199655"/>
                </a:cubicBezTo>
                <a:cubicBezTo>
                  <a:pt x="112238" y="199645"/>
                  <a:pt x="112247" y="199636"/>
                  <a:pt x="112257" y="199626"/>
                </a:cubicBezTo>
                <a:lnTo>
                  <a:pt x="131244" y="184424"/>
                </a:lnTo>
                <a:cubicBezTo>
                  <a:pt x="136199" y="180329"/>
                  <a:pt x="136959" y="173012"/>
                  <a:pt x="132952" y="167986"/>
                </a:cubicBezTo>
                <a:lnTo>
                  <a:pt x="108744" y="138247"/>
                </a:lnTo>
                <a:lnTo>
                  <a:pt x="116529" y="134351"/>
                </a:lnTo>
                <a:cubicBezTo>
                  <a:pt x="127095" y="147463"/>
                  <a:pt x="137671" y="160509"/>
                  <a:pt x="148237" y="173497"/>
                </a:cubicBezTo>
                <a:lnTo>
                  <a:pt x="150041" y="313644"/>
                </a:lnTo>
                <a:lnTo>
                  <a:pt x="150895" y="435928"/>
                </a:lnTo>
                <a:cubicBezTo>
                  <a:pt x="159249" y="444745"/>
                  <a:pt x="171182" y="449230"/>
                  <a:pt x="183267" y="448090"/>
                </a:cubicBezTo>
                <a:cubicBezTo>
                  <a:pt x="192305" y="447501"/>
                  <a:pt x="200849" y="443729"/>
                  <a:pt x="207380" y="437448"/>
                </a:cubicBezTo>
                <a:lnTo>
                  <a:pt x="206431" y="246183"/>
                </a:lnTo>
                <a:lnTo>
                  <a:pt x="217823" y="246183"/>
                </a:lnTo>
                <a:lnTo>
                  <a:pt x="219627" y="437448"/>
                </a:lnTo>
                <a:cubicBezTo>
                  <a:pt x="226215" y="443643"/>
                  <a:pt x="234807" y="447282"/>
                  <a:pt x="243835" y="447710"/>
                </a:cubicBezTo>
                <a:cubicBezTo>
                  <a:pt x="255939" y="448689"/>
                  <a:pt x="267806" y="444023"/>
                  <a:pt x="276017" y="435073"/>
                </a:cubicBezTo>
                <a:lnTo>
                  <a:pt x="275163" y="312789"/>
                </a:lnTo>
                <a:lnTo>
                  <a:pt x="275163" y="172737"/>
                </a:lnTo>
                <a:cubicBezTo>
                  <a:pt x="284656" y="160195"/>
                  <a:pt x="294909" y="147748"/>
                  <a:pt x="304687" y="135206"/>
                </a:cubicBezTo>
                <a:lnTo>
                  <a:pt x="314181" y="139672"/>
                </a:lnTo>
                <a:lnTo>
                  <a:pt x="293011" y="168176"/>
                </a:lnTo>
                <a:cubicBezTo>
                  <a:pt x="289137" y="173326"/>
                  <a:pt x="290162" y="180633"/>
                  <a:pt x="295289" y="184519"/>
                </a:cubicBezTo>
                <a:lnTo>
                  <a:pt x="314276" y="199056"/>
                </a:lnTo>
                <a:cubicBezTo>
                  <a:pt x="319440" y="202904"/>
                  <a:pt x="326750" y="201840"/>
                  <a:pt x="330604" y="196681"/>
                </a:cubicBezTo>
                <a:lnTo>
                  <a:pt x="419367" y="78577"/>
                </a:lnTo>
                <a:cubicBezTo>
                  <a:pt x="423231" y="73475"/>
                  <a:pt x="422234" y="66206"/>
                  <a:pt x="417127" y="62339"/>
                </a:cubicBezTo>
                <a:cubicBezTo>
                  <a:pt x="417089" y="62301"/>
                  <a:pt x="417041" y="62273"/>
                  <a:pt x="416994" y="62235"/>
                </a:cubicBezTo>
                <a:lnTo>
                  <a:pt x="398007" y="47697"/>
                </a:lnTo>
                <a:cubicBezTo>
                  <a:pt x="392862" y="43821"/>
                  <a:pt x="385561" y="44847"/>
                  <a:pt x="381678" y="49978"/>
                </a:cubicBezTo>
                <a:lnTo>
                  <a:pt x="320541" y="131311"/>
                </a:lnTo>
                <a:lnTo>
                  <a:pt x="311523" y="127035"/>
                </a:lnTo>
                <a:cubicBezTo>
                  <a:pt x="317693" y="119149"/>
                  <a:pt x="323769" y="111262"/>
                  <a:pt x="329940" y="103471"/>
                </a:cubicBezTo>
                <a:cubicBezTo>
                  <a:pt x="346904" y="81428"/>
                  <a:pt x="363831" y="59261"/>
                  <a:pt x="380729" y="36961"/>
                </a:cubicBezTo>
                <a:cubicBezTo>
                  <a:pt x="379571" y="27592"/>
                  <a:pt x="374967" y="18984"/>
                  <a:pt x="367818" y="12827"/>
                </a:cubicBezTo>
                <a:cubicBezTo>
                  <a:pt x="359350" y="5311"/>
                  <a:pt x="348632" y="808"/>
                  <a:pt x="337344" y="0"/>
                </a:cubicBezTo>
                <a:close/>
                <a:moveTo>
                  <a:pt x="206051" y="235827"/>
                </a:moveTo>
                <a:lnTo>
                  <a:pt x="206051" y="229651"/>
                </a:lnTo>
                <a:lnTo>
                  <a:pt x="217348" y="229651"/>
                </a:lnTo>
                <a:lnTo>
                  <a:pt x="217348" y="235732"/>
                </a:lnTo>
                <a:close/>
              </a:path>
            </a:pathLst>
          </a:custGeom>
          <a:solidFill>
            <a:schemeClr val="accent1"/>
          </a:solidFill>
          <a:ln w="949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A5A06B-6EF8-42E9-A69F-58AB8521B781}"/>
              </a:ext>
            </a:extLst>
          </p:cNvPr>
          <p:cNvGrpSpPr/>
          <p:nvPr/>
        </p:nvGrpSpPr>
        <p:grpSpPr>
          <a:xfrm rot="18900000">
            <a:off x="2046677" y="2988236"/>
            <a:ext cx="182205" cy="182527"/>
            <a:chOff x="6400800" y="2404036"/>
            <a:chExt cx="245035" cy="245035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E2BB8229-0B1E-45D3-BA60-875C956CD06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00800" y="2404036"/>
              <a:ext cx="245035" cy="245035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24C8AC9-E824-4B9A-8051-EB365B95E971}"/>
                </a:ext>
              </a:extLst>
            </p:cNvPr>
            <p:cNvCxnSpPr>
              <a:cxnSpLocks/>
            </p:cNvCxnSpPr>
            <p:nvPr/>
          </p:nvCxnSpPr>
          <p:spPr>
            <a:xfrm>
              <a:off x="6400800" y="2404036"/>
              <a:ext cx="245035" cy="245035"/>
            </a:xfrm>
            <a:prstGeom prst="line">
              <a:avLst/>
            </a:prstGeom>
            <a:ln w="381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68013DED-388A-4C4A-A1E7-DE9EF06AC03C}"/>
              </a:ext>
            </a:extLst>
          </p:cNvPr>
          <p:cNvSpPr txBox="1"/>
          <p:nvPr/>
        </p:nvSpPr>
        <p:spPr>
          <a:xfrm>
            <a:off x="948965" y="3445499"/>
            <a:ext cx="127019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Тиксагевимаб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168AF25-684B-4ADF-89EB-42ABD8CC340B}"/>
              </a:ext>
            </a:extLst>
          </p:cNvPr>
          <p:cNvSpPr txBox="1"/>
          <p:nvPr/>
        </p:nvSpPr>
        <p:spPr>
          <a:xfrm>
            <a:off x="2049327" y="3435271"/>
            <a:ext cx="1240604" cy="2974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33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Цилгавимаб</a:t>
            </a:r>
            <a:endParaRPr kumimoji="0" lang="en-GB" sz="1333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BDDA64D-5809-4418-A11B-B8477CA10752}"/>
              </a:ext>
            </a:extLst>
          </p:cNvPr>
          <p:cNvSpPr/>
          <p:nvPr/>
        </p:nvSpPr>
        <p:spPr>
          <a:xfrm>
            <a:off x="859174" y="2088372"/>
            <a:ext cx="2495064" cy="2168668"/>
          </a:xfrm>
          <a:prstGeom prst="ellipse">
            <a:avLst/>
          </a:prstGeom>
          <a:noFill/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7D7CC6E-7321-4CE3-B0BA-650E40976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117336">
            <a:off x="3474624" y="1655104"/>
            <a:ext cx="1517745" cy="1700801"/>
          </a:xfrm>
          <a:prstGeom prst="rect">
            <a:avLst/>
          </a:prstGeom>
        </p:spPr>
      </p:pic>
      <p:sp>
        <p:nvSpPr>
          <p:cNvPr id="38" name="Freeform 22">
            <a:extLst>
              <a:ext uri="{FF2B5EF4-FFF2-40B4-BE49-F238E27FC236}">
                <a16:creationId xmlns:a16="http://schemas.microsoft.com/office/drawing/2014/main" id="{92E154D7-C0B5-4ABD-9E2F-F422B469637F}"/>
              </a:ext>
            </a:extLst>
          </p:cNvPr>
          <p:cNvSpPr/>
          <p:nvPr/>
        </p:nvSpPr>
        <p:spPr>
          <a:xfrm>
            <a:off x="6429468" y="4017178"/>
            <a:ext cx="195252" cy="342789"/>
          </a:xfrm>
          <a:custGeom>
            <a:avLst/>
            <a:gdLst>
              <a:gd name="connsiteX0" fmla="*/ 101091 w 286904"/>
              <a:gd name="connsiteY0" fmla="*/ 506956 h 508000"/>
              <a:gd name="connsiteX1" fmla="*/ 103654 w 286904"/>
              <a:gd name="connsiteY1" fmla="*/ 261817 h 508000"/>
              <a:gd name="connsiteX2" fmla="*/ 102610 w 286904"/>
              <a:gd name="connsiteY2" fmla="*/ 160532 h 508000"/>
              <a:gd name="connsiteX3" fmla="*/ 84952 w 286904"/>
              <a:gd name="connsiteY3" fmla="*/ 121860 h 508000"/>
              <a:gd name="connsiteX4" fmla="*/ 46220 w 286904"/>
              <a:gd name="connsiteY4" fmla="*/ 72643 h 508000"/>
              <a:gd name="connsiteX5" fmla="*/ 22961 w 286904"/>
              <a:gd name="connsiteY5" fmla="*/ 51074 h 508000"/>
              <a:gd name="connsiteX6" fmla="*/ 1886 w 286904"/>
              <a:gd name="connsiteY6" fmla="*/ 29506 h 508000"/>
              <a:gd name="connsiteX7" fmla="*/ 24100 w 286904"/>
              <a:gd name="connsiteY7" fmla="*/ 1952 h 508000"/>
              <a:gd name="connsiteX8" fmla="*/ 59795 w 286904"/>
              <a:gd name="connsiteY8" fmla="*/ 42523 h 508000"/>
              <a:gd name="connsiteX9" fmla="*/ 128812 w 286904"/>
              <a:gd name="connsiteY9" fmla="*/ 91646 h 508000"/>
              <a:gd name="connsiteX10" fmla="*/ 166026 w 286904"/>
              <a:gd name="connsiteY10" fmla="*/ 68652 h 508000"/>
              <a:gd name="connsiteX11" fmla="*/ 192037 w 286904"/>
              <a:gd name="connsiteY11" fmla="*/ 17439 h 508000"/>
              <a:gd name="connsiteX12" fmla="*/ 200676 w 286904"/>
              <a:gd name="connsiteY12" fmla="*/ 3852 h 508000"/>
              <a:gd name="connsiteX13" fmla="*/ 220423 w 286904"/>
              <a:gd name="connsiteY13" fmla="*/ 2142 h 508000"/>
              <a:gd name="connsiteX14" fmla="*/ 230675 w 286904"/>
              <a:gd name="connsiteY14" fmla="*/ 9743 h 508000"/>
              <a:gd name="connsiteX15" fmla="*/ 229346 w 286904"/>
              <a:gd name="connsiteY15" fmla="*/ 34352 h 508000"/>
              <a:gd name="connsiteX16" fmla="*/ 209125 w 286904"/>
              <a:gd name="connsiteY16" fmla="*/ 64092 h 508000"/>
              <a:gd name="connsiteX17" fmla="*/ 187670 w 286904"/>
              <a:gd name="connsiteY17" fmla="*/ 100577 h 508000"/>
              <a:gd name="connsiteX18" fmla="*/ 203809 w 286904"/>
              <a:gd name="connsiteY18" fmla="*/ 105993 h 508000"/>
              <a:gd name="connsiteX19" fmla="*/ 239314 w 286904"/>
              <a:gd name="connsiteY19" fmla="*/ 86040 h 508000"/>
              <a:gd name="connsiteX20" fmla="*/ 259820 w 286904"/>
              <a:gd name="connsiteY20" fmla="*/ 74068 h 508000"/>
              <a:gd name="connsiteX21" fmla="*/ 285832 w 286904"/>
              <a:gd name="connsiteY21" fmla="*/ 87560 h 508000"/>
              <a:gd name="connsiteX22" fmla="*/ 279566 w 286904"/>
              <a:gd name="connsiteY22" fmla="*/ 96397 h 508000"/>
              <a:gd name="connsiteX23" fmla="*/ 239694 w 286904"/>
              <a:gd name="connsiteY23" fmla="*/ 116730 h 508000"/>
              <a:gd name="connsiteX24" fmla="*/ 190993 w 286904"/>
              <a:gd name="connsiteY24" fmla="*/ 135733 h 508000"/>
              <a:gd name="connsiteX25" fmla="*/ 168304 w 286904"/>
              <a:gd name="connsiteY25" fmla="*/ 153691 h 508000"/>
              <a:gd name="connsiteX26" fmla="*/ 162608 w 286904"/>
              <a:gd name="connsiteY26" fmla="*/ 194927 h 508000"/>
              <a:gd name="connsiteX27" fmla="*/ 165266 w 286904"/>
              <a:gd name="connsiteY27" fmla="*/ 246520 h 508000"/>
              <a:gd name="connsiteX28" fmla="*/ 169728 w 286904"/>
              <a:gd name="connsiteY28" fmla="*/ 508001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86904" h="508000">
                <a:moveTo>
                  <a:pt x="101091" y="506956"/>
                </a:moveTo>
                <a:cubicBezTo>
                  <a:pt x="102040" y="471990"/>
                  <a:pt x="102990" y="296783"/>
                  <a:pt x="103654" y="261817"/>
                </a:cubicBezTo>
                <a:cubicBezTo>
                  <a:pt x="105680" y="228068"/>
                  <a:pt x="105332" y="194224"/>
                  <a:pt x="102610" y="160532"/>
                </a:cubicBezTo>
                <a:cubicBezTo>
                  <a:pt x="100520" y="146222"/>
                  <a:pt x="94394" y="132806"/>
                  <a:pt x="84952" y="121860"/>
                </a:cubicBezTo>
                <a:cubicBezTo>
                  <a:pt x="72967" y="104748"/>
                  <a:pt x="60035" y="88311"/>
                  <a:pt x="46220" y="72643"/>
                </a:cubicBezTo>
                <a:cubicBezTo>
                  <a:pt x="39098" y="64804"/>
                  <a:pt x="31316" y="57583"/>
                  <a:pt x="22961" y="51074"/>
                </a:cubicBezTo>
                <a:cubicBezTo>
                  <a:pt x="15176" y="44994"/>
                  <a:pt x="5493" y="39293"/>
                  <a:pt x="1886" y="29506"/>
                </a:cubicBezTo>
                <a:cubicBezTo>
                  <a:pt x="-4190" y="13354"/>
                  <a:pt x="4734" y="-6314"/>
                  <a:pt x="24100" y="1952"/>
                </a:cubicBezTo>
                <a:cubicBezTo>
                  <a:pt x="40429" y="8983"/>
                  <a:pt x="49542" y="28841"/>
                  <a:pt x="59795" y="42523"/>
                </a:cubicBezTo>
                <a:cubicBezTo>
                  <a:pt x="75364" y="63521"/>
                  <a:pt x="99003" y="94876"/>
                  <a:pt x="128812" y="91646"/>
                </a:cubicBezTo>
                <a:cubicBezTo>
                  <a:pt x="142482" y="90221"/>
                  <a:pt x="156722" y="78344"/>
                  <a:pt x="166026" y="68652"/>
                </a:cubicBezTo>
                <a:cubicBezTo>
                  <a:pt x="178783" y="53992"/>
                  <a:pt x="187718" y="36395"/>
                  <a:pt x="192037" y="17439"/>
                </a:cubicBezTo>
                <a:cubicBezTo>
                  <a:pt x="193353" y="12090"/>
                  <a:pt x="196388" y="7311"/>
                  <a:pt x="200676" y="3852"/>
                </a:cubicBezTo>
                <a:cubicBezTo>
                  <a:pt x="206563" y="23"/>
                  <a:pt x="213966" y="-614"/>
                  <a:pt x="220423" y="2142"/>
                </a:cubicBezTo>
                <a:cubicBezTo>
                  <a:pt x="224558" y="3529"/>
                  <a:pt x="228147" y="6189"/>
                  <a:pt x="230675" y="9743"/>
                </a:cubicBezTo>
                <a:cubicBezTo>
                  <a:pt x="234808" y="17563"/>
                  <a:pt x="234297" y="27026"/>
                  <a:pt x="229346" y="34352"/>
                </a:cubicBezTo>
                <a:cubicBezTo>
                  <a:pt x="223555" y="44804"/>
                  <a:pt x="215486" y="54020"/>
                  <a:pt x="209125" y="64092"/>
                </a:cubicBezTo>
                <a:cubicBezTo>
                  <a:pt x="201657" y="76063"/>
                  <a:pt x="194506" y="88225"/>
                  <a:pt x="187670" y="100577"/>
                </a:cubicBezTo>
                <a:cubicBezTo>
                  <a:pt x="181500" y="111884"/>
                  <a:pt x="198778" y="108368"/>
                  <a:pt x="203809" y="105993"/>
                </a:cubicBezTo>
                <a:cubicBezTo>
                  <a:pt x="216136" y="100264"/>
                  <a:pt x="228007" y="93594"/>
                  <a:pt x="239314" y="86040"/>
                </a:cubicBezTo>
                <a:cubicBezTo>
                  <a:pt x="245631" y="81223"/>
                  <a:pt x="252519" y="77194"/>
                  <a:pt x="259820" y="74068"/>
                </a:cubicBezTo>
                <a:cubicBezTo>
                  <a:pt x="269978" y="70268"/>
                  <a:pt x="292002" y="71218"/>
                  <a:pt x="285832" y="87560"/>
                </a:cubicBezTo>
                <a:cubicBezTo>
                  <a:pt x="284401" y="90924"/>
                  <a:pt x="282264" y="93936"/>
                  <a:pt x="279566" y="96397"/>
                </a:cubicBezTo>
                <a:cubicBezTo>
                  <a:pt x="267769" y="105775"/>
                  <a:pt x="254210" y="112692"/>
                  <a:pt x="239694" y="116730"/>
                </a:cubicBezTo>
                <a:cubicBezTo>
                  <a:pt x="223053" y="121965"/>
                  <a:pt x="206783" y="128312"/>
                  <a:pt x="190993" y="135733"/>
                </a:cubicBezTo>
                <a:cubicBezTo>
                  <a:pt x="182069" y="139761"/>
                  <a:pt x="174276" y="145928"/>
                  <a:pt x="168304" y="153691"/>
                </a:cubicBezTo>
                <a:cubicBezTo>
                  <a:pt x="160519" y="165472"/>
                  <a:pt x="161659" y="181530"/>
                  <a:pt x="162608" y="194927"/>
                </a:cubicBezTo>
                <a:cubicBezTo>
                  <a:pt x="163842" y="212125"/>
                  <a:pt x="164697" y="229322"/>
                  <a:pt x="165266" y="246520"/>
                </a:cubicBezTo>
                <a:cubicBezTo>
                  <a:pt x="166785" y="286901"/>
                  <a:pt x="168304" y="467620"/>
                  <a:pt x="169728" y="508001"/>
                </a:cubicBezTo>
              </a:path>
            </a:pathLst>
          </a:custGeom>
          <a:gradFill>
            <a:gsLst>
              <a:gs pos="84000">
                <a:schemeClr val="accent1"/>
              </a:gs>
              <a:gs pos="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 w="949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FAF430FD-3A56-41D1-9418-25050BD56AA3}"/>
              </a:ext>
            </a:extLst>
          </p:cNvPr>
          <p:cNvSpPr/>
          <p:nvPr/>
        </p:nvSpPr>
        <p:spPr>
          <a:xfrm>
            <a:off x="7662930" y="1615572"/>
            <a:ext cx="3792633" cy="3650372"/>
          </a:xfrm>
          <a:prstGeom prst="roundRect">
            <a:avLst>
              <a:gd name="adj" fmla="val 3631"/>
            </a:avLst>
          </a:prstGeom>
          <a:solidFill>
            <a:schemeClr val="accent4">
              <a:lumMod val="20000"/>
              <a:lumOff val="80000"/>
              <a:alpha val="50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31F78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75CE14F-C5B6-467E-9820-A9C204701885}"/>
              </a:ext>
            </a:extLst>
          </p:cNvPr>
          <p:cNvSpPr txBox="1"/>
          <p:nvPr/>
        </p:nvSpPr>
        <p:spPr>
          <a:xfrm>
            <a:off x="7855124" y="1953111"/>
            <a:ext cx="3408244" cy="278018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33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Тиксагевимаб</a:t>
            </a:r>
            <a:r>
              <a:rPr kumimoji="0" lang="ru-RU" sz="1733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и </a:t>
            </a:r>
            <a:r>
              <a:rPr kumimoji="0" lang="ru-RU" sz="1733" b="1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цилгавимаб</a:t>
            </a:r>
            <a:r>
              <a:rPr kumimoji="0" lang="en-US" sz="1733" b="1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</a:t>
            </a:r>
          </a:p>
          <a:p>
            <a:pPr marL="228594" marR="0" lvl="0" indent="-228594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Каждое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мАТ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связывается  с отдельным участком S-белка, предотвращая проникновение вируса в клетки</a:t>
            </a:r>
            <a:r>
              <a:rPr kumimoji="0" lang="ru-RU" sz="1600" b="0" i="0" u="none" strike="noStrike" kern="1200" cap="none" spc="0" normalizeH="0" baseline="30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3,4</a:t>
            </a:r>
          </a:p>
          <a:p>
            <a:pPr marL="228594" marR="0" lvl="0" indent="-228594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Модификации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Fc-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домена увеличивает период полувыведения, обеспечивая защиту от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 6,5 месяцев</a:t>
            </a:r>
            <a:r>
              <a:rPr kumimoji="0" lang="en-GB" sz="1600" b="0" i="0" u="none" strike="noStrike" kern="1200" cap="none" spc="0" normalizeH="0" baseline="3000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4,5</a:t>
            </a:r>
            <a:endParaRPr kumimoji="0" lang="ru-RU" sz="1600" b="0" i="0" u="none" strike="noStrike" kern="1200" cap="none" spc="0" normalizeH="0" baseline="3000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5321F777-9F46-45B3-8FF7-7E09D9BCA703}"/>
              </a:ext>
            </a:extLst>
          </p:cNvPr>
          <p:cNvSpPr txBox="1">
            <a:spLocks/>
          </p:cNvSpPr>
          <p:nvPr/>
        </p:nvSpPr>
        <p:spPr>
          <a:xfrm>
            <a:off x="457200" y="321429"/>
            <a:ext cx="11277600" cy="8001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ЭВУШЕЛД - комбинация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моноклональных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антител длительного действия,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каждое из которых связывается с отдельным участком S-белка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31F78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6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hidden="1">
            <a:extLst>
              <a:ext uri="{FF2B5EF4-FFF2-40B4-BE49-F238E27FC236}">
                <a16:creationId xmlns:a16="http://schemas.microsoft.com/office/drawing/2014/main" id="{BBF21B4E-ED5D-4F55-BF84-BCEF12A0C1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C1AD62-74DD-49A5-9E7F-2D4DDD05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10342093" cy="1326525"/>
          </a:xfrm>
        </p:spPr>
        <p:txBody>
          <a:bodyPr vert="horz"/>
          <a:lstStyle/>
          <a:p>
            <a:r>
              <a:rPr lang="ru-RU" sz="2400" dirty="0"/>
              <a:t>ЭВУШЕЛД </a:t>
            </a:r>
            <a:br>
              <a:rPr lang="en-GB" sz="2400" dirty="0"/>
            </a:br>
            <a:r>
              <a:rPr lang="ru-RU" sz="2400" dirty="0"/>
              <a:t>показан</a:t>
            </a:r>
            <a:r>
              <a:rPr lang="en-US" sz="2400" dirty="0"/>
              <a:t> </a:t>
            </a:r>
            <a:r>
              <a:rPr lang="ru-RU" sz="2400" dirty="0"/>
              <a:t>к применению с целью:</a:t>
            </a:r>
            <a:endParaRPr lang="en-GB" sz="2400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718D6D4-07F4-4BA9-B258-33C966CE5AF6}"/>
              </a:ext>
            </a:extLst>
          </p:cNvPr>
          <p:cNvSpPr txBox="1">
            <a:spLocks/>
          </p:cNvSpPr>
          <p:nvPr/>
        </p:nvSpPr>
        <p:spPr>
          <a:xfrm>
            <a:off x="0" y="6641382"/>
            <a:ext cx="11192229" cy="175659"/>
          </a:xfrm>
          <a:prstGeom prst="rect">
            <a:avLst/>
          </a:prstGeom>
        </p:spPr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Инструкция по медицинскому применению препарата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Эвушелд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: регистрационное удостоверение ЛП-008665 от 16.11.2022. С полным текстом инструкции вы можете ознакомиться по ссылке: https://grls.rosminzdrav.ru/Grls_View_v2.aspx?routingGuid=1c39d7fb-f923-43ef-997b-ca2b70039103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7A208947-7BEE-4551-BBD8-3129960D1657}"/>
              </a:ext>
            </a:extLst>
          </p:cNvPr>
          <p:cNvSpPr/>
          <p:nvPr/>
        </p:nvSpPr>
        <p:spPr>
          <a:xfrm>
            <a:off x="872007" y="1638300"/>
            <a:ext cx="4663397" cy="4775200"/>
          </a:xfrm>
          <a:prstGeom prst="roundRect">
            <a:avLst>
              <a:gd name="adj" fmla="val 5537"/>
            </a:avLst>
          </a:prstGeom>
          <a:solidFill>
            <a:srgbClr val="FFFFFF"/>
          </a:solidFill>
          <a:ln w="3175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Доконтактной профилактики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br>
              <a:rPr kumimoji="0" lang="en-GB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новой коронавирусной инфекции пациентов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</a:t>
            </a:r>
          </a:p>
          <a:p>
            <a:pPr marL="0" marR="0" lvl="0" indent="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lang="ru-RU" sz="1600" kern="0" dirty="0">
              <a:latin typeface="Arial" panose="020B0604020202020204"/>
            </a:endParaRPr>
          </a:p>
          <a:p>
            <a:pPr marL="285750" marR="0" lvl="0" indent="-28575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Которые в настоящее время не инфицированы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SARS-CoV-2 </a:t>
            </a:r>
            <a:r>
              <a:rPr lang="ru-RU" sz="1400" kern="0" dirty="0">
                <a:latin typeface="Arial" panose="020B0604020202020204"/>
              </a:rPr>
              <a:t>и, насколько известно, не контактировали с лицом, инфицированным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SARS-CoV-2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 имеют умеренное или тяжелое снижение иммунитета вследствие патологического состояния или применения иммуносупрессивных лекарственных препаратов или терапии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и у них отсутствует адекватный иммунный ответ на вакцинацию против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</a:t>
            </a:r>
            <a:r>
              <a:rPr lang="ru-RU" sz="1400" kern="0" dirty="0">
                <a:latin typeface="Arial" panose="020B0604020202020204"/>
              </a:rPr>
              <a:t>, или </a:t>
            </a:r>
          </a:p>
          <a:p>
            <a:pPr marL="285750" marR="0" lvl="0" indent="-28575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400" kern="0" dirty="0">
              <a:latin typeface="Arial" panose="020B0604020202020204"/>
            </a:endParaRPr>
          </a:p>
          <a:p>
            <a:pPr marL="285750" marR="0" lvl="0" indent="-285750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400" b="1" kern="0" dirty="0">
                <a:latin typeface="Arial" panose="020B0604020202020204"/>
              </a:rPr>
              <a:t>Вакцинация</a:t>
            </a:r>
            <a:r>
              <a:rPr lang="ru-RU" sz="1400" kern="0" dirty="0">
                <a:latin typeface="Arial" panose="020B0604020202020204"/>
              </a:rPr>
              <a:t> имеющейся вакциной против </a:t>
            </a:r>
            <a:r>
              <a:rPr lang="en-US" sz="1400" kern="0" dirty="0">
                <a:latin typeface="Arial" panose="020B0604020202020204"/>
              </a:rPr>
              <a:t>COVID-19 </a:t>
            </a:r>
            <a:r>
              <a:rPr lang="ru-RU" sz="1400" kern="0" dirty="0">
                <a:latin typeface="Arial" panose="020B0604020202020204"/>
              </a:rPr>
              <a:t>в соответствии с одобренным или утвержденным графиком </a:t>
            </a:r>
            <a:r>
              <a:rPr lang="ru-RU" sz="1400" b="1" kern="0" dirty="0">
                <a:latin typeface="Arial" panose="020B0604020202020204"/>
              </a:rPr>
              <a:t>не рекомендована им вследствие ранее перенесенной тяжелой нежелательной реакции </a:t>
            </a:r>
            <a:r>
              <a:rPr lang="ru-RU" sz="1400" kern="0" dirty="0">
                <a:latin typeface="Arial" panose="020B0604020202020204"/>
              </a:rPr>
              <a:t>(например, тяжелая аллергическая реакция) на вакцину(ы) против </a:t>
            </a:r>
            <a:r>
              <a:rPr lang="en-US" sz="1400" kern="0" dirty="0">
                <a:latin typeface="Arial" panose="020B0604020202020204"/>
              </a:rPr>
              <a:t>COVID-19 </a:t>
            </a:r>
            <a:r>
              <a:rPr lang="ru-RU" sz="1400" kern="0" dirty="0">
                <a:latin typeface="Arial" panose="020B0604020202020204"/>
              </a:rPr>
              <a:t>и/или компонент(ы)м вакцины против </a:t>
            </a:r>
            <a:r>
              <a:rPr lang="en-US" sz="1400" kern="0" dirty="0">
                <a:latin typeface="Arial" panose="020B0604020202020204"/>
              </a:rPr>
              <a:t>COVID-19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D6E66422-5EEC-4DDA-A8E6-97BDB681291C}"/>
              </a:ext>
            </a:extLst>
          </p:cNvPr>
          <p:cNvSpPr/>
          <p:nvPr/>
        </p:nvSpPr>
        <p:spPr>
          <a:xfrm>
            <a:off x="6096000" y="1638300"/>
            <a:ext cx="4663397" cy="2717800"/>
          </a:xfrm>
          <a:prstGeom prst="roundRect">
            <a:avLst>
              <a:gd name="adj" fmla="val 5537"/>
            </a:avLst>
          </a:prstGeom>
          <a:solidFill>
            <a:srgbClr val="FFFFFF"/>
          </a:solidFill>
          <a:ln w="31750" cap="flat" cmpd="sng" algn="ctr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Лечения</a:t>
            </a:r>
            <a:b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новой коронавирусной инфекции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lang="ru-RU" sz="1600" b="1" kern="0" dirty="0">
                <a:latin typeface="Arial" panose="020B0604020202020204"/>
              </a:rPr>
              <a:t>легкой и средней степени тяжести </a:t>
            </a:r>
            <a:br>
              <a:rPr lang="ru-RU" sz="1600" b="1" kern="0" dirty="0">
                <a:latin typeface="Arial" panose="020B0604020202020204"/>
              </a:rPr>
            </a:br>
            <a:r>
              <a:rPr lang="ru-RU" sz="1600" kern="0" dirty="0">
                <a:latin typeface="Arial" panose="020B0604020202020204"/>
              </a:rPr>
              <a:t>с повышенным риском прогрессирования заболевания до тяжелой формы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566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 hidden="1">
            <a:extLst>
              <a:ext uri="{FF2B5EF4-FFF2-40B4-BE49-F238E27FC236}">
                <a16:creationId xmlns:a16="http://schemas.microsoft.com/office/drawing/2014/main" id="{B7158D90-BC78-455B-86CC-D6BA54F430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3" name="Rectangle: Rounded Corners 9">
            <a:extLst>
              <a:ext uri="{FF2B5EF4-FFF2-40B4-BE49-F238E27FC236}">
                <a16:creationId xmlns:a16="http://schemas.microsoft.com/office/drawing/2014/main" id="{44EB0977-01CC-45FC-9884-7F6DD3366082}"/>
              </a:ext>
            </a:extLst>
          </p:cNvPr>
          <p:cNvSpPr/>
          <p:nvPr/>
        </p:nvSpPr>
        <p:spPr>
          <a:xfrm>
            <a:off x="532274" y="3117275"/>
            <a:ext cx="3949661" cy="2661423"/>
          </a:xfrm>
          <a:prstGeom prst="roundRect">
            <a:avLst>
              <a:gd name="adj" fmla="val 11031"/>
            </a:avLst>
          </a:prstGeom>
          <a:solidFill>
            <a:srgbClr val="FFFFF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7EF9205A-A8D2-401D-999B-6A6866A5AF8C}"/>
              </a:ext>
            </a:extLst>
          </p:cNvPr>
          <p:cNvSpPr/>
          <p:nvPr/>
        </p:nvSpPr>
        <p:spPr>
          <a:xfrm>
            <a:off x="8108775" y="2519126"/>
            <a:ext cx="3924334" cy="343469"/>
          </a:xfrm>
          <a:prstGeom prst="roundRect">
            <a:avLst>
              <a:gd name="adj" fmla="val 11031"/>
            </a:avLst>
          </a:prstGeom>
          <a:solidFill>
            <a:srgbClr val="0C3659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Раса</a:t>
            </a: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C1EF1495-46CC-4D22-987D-5FD40E8C03F5}"/>
              </a:ext>
            </a:extLst>
          </p:cNvPr>
          <p:cNvSpPr/>
          <p:nvPr/>
        </p:nvSpPr>
        <p:spPr>
          <a:xfrm>
            <a:off x="532274" y="2519126"/>
            <a:ext cx="3949661" cy="360880"/>
          </a:xfrm>
          <a:prstGeom prst="roundRect">
            <a:avLst>
              <a:gd name="adj" fmla="val 11031"/>
            </a:avLst>
          </a:prstGeom>
          <a:solidFill>
            <a:srgbClr val="0C3659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Популяция с риском </a:t>
            </a:r>
            <a:r>
              <a:rPr kumimoji="0" sz="12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развития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COVID-19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B2C8E14-A116-48A9-9453-D2609D28B4A6}"/>
              </a:ext>
            </a:extLst>
          </p:cNvPr>
          <p:cNvSpPr txBox="1">
            <a:spLocks/>
          </p:cNvSpPr>
          <p:nvPr/>
        </p:nvSpPr>
        <p:spPr>
          <a:xfrm>
            <a:off x="16912" y="6020767"/>
            <a:ext cx="9313665" cy="63094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Этническая группа американских индейцев или коренных жителей Аляски, этническая группа коренных жителей Гавайских островов или других островов Тихого океана, неизвестная или неуказанная этническая принадлежность, принадлежность к нескольким расам или этническим группам или отсутствие данных</a:t>
            </a:r>
            <a:r>
              <a:rPr kumimoji="0" lang="ru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(Coronavirus disease 2019) 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коронавирусная инфекция 2019 г.;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SARS-CoV-2 (severe acute respiratory syndrome coronavirus-2) –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тяжелый острый респираторный синдром, вызванный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коронавирусом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2-го типа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Study NCT04625725. ClinicalTrials.gov website; 2.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Levin MJ et al. Article and supplementary appendix. 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kumimoji="0" lang="en-GB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Engl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J Med.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2022;386:2188-2200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36">
            <a:extLst>
              <a:ext uri="{FF2B5EF4-FFF2-40B4-BE49-F238E27FC236}">
                <a16:creationId xmlns:a16="http://schemas.microsoft.com/office/drawing/2014/main" id="{28D07F14-8197-4D73-AB3A-2C7DE8213AFC}"/>
              </a:ext>
            </a:extLst>
          </p:cNvPr>
          <p:cNvSpPr/>
          <p:nvPr/>
        </p:nvSpPr>
        <p:spPr>
          <a:xfrm>
            <a:off x="558221" y="1611050"/>
            <a:ext cx="2286000" cy="325924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Цель</a:t>
            </a:r>
          </a:p>
        </p:txBody>
      </p:sp>
      <p:sp>
        <p:nvSpPr>
          <p:cNvPr id="10" name="Rectangle: Rounded Corners 34">
            <a:extLst>
              <a:ext uri="{FF2B5EF4-FFF2-40B4-BE49-F238E27FC236}">
                <a16:creationId xmlns:a16="http://schemas.microsoft.com/office/drawing/2014/main" id="{B3B4A311-85A8-40A4-B65C-264108003A86}"/>
              </a:ext>
            </a:extLst>
          </p:cNvPr>
          <p:cNvSpPr/>
          <p:nvPr/>
        </p:nvSpPr>
        <p:spPr>
          <a:xfrm>
            <a:off x="2849001" y="1611050"/>
            <a:ext cx="2286000" cy="325924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Дизайн исследования</a:t>
            </a:r>
          </a:p>
        </p:txBody>
      </p:sp>
      <p:sp>
        <p:nvSpPr>
          <p:cNvPr id="11" name="Rectangle: Rounded Corners 38">
            <a:extLst>
              <a:ext uri="{FF2B5EF4-FFF2-40B4-BE49-F238E27FC236}">
                <a16:creationId xmlns:a16="http://schemas.microsoft.com/office/drawing/2014/main" id="{2C5CF559-553E-4895-AEB7-C07086E97A2D}"/>
              </a:ext>
            </a:extLst>
          </p:cNvPr>
          <p:cNvSpPr/>
          <p:nvPr/>
        </p:nvSpPr>
        <p:spPr>
          <a:xfrm>
            <a:off x="9737992" y="1611050"/>
            <a:ext cx="2286000" cy="356820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Основные критерии исключения</a:t>
            </a:r>
          </a:p>
        </p:txBody>
      </p:sp>
      <p:sp>
        <p:nvSpPr>
          <p:cNvPr id="12" name="Rectangle: Rounded Corners 37">
            <a:extLst>
              <a:ext uri="{FF2B5EF4-FFF2-40B4-BE49-F238E27FC236}">
                <a16:creationId xmlns:a16="http://schemas.microsoft.com/office/drawing/2014/main" id="{0EB65481-D929-454A-9576-3123AEAFA2CE}"/>
              </a:ext>
            </a:extLst>
          </p:cNvPr>
          <p:cNvSpPr/>
          <p:nvPr/>
        </p:nvSpPr>
        <p:spPr>
          <a:xfrm>
            <a:off x="5148107" y="1611050"/>
            <a:ext cx="2286000" cy="325924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Распределение пациентов</a:t>
            </a:r>
          </a:p>
        </p:txBody>
      </p:sp>
      <p:sp>
        <p:nvSpPr>
          <p:cNvPr id="13" name="Rectangle: Rounded Corners 9">
            <a:extLst>
              <a:ext uri="{FF2B5EF4-FFF2-40B4-BE49-F238E27FC236}">
                <a16:creationId xmlns:a16="http://schemas.microsoft.com/office/drawing/2014/main" id="{F6BDACF6-8AEE-491B-A30F-34332747F8A7}"/>
              </a:ext>
            </a:extLst>
          </p:cNvPr>
          <p:cNvSpPr/>
          <p:nvPr/>
        </p:nvSpPr>
        <p:spPr>
          <a:xfrm>
            <a:off x="8099658" y="3117275"/>
            <a:ext cx="3942569" cy="2661423"/>
          </a:xfrm>
          <a:prstGeom prst="roundRect">
            <a:avLst>
              <a:gd name="adj" fmla="val 11031"/>
            </a:avLst>
          </a:prstGeom>
          <a:solidFill>
            <a:srgbClr val="FFFFF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DFA593-55CA-46D4-8775-5BFB88C1F1FE}"/>
              </a:ext>
            </a:extLst>
          </p:cNvPr>
          <p:cNvGrpSpPr/>
          <p:nvPr/>
        </p:nvGrpSpPr>
        <p:grpSpPr>
          <a:xfrm>
            <a:off x="4566466" y="2533196"/>
            <a:ext cx="3469231" cy="3245502"/>
            <a:chOff x="4566466" y="2866642"/>
            <a:chExt cx="3469231" cy="3245502"/>
          </a:xfrm>
        </p:grpSpPr>
        <p:sp>
          <p:nvSpPr>
            <p:cNvPr id="15" name="Rectangle: Rounded Corners 9">
              <a:extLst>
                <a:ext uri="{FF2B5EF4-FFF2-40B4-BE49-F238E27FC236}">
                  <a16:creationId xmlns:a16="http://schemas.microsoft.com/office/drawing/2014/main" id="{29EE8CAA-D7FF-4FFC-BF70-27BC6C0C68DC}"/>
                </a:ext>
              </a:extLst>
            </p:cNvPr>
            <p:cNvSpPr/>
            <p:nvPr/>
          </p:nvSpPr>
          <p:spPr>
            <a:xfrm>
              <a:off x="4566466" y="3450721"/>
              <a:ext cx="3469231" cy="2661423"/>
            </a:xfrm>
            <a:prstGeom prst="roundRect">
              <a:avLst>
                <a:gd name="adj" fmla="val 11031"/>
              </a:avLst>
            </a:prstGeom>
            <a:solidFill>
              <a:srgbClr val="FFFFFF"/>
            </a:solidFill>
            <a:ln w="28575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4BB7D3D-817C-4DF2-931C-39D537273D0A}"/>
                </a:ext>
              </a:extLst>
            </p:cNvPr>
            <p:cNvSpPr/>
            <p:nvPr/>
          </p:nvSpPr>
          <p:spPr>
            <a:xfrm>
              <a:off x="4566466" y="2866642"/>
              <a:ext cx="3469231" cy="329400"/>
            </a:xfrm>
            <a:prstGeom prst="roundRect">
              <a:avLst>
                <a:gd name="adj" fmla="val 11031"/>
              </a:avLst>
            </a:prstGeom>
            <a:solidFill>
              <a:srgbClr val="0C3659"/>
            </a:solidFill>
            <a:ln w="28575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Arial" panose="020B0604020202020204"/>
                  <a:ea typeface="+mn-ea"/>
                  <a:cs typeface="+mn-cs"/>
                </a:rPr>
                <a:t>Этническая принадлежность</a:t>
              </a:r>
            </a:p>
          </p:txBody>
        </p: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310DC23-C24E-4317-9507-022F10EB8F8A}"/>
              </a:ext>
            </a:extLst>
          </p:cNvPr>
          <p:cNvGraphicFramePr/>
          <p:nvPr/>
        </p:nvGraphicFramePr>
        <p:xfrm>
          <a:off x="4205868" y="3099864"/>
          <a:ext cx="4350864" cy="263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7CB0CCC7-7ED9-4294-8E31-EE715F0EE1EB}"/>
              </a:ext>
            </a:extLst>
          </p:cNvPr>
          <p:cNvGraphicFramePr/>
          <p:nvPr/>
        </p:nvGraphicFramePr>
        <p:xfrm>
          <a:off x="7559034" y="3100449"/>
          <a:ext cx="5023815" cy="2555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id="{93577826-FD0A-44A8-994A-CEAF7BBD6A1D}"/>
              </a:ext>
            </a:extLst>
          </p:cNvPr>
          <p:cNvSpPr/>
          <p:nvPr/>
        </p:nvSpPr>
        <p:spPr>
          <a:xfrm>
            <a:off x="558221" y="3117275"/>
            <a:ext cx="3892598" cy="2661423"/>
          </a:xfrm>
          <a:prstGeom prst="roundRect">
            <a:avLst>
              <a:gd name="adj" fmla="val 11031"/>
            </a:avLst>
          </a:prstGeom>
          <a:noFill/>
          <a:ln w="28575" cap="flat" cmpd="sng" algn="ctr">
            <a:noFill/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13BB8C-DBCF-47A0-8E46-59C5C692BDC5}"/>
              </a:ext>
            </a:extLst>
          </p:cNvPr>
          <p:cNvCxnSpPr>
            <a:cxnSpLocks/>
            <a:stCxn id="5" idx="2"/>
            <a:endCxn id="3" idx="0"/>
          </p:cNvCxnSpPr>
          <p:nvPr/>
        </p:nvCxnSpPr>
        <p:spPr>
          <a:xfrm>
            <a:off x="2507105" y="2880006"/>
            <a:ext cx="0" cy="237269"/>
          </a:xfrm>
          <a:prstGeom prst="line">
            <a:avLst/>
          </a:prstGeom>
          <a:noFill/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AA633A1-20C7-4DBF-88A5-8A1B5AA33E07}"/>
              </a:ext>
            </a:extLst>
          </p:cNvPr>
          <p:cNvCxnSpPr>
            <a:cxnSpLocks/>
            <a:stCxn id="16" idx="2"/>
            <a:endCxn id="15" idx="0"/>
          </p:cNvCxnSpPr>
          <p:nvPr/>
        </p:nvCxnSpPr>
        <p:spPr>
          <a:xfrm>
            <a:off x="6301082" y="2862596"/>
            <a:ext cx="0" cy="254679"/>
          </a:xfrm>
          <a:prstGeom prst="line">
            <a:avLst/>
          </a:prstGeom>
          <a:noFill/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05E7DE-7683-4CED-BF94-ED34F4C37FC5}"/>
              </a:ext>
            </a:extLst>
          </p:cNvPr>
          <p:cNvCxnSpPr>
            <a:cxnSpLocks/>
            <a:stCxn id="4" idx="2"/>
            <a:endCxn id="13" idx="0"/>
          </p:cNvCxnSpPr>
          <p:nvPr/>
        </p:nvCxnSpPr>
        <p:spPr>
          <a:xfrm>
            <a:off x="10070942" y="2862595"/>
            <a:ext cx="1" cy="254680"/>
          </a:xfrm>
          <a:prstGeom prst="line">
            <a:avLst/>
          </a:prstGeom>
          <a:noFill/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737513B2-04A3-43C5-8BA5-CA5F99D2803B}"/>
              </a:ext>
            </a:extLst>
          </p:cNvPr>
          <p:cNvCxnSpPr>
            <a:cxnSpLocks/>
            <a:stCxn id="26" idx="2"/>
            <a:endCxn id="5" idx="0"/>
          </p:cNvCxnSpPr>
          <p:nvPr/>
        </p:nvCxnSpPr>
        <p:spPr>
          <a:xfrm rot="5400000">
            <a:off x="5264618" y="-806469"/>
            <a:ext cx="568082" cy="6083108"/>
          </a:xfrm>
          <a:prstGeom prst="bentConnector3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24" name="Connector: Elbow 23">
            <a:extLst>
              <a:ext uri="{FF2B5EF4-FFF2-40B4-BE49-F238E27FC236}">
                <a16:creationId xmlns:a16="http://schemas.microsoft.com/office/drawing/2014/main" id="{E2CBB18E-2047-43FA-BEAA-0838BA493DC9}"/>
              </a:ext>
            </a:extLst>
          </p:cNvPr>
          <p:cNvCxnSpPr>
            <a:cxnSpLocks/>
            <a:stCxn id="26" idx="2"/>
            <a:endCxn id="16" idx="0"/>
          </p:cNvCxnSpPr>
          <p:nvPr/>
        </p:nvCxnSpPr>
        <p:spPr>
          <a:xfrm rot="5400000">
            <a:off x="7154572" y="1097555"/>
            <a:ext cx="582152" cy="2289131"/>
          </a:xfrm>
          <a:prstGeom prst="bentConnector3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25" name="Connector: Elbow 24">
            <a:extLst>
              <a:ext uri="{FF2B5EF4-FFF2-40B4-BE49-F238E27FC236}">
                <a16:creationId xmlns:a16="http://schemas.microsoft.com/office/drawing/2014/main" id="{2C8B0B02-AD4D-44B6-B055-497BC46DE852}"/>
              </a:ext>
            </a:extLst>
          </p:cNvPr>
          <p:cNvCxnSpPr>
            <a:cxnSpLocks/>
            <a:stCxn id="26" idx="2"/>
            <a:endCxn id="4" idx="0"/>
          </p:cNvCxnSpPr>
          <p:nvPr/>
        </p:nvCxnSpPr>
        <p:spPr>
          <a:xfrm rot="16200000" flipH="1">
            <a:off x="9046536" y="1494720"/>
            <a:ext cx="568082" cy="1480729"/>
          </a:xfrm>
          <a:prstGeom prst="bentConnector3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sp>
        <p:nvSpPr>
          <p:cNvPr id="26" name="Rectangle: Rounded Corners 37">
            <a:extLst>
              <a:ext uri="{FF2B5EF4-FFF2-40B4-BE49-F238E27FC236}">
                <a16:creationId xmlns:a16="http://schemas.microsoft.com/office/drawing/2014/main" id="{79077FC9-49FE-48E9-8F4D-6B40499734BB}"/>
              </a:ext>
            </a:extLst>
          </p:cNvPr>
          <p:cNvSpPr/>
          <p:nvPr/>
        </p:nvSpPr>
        <p:spPr>
          <a:xfrm>
            <a:off x="7447213" y="1611050"/>
            <a:ext cx="2286000" cy="339994"/>
          </a:xfrm>
          <a:prstGeom prst="roundRect">
            <a:avLst/>
          </a:prstGeom>
          <a:solidFill>
            <a:srgbClr val="0C3659"/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Демографические характеристики</a:t>
            </a:r>
            <a:endParaRPr kumimoji="0" lang="en-GB" sz="12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Slide Number Placeholder 3">
            <a:extLst>
              <a:ext uri="{FF2B5EF4-FFF2-40B4-BE49-F238E27FC236}">
                <a16:creationId xmlns:a16="http://schemas.microsoft.com/office/drawing/2014/main" id="{34325F05-1E62-4055-8C4D-1EE13C7D19C7}"/>
              </a:ext>
            </a:extLst>
          </p:cNvPr>
          <p:cNvSpPr txBox="1">
            <a:spLocks/>
          </p:cNvSpPr>
          <p:nvPr/>
        </p:nvSpPr>
        <p:spPr>
          <a:xfrm>
            <a:off x="11450320" y="6456720"/>
            <a:ext cx="417188" cy="24622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FE2A-0440-0F43-A5B1-75A13E9883F7}" type="slidenum">
              <a:rPr kumimoji="0" lang="en-GB" sz="1100" b="1" i="0" u="none" strike="noStrike" kern="1200" cap="none" spc="0" normalizeH="0" baseline="0" noProof="0" smtClean="0">
                <a:ln>
                  <a:noFill/>
                </a:ln>
                <a:solidFill>
                  <a:srgbClr val="7F13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7F13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E7200D-75B0-4810-9CA5-527C65681D30}"/>
              </a:ext>
            </a:extLst>
          </p:cNvPr>
          <p:cNvSpPr txBox="1"/>
          <p:nvPr/>
        </p:nvSpPr>
        <p:spPr>
          <a:xfrm>
            <a:off x="745515" y="3410539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73,3 %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0B05EE5-19EB-4421-B6DF-C96E5D37E7D2}"/>
              </a:ext>
            </a:extLst>
          </p:cNvPr>
          <p:cNvSpPr txBox="1"/>
          <p:nvPr/>
        </p:nvSpPr>
        <p:spPr>
          <a:xfrm>
            <a:off x="745515" y="4232583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77,5 %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55E292-6923-46CE-BBC6-B2E2E7E83A02}"/>
              </a:ext>
            </a:extLst>
          </p:cNvPr>
          <p:cNvSpPr txBox="1"/>
          <p:nvPr/>
        </p:nvSpPr>
        <p:spPr>
          <a:xfrm>
            <a:off x="745515" y="4956998"/>
            <a:ext cx="1346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3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52,5 %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958FC6-90C4-4F3D-8336-C42BDC60F2CE}"/>
              </a:ext>
            </a:extLst>
          </p:cNvPr>
          <p:cNvSpPr txBox="1"/>
          <p:nvPr/>
        </p:nvSpPr>
        <p:spPr>
          <a:xfrm>
            <a:off x="2156320" y="3325227"/>
            <a:ext cx="2125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Повышенный риск недостаточного ответа на вакцинацию против COVID-19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CE29276-9296-4A99-928D-BA4B91D4DB65}"/>
              </a:ext>
            </a:extLst>
          </p:cNvPr>
          <p:cNvSpPr txBox="1"/>
          <p:nvPr/>
        </p:nvSpPr>
        <p:spPr>
          <a:xfrm>
            <a:off x="2162551" y="4238332"/>
            <a:ext cx="231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Высокий риск прогрессирования COVID-19 до тяжелой степени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0502E95-D546-4636-B1C9-8AE2ABF2A480}"/>
              </a:ext>
            </a:extLst>
          </p:cNvPr>
          <p:cNvSpPr txBox="1"/>
          <p:nvPr/>
        </p:nvSpPr>
        <p:spPr>
          <a:xfrm>
            <a:off x="2176890" y="5072148"/>
            <a:ext cx="2297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Повышенный риск инфицирования SARS-CoV-2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2634231-F1DF-48CF-BD7C-457AFCD95A33}"/>
              </a:ext>
            </a:extLst>
          </p:cNvPr>
          <p:cNvSpPr txBox="1"/>
          <p:nvPr/>
        </p:nvSpPr>
        <p:spPr>
          <a:xfrm>
            <a:off x="10734151" y="5373977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B9FF4C90-3A28-4E80-AFC0-FF9BE9237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274" y="551392"/>
            <a:ext cx="11050073" cy="643944"/>
          </a:xfrm>
        </p:spPr>
        <p:txBody>
          <a:bodyPr vert="horz" rtlCol="0" anchor="ctr"/>
          <a:lstStyle/>
          <a:p>
            <a:pPr rtl="0"/>
            <a:r>
              <a:rPr lang="ru-RU" sz="2000" dirty="0"/>
              <a:t>PROVENT: рандомизированное двойное слепое плацебо-контролируемое исследование III фазы, оценившее применение препарата ЭВУШЕЛД для </a:t>
            </a:r>
            <a:r>
              <a:rPr lang="ru-RU" sz="2000" dirty="0" err="1"/>
              <a:t>доконтактной</a:t>
            </a:r>
            <a:r>
              <a:rPr lang="ru-RU" sz="2000" dirty="0"/>
              <a:t> профилактики (N=5197 участников)</a:t>
            </a:r>
            <a:r>
              <a:rPr lang="ru" sz="2000" baseline="30000" dirty="0"/>
              <a:t>1,2</a:t>
            </a:r>
          </a:p>
        </p:txBody>
      </p:sp>
    </p:spTree>
    <p:extLst>
      <p:ext uri="{BB962C8B-B14F-4D97-AF65-F5344CB8AC3E}">
        <p14:creationId xmlns:p14="http://schemas.microsoft.com/office/powerpoint/2010/main" val="17627449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hidden="1">
            <a:extLst>
              <a:ext uri="{FF2B5EF4-FFF2-40B4-BE49-F238E27FC236}">
                <a16:creationId xmlns:a16="http://schemas.microsoft.com/office/drawing/2014/main" id="{E443DA45-EC0D-414B-9BFF-1AE8B57D1A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20C329A-AB98-4B0D-A8B4-48E2461C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701" y="543454"/>
            <a:ext cx="11050073" cy="643944"/>
          </a:xfrm>
        </p:spPr>
        <p:txBody>
          <a:bodyPr vert="horz" rtlCol="0" anchor="ctr"/>
          <a:lstStyle/>
          <a:p>
            <a:pPr rtl="0"/>
            <a:r>
              <a:rPr lang="ru-RU" sz="2000" dirty="0"/>
              <a:t>PROVENT: рандомизированное двойное слепое плацебо-контролируемое исследование III фазы, оценившее применение препарата ЭВУШЕЛД для </a:t>
            </a:r>
            <a:r>
              <a:rPr lang="ru-RU" sz="2000" dirty="0" err="1"/>
              <a:t>доконтактной</a:t>
            </a:r>
            <a:r>
              <a:rPr lang="ru-RU" sz="2000" dirty="0"/>
              <a:t> профилактики (N=5197 участников)</a:t>
            </a:r>
            <a:r>
              <a:rPr lang="ru" sz="2000" baseline="30000" dirty="0"/>
              <a:t>1,2</a:t>
            </a:r>
          </a:p>
        </p:txBody>
      </p:sp>
      <p:sp>
        <p:nvSpPr>
          <p:cNvPr id="68" name="Footer Placeholder 2">
            <a:extLst>
              <a:ext uri="{FF2B5EF4-FFF2-40B4-BE49-F238E27FC236}">
                <a16:creationId xmlns:a16="http://schemas.microsoft.com/office/drawing/2014/main" id="{C462C0FA-BC29-436A-8226-28DDC7D744D0}"/>
              </a:ext>
            </a:extLst>
          </p:cNvPr>
          <p:cNvSpPr txBox="1">
            <a:spLocks/>
          </p:cNvSpPr>
          <p:nvPr/>
        </p:nvSpPr>
        <p:spPr>
          <a:xfrm>
            <a:off x="0" y="6286518"/>
            <a:ext cx="10887549" cy="41549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Индекс массы тела ≥ 30 кг/м</a:t>
            </a:r>
            <a:r>
              <a:rPr kumimoji="0" lang="ru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Вызванная сопутствующим/хроническим заболеванием или приемом лекарственных препаратов</a:t>
            </a:r>
            <a:r>
              <a:rPr kumimoji="0" lang="ru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GB" sz="7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ХБП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–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хроническая болезнь почек; ХОБЛ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–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хроническая обструктивная болезнь легких; COVID-19 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(Coronavirus disease 2019) 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– коронавирусная инфекция 2019 г.; ССЗ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– 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сердечно-сосудистое заболевание.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Study NCT04625725. ClinicalTrials.gov website; 2.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Levin MJ et al. Article and supplementary appendix. 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kumimoji="0" lang="en-GB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Engl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J Med.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2022;386:2188-2200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9" name="Rectangle: Rounded Corners 36">
            <a:extLst>
              <a:ext uri="{FF2B5EF4-FFF2-40B4-BE49-F238E27FC236}">
                <a16:creationId xmlns:a16="http://schemas.microsoft.com/office/drawing/2014/main" id="{89F39966-F21C-4215-9BA4-798C12C98854}"/>
              </a:ext>
            </a:extLst>
          </p:cNvPr>
          <p:cNvSpPr/>
          <p:nvPr/>
        </p:nvSpPr>
        <p:spPr>
          <a:xfrm>
            <a:off x="551871" y="1498816"/>
            <a:ext cx="2286000" cy="334267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Цель</a:t>
            </a:r>
          </a:p>
        </p:txBody>
      </p:sp>
      <p:sp>
        <p:nvSpPr>
          <p:cNvPr id="70" name="Rectangle: Rounded Corners 34">
            <a:extLst>
              <a:ext uri="{FF2B5EF4-FFF2-40B4-BE49-F238E27FC236}">
                <a16:creationId xmlns:a16="http://schemas.microsoft.com/office/drawing/2014/main" id="{48526605-0700-4C3A-BB1D-DEA833DAFF3F}"/>
              </a:ext>
            </a:extLst>
          </p:cNvPr>
          <p:cNvSpPr/>
          <p:nvPr/>
        </p:nvSpPr>
        <p:spPr>
          <a:xfrm>
            <a:off x="2842651" y="1498817"/>
            <a:ext cx="2286000" cy="343282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Дизайн исследования</a:t>
            </a:r>
          </a:p>
        </p:txBody>
      </p:sp>
      <p:sp>
        <p:nvSpPr>
          <p:cNvPr id="71" name="Rectangle: Rounded Corners 38">
            <a:extLst>
              <a:ext uri="{FF2B5EF4-FFF2-40B4-BE49-F238E27FC236}">
                <a16:creationId xmlns:a16="http://schemas.microsoft.com/office/drawing/2014/main" id="{26E4DAC5-51E8-42FF-ABB8-58C6B6522BC4}"/>
              </a:ext>
            </a:extLst>
          </p:cNvPr>
          <p:cNvSpPr/>
          <p:nvPr/>
        </p:nvSpPr>
        <p:spPr>
          <a:xfrm>
            <a:off x="9731642" y="1498817"/>
            <a:ext cx="2286000" cy="343282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Основные критерии исключения</a:t>
            </a:r>
          </a:p>
        </p:txBody>
      </p:sp>
      <p:sp>
        <p:nvSpPr>
          <p:cNvPr id="72" name="Rectangle: Rounded Corners 37">
            <a:extLst>
              <a:ext uri="{FF2B5EF4-FFF2-40B4-BE49-F238E27FC236}">
                <a16:creationId xmlns:a16="http://schemas.microsoft.com/office/drawing/2014/main" id="{2715067E-3BBA-4770-A18F-D467DD45C182}"/>
              </a:ext>
            </a:extLst>
          </p:cNvPr>
          <p:cNvSpPr/>
          <p:nvPr/>
        </p:nvSpPr>
        <p:spPr>
          <a:xfrm>
            <a:off x="5158362" y="1484992"/>
            <a:ext cx="2286000" cy="357107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Распределение пациентов</a:t>
            </a:r>
          </a:p>
        </p:txBody>
      </p:sp>
      <p:sp>
        <p:nvSpPr>
          <p:cNvPr id="73" name="Rectangle: Rounded Corners 15">
            <a:extLst>
              <a:ext uri="{FF2B5EF4-FFF2-40B4-BE49-F238E27FC236}">
                <a16:creationId xmlns:a16="http://schemas.microsoft.com/office/drawing/2014/main" id="{E68327C5-E3F5-4560-A085-A090114A836D}"/>
              </a:ext>
            </a:extLst>
          </p:cNvPr>
          <p:cNvSpPr/>
          <p:nvPr/>
        </p:nvSpPr>
        <p:spPr>
          <a:xfrm>
            <a:off x="6026492" y="2297211"/>
            <a:ext cx="2909732" cy="3807020"/>
          </a:xfrm>
          <a:prstGeom prst="roundRect">
            <a:avLst>
              <a:gd name="adj" fmla="val 4982"/>
            </a:avLst>
          </a:prstGeom>
          <a:solidFill>
            <a:srgbClr val="FFFFFF"/>
          </a:solidFill>
          <a:ln w="3175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241300" dist="889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4" name="Rectangle: Rounded Corners 9">
            <a:extLst>
              <a:ext uri="{FF2B5EF4-FFF2-40B4-BE49-F238E27FC236}">
                <a16:creationId xmlns:a16="http://schemas.microsoft.com/office/drawing/2014/main" id="{5160F1AE-A644-4123-8E98-2219DC3FC3CB}"/>
              </a:ext>
            </a:extLst>
          </p:cNvPr>
          <p:cNvSpPr/>
          <p:nvPr/>
        </p:nvSpPr>
        <p:spPr>
          <a:xfrm>
            <a:off x="548896" y="2296517"/>
            <a:ext cx="5331395" cy="3807713"/>
          </a:xfrm>
          <a:prstGeom prst="roundRect">
            <a:avLst>
              <a:gd name="adj" fmla="val 4826"/>
            </a:avLst>
          </a:prstGeom>
          <a:noFill/>
          <a:ln w="28575" cap="flat" cmpd="sng" algn="ctr">
            <a:solidFill>
              <a:srgbClr val="91A2B1"/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33A060E6-4AAC-40E9-BE2E-2731C49158E4}"/>
              </a:ext>
            </a:extLst>
          </p:cNvPr>
          <p:cNvSpPr txBox="1"/>
          <p:nvPr/>
        </p:nvSpPr>
        <p:spPr>
          <a:xfrm>
            <a:off x="2710577" y="2923473"/>
            <a:ext cx="9781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Ожирение</a:t>
            </a:r>
            <a:r>
              <a:rPr kumimoji="0" lang="ru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</a:t>
            </a:r>
            <a:endParaRPr kumimoji="0" lang="en-US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C73D116-128E-4C1C-A372-7BC89709A62F}"/>
              </a:ext>
            </a:extLst>
          </p:cNvPr>
          <p:cNvSpPr txBox="1"/>
          <p:nvPr/>
        </p:nvSpPr>
        <p:spPr>
          <a:xfrm>
            <a:off x="2570315" y="4008644"/>
            <a:ext cx="1258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2168 (41,7 %)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DDF1383-8E4E-42BC-B068-043F03C47C0D}"/>
              </a:ext>
            </a:extLst>
          </p:cNvPr>
          <p:cNvGrpSpPr/>
          <p:nvPr/>
        </p:nvGrpSpPr>
        <p:grpSpPr>
          <a:xfrm>
            <a:off x="2823146" y="3304911"/>
            <a:ext cx="753017" cy="703733"/>
            <a:chOff x="5301959" y="3724510"/>
            <a:chExt cx="829339" cy="829339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9C676CB9-FA1C-4443-8B5E-8D7E16AAC50B}"/>
                </a:ext>
              </a:extLst>
            </p:cNvPr>
            <p:cNvSpPr/>
            <p:nvPr/>
          </p:nvSpPr>
          <p:spPr>
            <a:xfrm>
              <a:off x="5301959" y="3724510"/>
              <a:ext cx="829339" cy="829339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91A2B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914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79" name="Graphic 25">
              <a:extLst>
                <a:ext uri="{FF2B5EF4-FFF2-40B4-BE49-F238E27FC236}">
                  <a16:creationId xmlns:a16="http://schemas.microsoft.com/office/drawing/2014/main" id="{9D295ABC-D851-4A3E-89F0-13404CC143F3}"/>
                </a:ext>
              </a:extLst>
            </p:cNvPr>
            <p:cNvGrpSpPr/>
            <p:nvPr/>
          </p:nvGrpSpPr>
          <p:grpSpPr>
            <a:xfrm>
              <a:off x="5506821" y="3912254"/>
              <a:ext cx="419614" cy="451584"/>
              <a:chOff x="3800673" y="2151024"/>
              <a:chExt cx="500062" cy="538162"/>
            </a:xfrm>
            <a:solidFill>
              <a:srgbClr val="0C3659"/>
            </a:solidFill>
          </p:grpSpPr>
          <p:sp>
            <p:nvSpPr>
              <p:cNvPr id="80" name="Freeform 89">
                <a:extLst>
                  <a:ext uri="{FF2B5EF4-FFF2-40B4-BE49-F238E27FC236}">
                    <a16:creationId xmlns:a16="http://schemas.microsoft.com/office/drawing/2014/main" id="{CD6F5F0E-1DDA-4D14-AD97-C296B078D613}"/>
                  </a:ext>
                </a:extLst>
              </p:cNvPr>
              <p:cNvSpPr/>
              <p:nvPr/>
            </p:nvSpPr>
            <p:spPr>
              <a:xfrm>
                <a:off x="3800673" y="2151024"/>
                <a:ext cx="500062" cy="538162"/>
              </a:xfrm>
              <a:custGeom>
                <a:avLst/>
                <a:gdLst>
                  <a:gd name="connsiteX0" fmla="*/ 440531 w 500062"/>
                  <a:gd name="connsiteY0" fmla="*/ 0 h 538162"/>
                  <a:gd name="connsiteX1" fmla="*/ 59531 w 500062"/>
                  <a:gd name="connsiteY1" fmla="*/ 0 h 538162"/>
                  <a:gd name="connsiteX2" fmla="*/ 0 w 500062"/>
                  <a:gd name="connsiteY2" fmla="*/ 59531 h 538162"/>
                  <a:gd name="connsiteX3" fmla="*/ 0 w 500062"/>
                  <a:gd name="connsiteY3" fmla="*/ 478631 h 538162"/>
                  <a:gd name="connsiteX4" fmla="*/ 59531 w 500062"/>
                  <a:gd name="connsiteY4" fmla="*/ 538163 h 538162"/>
                  <a:gd name="connsiteX5" fmla="*/ 440531 w 500062"/>
                  <a:gd name="connsiteY5" fmla="*/ 538163 h 538162"/>
                  <a:gd name="connsiteX6" fmla="*/ 500063 w 500062"/>
                  <a:gd name="connsiteY6" fmla="*/ 478631 h 538162"/>
                  <a:gd name="connsiteX7" fmla="*/ 500063 w 500062"/>
                  <a:gd name="connsiteY7" fmla="*/ 59531 h 538162"/>
                  <a:gd name="connsiteX8" fmla="*/ 440531 w 500062"/>
                  <a:gd name="connsiteY8" fmla="*/ 0 h 538162"/>
                  <a:gd name="connsiteX9" fmla="*/ 476250 w 500062"/>
                  <a:gd name="connsiteY9" fmla="*/ 478631 h 538162"/>
                  <a:gd name="connsiteX10" fmla="*/ 440531 w 500062"/>
                  <a:gd name="connsiteY10" fmla="*/ 514350 h 538162"/>
                  <a:gd name="connsiteX11" fmla="*/ 59531 w 500062"/>
                  <a:gd name="connsiteY11" fmla="*/ 514350 h 538162"/>
                  <a:gd name="connsiteX12" fmla="*/ 23813 w 500062"/>
                  <a:gd name="connsiteY12" fmla="*/ 478631 h 538162"/>
                  <a:gd name="connsiteX13" fmla="*/ 23813 w 500062"/>
                  <a:gd name="connsiteY13" fmla="*/ 59531 h 538162"/>
                  <a:gd name="connsiteX14" fmla="*/ 59531 w 500062"/>
                  <a:gd name="connsiteY14" fmla="*/ 23813 h 538162"/>
                  <a:gd name="connsiteX15" fmla="*/ 440531 w 500062"/>
                  <a:gd name="connsiteY15" fmla="*/ 23813 h 538162"/>
                  <a:gd name="connsiteX16" fmla="*/ 476250 w 500062"/>
                  <a:gd name="connsiteY16" fmla="*/ 59531 h 538162"/>
                  <a:gd name="connsiteX17" fmla="*/ 476250 w 500062"/>
                  <a:gd name="connsiteY17" fmla="*/ 478631 h 5381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500062" h="538162">
                    <a:moveTo>
                      <a:pt x="440531" y="0"/>
                    </a:moveTo>
                    <a:lnTo>
                      <a:pt x="59531" y="0"/>
                    </a:lnTo>
                    <a:cubicBezTo>
                      <a:pt x="26705" y="0"/>
                      <a:pt x="0" y="26705"/>
                      <a:pt x="0" y="59531"/>
                    </a:cubicBezTo>
                    <a:lnTo>
                      <a:pt x="0" y="478631"/>
                    </a:lnTo>
                    <a:cubicBezTo>
                      <a:pt x="0" y="511457"/>
                      <a:pt x="26705" y="538163"/>
                      <a:pt x="59531" y="538163"/>
                    </a:cubicBezTo>
                    <a:lnTo>
                      <a:pt x="440531" y="538163"/>
                    </a:lnTo>
                    <a:cubicBezTo>
                      <a:pt x="473357" y="538163"/>
                      <a:pt x="500063" y="511457"/>
                      <a:pt x="500063" y="478631"/>
                    </a:cubicBezTo>
                    <a:lnTo>
                      <a:pt x="500063" y="59531"/>
                    </a:lnTo>
                    <a:cubicBezTo>
                      <a:pt x="500063" y="26705"/>
                      <a:pt x="473357" y="0"/>
                      <a:pt x="440531" y="0"/>
                    </a:cubicBezTo>
                    <a:close/>
                    <a:moveTo>
                      <a:pt x="476250" y="478631"/>
                    </a:moveTo>
                    <a:cubicBezTo>
                      <a:pt x="476250" y="498328"/>
                      <a:pt x="460223" y="514350"/>
                      <a:pt x="440531" y="514350"/>
                    </a:cubicBezTo>
                    <a:lnTo>
                      <a:pt x="59531" y="514350"/>
                    </a:lnTo>
                    <a:cubicBezTo>
                      <a:pt x="39839" y="514350"/>
                      <a:pt x="23813" y="498328"/>
                      <a:pt x="23813" y="478631"/>
                    </a:cubicBezTo>
                    <a:lnTo>
                      <a:pt x="23813" y="59531"/>
                    </a:lnTo>
                    <a:cubicBezTo>
                      <a:pt x="23813" y="39835"/>
                      <a:pt x="39839" y="23813"/>
                      <a:pt x="59531" y="23813"/>
                    </a:cubicBezTo>
                    <a:lnTo>
                      <a:pt x="440531" y="23813"/>
                    </a:lnTo>
                    <a:cubicBezTo>
                      <a:pt x="460223" y="23813"/>
                      <a:pt x="476250" y="39835"/>
                      <a:pt x="476250" y="59531"/>
                    </a:cubicBezTo>
                    <a:lnTo>
                      <a:pt x="476250" y="478631"/>
                    </a:lnTo>
                    <a:close/>
                  </a:path>
                </a:pathLst>
              </a:custGeom>
              <a:grpFill/>
              <a:ln w="0" cap="flat">
                <a:solidFill>
                  <a:srgbClr val="0C36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1" name="Freeform 90">
                <a:extLst>
                  <a:ext uri="{FF2B5EF4-FFF2-40B4-BE49-F238E27FC236}">
                    <a16:creationId xmlns:a16="http://schemas.microsoft.com/office/drawing/2014/main" id="{E3E3A4E2-C5F7-4CB1-BE81-383D84B87AF5}"/>
                  </a:ext>
                </a:extLst>
              </p:cNvPr>
              <p:cNvSpPr/>
              <p:nvPr/>
            </p:nvSpPr>
            <p:spPr>
              <a:xfrm>
                <a:off x="3914973" y="2208232"/>
                <a:ext cx="271465" cy="233234"/>
              </a:xfrm>
              <a:custGeom>
                <a:avLst/>
                <a:gdLst>
                  <a:gd name="connsiteX0" fmla="*/ 250962 w 271465"/>
                  <a:gd name="connsiteY0" fmla="*/ 19387 h 233234"/>
                  <a:gd name="connsiteX1" fmla="*/ 246972 w 271465"/>
                  <a:gd name="connsiteY1" fmla="*/ 18085 h 233234"/>
                  <a:gd name="connsiteX2" fmla="*/ 24594 w 271465"/>
                  <a:gd name="connsiteY2" fmla="*/ 18053 h 233234"/>
                  <a:gd name="connsiteX3" fmla="*/ 20436 w 271465"/>
                  <a:gd name="connsiteY3" fmla="*/ 19411 h 233234"/>
                  <a:gd name="connsiteX4" fmla="*/ 2707 w 271465"/>
                  <a:gd name="connsiteY4" fmla="*/ 34968 h 233234"/>
                  <a:gd name="connsiteX5" fmla="*/ 1963 w 271465"/>
                  <a:gd name="connsiteY5" fmla="*/ 57343 h 233234"/>
                  <a:gd name="connsiteX6" fmla="*/ 54425 w 271465"/>
                  <a:gd name="connsiteY6" fmla="*/ 191121 h 233234"/>
                  <a:gd name="connsiteX7" fmla="*/ 73726 w 271465"/>
                  <a:gd name="connsiteY7" fmla="*/ 215557 h 233234"/>
                  <a:gd name="connsiteX8" fmla="*/ 79781 w 271465"/>
                  <a:gd name="connsiteY8" fmla="*/ 219347 h 233234"/>
                  <a:gd name="connsiteX9" fmla="*/ 80637 w 271465"/>
                  <a:gd name="connsiteY9" fmla="*/ 219756 h 233234"/>
                  <a:gd name="connsiteX10" fmla="*/ 135731 w 271465"/>
                  <a:gd name="connsiteY10" fmla="*/ 233234 h 233234"/>
                  <a:gd name="connsiteX11" fmla="*/ 190798 w 271465"/>
                  <a:gd name="connsiteY11" fmla="*/ 219769 h 233234"/>
                  <a:gd name="connsiteX12" fmla="*/ 191682 w 271465"/>
                  <a:gd name="connsiteY12" fmla="*/ 219347 h 233234"/>
                  <a:gd name="connsiteX13" fmla="*/ 197505 w 271465"/>
                  <a:gd name="connsiteY13" fmla="*/ 215728 h 233234"/>
                  <a:gd name="connsiteX14" fmla="*/ 197649 w 271465"/>
                  <a:gd name="connsiteY14" fmla="*/ 215612 h 233234"/>
                  <a:gd name="connsiteX15" fmla="*/ 197737 w 271465"/>
                  <a:gd name="connsiteY15" fmla="*/ 215556 h 233234"/>
                  <a:gd name="connsiteX16" fmla="*/ 197821 w 271465"/>
                  <a:gd name="connsiteY16" fmla="*/ 215472 h 233234"/>
                  <a:gd name="connsiteX17" fmla="*/ 217020 w 271465"/>
                  <a:gd name="connsiteY17" fmla="*/ 191171 h 233234"/>
                  <a:gd name="connsiteX18" fmla="*/ 269500 w 271465"/>
                  <a:gd name="connsiteY18" fmla="*/ 57342 h 233234"/>
                  <a:gd name="connsiteX19" fmla="*/ 269510 w 271465"/>
                  <a:gd name="connsiteY19" fmla="*/ 57319 h 233234"/>
                  <a:gd name="connsiteX20" fmla="*/ 268757 w 271465"/>
                  <a:gd name="connsiteY20" fmla="*/ 34966 h 233234"/>
                  <a:gd name="connsiteX21" fmla="*/ 250962 w 271465"/>
                  <a:gd name="connsiteY21" fmla="*/ 19387 h 233234"/>
                  <a:gd name="connsiteX22" fmla="*/ 135712 w 271465"/>
                  <a:gd name="connsiteY22" fmla="*/ 176155 h 233234"/>
                  <a:gd name="connsiteX23" fmla="*/ 135740 w 271465"/>
                  <a:gd name="connsiteY23" fmla="*/ 176159 h 233234"/>
                  <a:gd name="connsiteX24" fmla="*/ 135759 w 271465"/>
                  <a:gd name="connsiteY24" fmla="*/ 176157 h 233234"/>
                  <a:gd name="connsiteX25" fmla="*/ 175771 w 271465"/>
                  <a:gd name="connsiteY25" fmla="*/ 200451 h 233234"/>
                  <a:gd name="connsiteX26" fmla="*/ 172310 w 271465"/>
                  <a:gd name="connsiteY26" fmla="*/ 202037 h 233234"/>
                  <a:gd name="connsiteX27" fmla="*/ 168115 w 271465"/>
                  <a:gd name="connsiteY27" fmla="*/ 203718 h 233234"/>
                  <a:gd name="connsiteX28" fmla="*/ 161641 w 271465"/>
                  <a:gd name="connsiteY28" fmla="*/ 205748 h 233234"/>
                  <a:gd name="connsiteX29" fmla="*/ 157544 w 271465"/>
                  <a:gd name="connsiteY29" fmla="*/ 206882 h 233234"/>
                  <a:gd name="connsiteX30" fmla="*/ 150167 w 271465"/>
                  <a:gd name="connsiteY30" fmla="*/ 208231 h 233234"/>
                  <a:gd name="connsiteX31" fmla="*/ 146717 w 271465"/>
                  <a:gd name="connsiteY31" fmla="*/ 208791 h 233234"/>
                  <a:gd name="connsiteX32" fmla="*/ 124746 w 271465"/>
                  <a:gd name="connsiteY32" fmla="*/ 208791 h 233234"/>
                  <a:gd name="connsiteX33" fmla="*/ 121295 w 271465"/>
                  <a:gd name="connsiteY33" fmla="*/ 208231 h 233234"/>
                  <a:gd name="connsiteX34" fmla="*/ 113919 w 271465"/>
                  <a:gd name="connsiteY34" fmla="*/ 206882 h 233234"/>
                  <a:gd name="connsiteX35" fmla="*/ 109821 w 271465"/>
                  <a:gd name="connsiteY35" fmla="*/ 205748 h 233234"/>
                  <a:gd name="connsiteX36" fmla="*/ 103347 w 271465"/>
                  <a:gd name="connsiteY36" fmla="*/ 203718 h 233234"/>
                  <a:gd name="connsiteX37" fmla="*/ 99152 w 271465"/>
                  <a:gd name="connsiteY37" fmla="*/ 202037 h 233234"/>
                  <a:gd name="connsiteX38" fmla="*/ 95692 w 271465"/>
                  <a:gd name="connsiteY38" fmla="*/ 200451 h 233234"/>
                  <a:gd name="connsiteX39" fmla="*/ 135712 w 271465"/>
                  <a:gd name="connsiteY39" fmla="*/ 176155 h 233234"/>
                  <a:gd name="connsiteX40" fmla="*/ 247315 w 271465"/>
                  <a:gd name="connsiteY40" fmla="*/ 48669 h 233234"/>
                  <a:gd name="connsiteX41" fmla="*/ 194825 w 271465"/>
                  <a:gd name="connsiteY41" fmla="*/ 182526 h 233234"/>
                  <a:gd name="connsiteX42" fmla="*/ 193867 w 271465"/>
                  <a:gd name="connsiteY42" fmla="*/ 184517 h 233234"/>
                  <a:gd name="connsiteX43" fmla="*/ 150530 w 271465"/>
                  <a:gd name="connsiteY43" fmla="*/ 154157 h 233234"/>
                  <a:gd name="connsiteX44" fmla="*/ 166334 w 271465"/>
                  <a:gd name="connsiteY44" fmla="*/ 90935 h 233234"/>
                  <a:gd name="connsiteX45" fmla="*/ 157665 w 271465"/>
                  <a:gd name="connsiteY45" fmla="*/ 76494 h 233234"/>
                  <a:gd name="connsiteX46" fmla="*/ 143228 w 271465"/>
                  <a:gd name="connsiteY46" fmla="*/ 85159 h 233234"/>
                  <a:gd name="connsiteX47" fmla="*/ 126234 w 271465"/>
                  <a:gd name="connsiteY47" fmla="*/ 153135 h 233234"/>
                  <a:gd name="connsiteX48" fmla="*/ 77595 w 271465"/>
                  <a:gd name="connsiteY48" fmla="*/ 184514 h 233234"/>
                  <a:gd name="connsiteX49" fmla="*/ 76619 w 271465"/>
                  <a:gd name="connsiteY49" fmla="*/ 182474 h 233234"/>
                  <a:gd name="connsiteX50" fmla="*/ 24148 w 271465"/>
                  <a:gd name="connsiteY50" fmla="*/ 48668 h 233234"/>
                  <a:gd name="connsiteX51" fmla="*/ 24259 w 271465"/>
                  <a:gd name="connsiteY51" fmla="*/ 45087 h 233234"/>
                  <a:gd name="connsiteX52" fmla="*/ 27887 w 271465"/>
                  <a:gd name="connsiteY52" fmla="*/ 42026 h 233234"/>
                  <a:gd name="connsiteX53" fmla="*/ 32082 w 271465"/>
                  <a:gd name="connsiteY53" fmla="*/ 40659 h 233234"/>
                  <a:gd name="connsiteX54" fmla="*/ 239483 w 271465"/>
                  <a:gd name="connsiteY54" fmla="*/ 40691 h 233234"/>
                  <a:gd name="connsiteX55" fmla="*/ 243511 w 271465"/>
                  <a:gd name="connsiteY55" fmla="*/ 42003 h 233234"/>
                  <a:gd name="connsiteX56" fmla="*/ 247204 w 271465"/>
                  <a:gd name="connsiteY56" fmla="*/ 45086 h 233234"/>
                  <a:gd name="connsiteX57" fmla="*/ 247315 w 271465"/>
                  <a:gd name="connsiteY57" fmla="*/ 48669 h 2332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271465" h="233234">
                    <a:moveTo>
                      <a:pt x="250962" y="19387"/>
                    </a:moveTo>
                    <a:lnTo>
                      <a:pt x="246972" y="18085"/>
                    </a:lnTo>
                    <a:cubicBezTo>
                      <a:pt x="175227" y="-6016"/>
                      <a:pt x="96226" y="-6030"/>
                      <a:pt x="24594" y="18053"/>
                    </a:cubicBezTo>
                    <a:lnTo>
                      <a:pt x="20436" y="19411"/>
                    </a:lnTo>
                    <a:cubicBezTo>
                      <a:pt x="12576" y="22025"/>
                      <a:pt x="6121" y="27699"/>
                      <a:pt x="2707" y="34968"/>
                    </a:cubicBezTo>
                    <a:cubicBezTo>
                      <a:pt x="-623" y="42070"/>
                      <a:pt x="-892" y="50004"/>
                      <a:pt x="1963" y="57343"/>
                    </a:cubicBezTo>
                    <a:lnTo>
                      <a:pt x="54425" y="191121"/>
                    </a:lnTo>
                    <a:cubicBezTo>
                      <a:pt x="58239" y="200958"/>
                      <a:pt x="64992" y="209469"/>
                      <a:pt x="73726" y="215557"/>
                    </a:cubicBezTo>
                    <a:cubicBezTo>
                      <a:pt x="75614" y="216947"/>
                      <a:pt x="77634" y="218212"/>
                      <a:pt x="79781" y="219347"/>
                    </a:cubicBezTo>
                    <a:cubicBezTo>
                      <a:pt x="80061" y="219495"/>
                      <a:pt x="80349" y="219630"/>
                      <a:pt x="80637" y="219756"/>
                    </a:cubicBezTo>
                    <a:cubicBezTo>
                      <a:pt x="97678" y="228742"/>
                      <a:pt x="116709" y="233234"/>
                      <a:pt x="135731" y="233234"/>
                    </a:cubicBezTo>
                    <a:cubicBezTo>
                      <a:pt x="154744" y="233234"/>
                      <a:pt x="173767" y="228746"/>
                      <a:pt x="190798" y="219769"/>
                    </a:cubicBezTo>
                    <a:cubicBezTo>
                      <a:pt x="191096" y="219644"/>
                      <a:pt x="191394" y="219500"/>
                      <a:pt x="191682" y="219347"/>
                    </a:cubicBezTo>
                    <a:cubicBezTo>
                      <a:pt x="193831" y="218212"/>
                      <a:pt x="195849" y="216946"/>
                      <a:pt x="197505" y="215728"/>
                    </a:cubicBezTo>
                    <a:cubicBezTo>
                      <a:pt x="197556" y="215691"/>
                      <a:pt x="197598" y="215647"/>
                      <a:pt x="197649" y="215612"/>
                    </a:cubicBezTo>
                    <a:cubicBezTo>
                      <a:pt x="197676" y="215591"/>
                      <a:pt x="197709" y="215577"/>
                      <a:pt x="197737" y="215556"/>
                    </a:cubicBezTo>
                    <a:cubicBezTo>
                      <a:pt x="197770" y="215533"/>
                      <a:pt x="197789" y="215496"/>
                      <a:pt x="197821" y="215472"/>
                    </a:cubicBezTo>
                    <a:cubicBezTo>
                      <a:pt x="206620" y="209233"/>
                      <a:pt x="213272" y="200833"/>
                      <a:pt x="217020" y="191171"/>
                    </a:cubicBezTo>
                    <a:lnTo>
                      <a:pt x="269500" y="57342"/>
                    </a:lnTo>
                    <a:cubicBezTo>
                      <a:pt x="269500" y="57332"/>
                      <a:pt x="269500" y="57323"/>
                      <a:pt x="269510" y="57319"/>
                    </a:cubicBezTo>
                    <a:cubicBezTo>
                      <a:pt x="272356" y="50003"/>
                      <a:pt x="272086" y="42068"/>
                      <a:pt x="268757" y="34966"/>
                    </a:cubicBezTo>
                    <a:cubicBezTo>
                      <a:pt x="265342" y="27699"/>
                      <a:pt x="258887" y="22025"/>
                      <a:pt x="250962" y="19387"/>
                    </a:cubicBezTo>
                    <a:close/>
                    <a:moveTo>
                      <a:pt x="135712" y="176155"/>
                    </a:moveTo>
                    <a:cubicBezTo>
                      <a:pt x="135722" y="176155"/>
                      <a:pt x="135731" y="176159"/>
                      <a:pt x="135740" y="176159"/>
                    </a:cubicBezTo>
                    <a:cubicBezTo>
                      <a:pt x="135745" y="176159"/>
                      <a:pt x="135749" y="176157"/>
                      <a:pt x="135759" y="176157"/>
                    </a:cubicBezTo>
                    <a:cubicBezTo>
                      <a:pt x="152781" y="176167"/>
                      <a:pt x="168129" y="185803"/>
                      <a:pt x="175771" y="200451"/>
                    </a:cubicBezTo>
                    <a:cubicBezTo>
                      <a:pt x="174622" y="200990"/>
                      <a:pt x="173478" y="201548"/>
                      <a:pt x="172310" y="202037"/>
                    </a:cubicBezTo>
                    <a:cubicBezTo>
                      <a:pt x="170920" y="202618"/>
                      <a:pt x="169529" y="203206"/>
                      <a:pt x="168115" y="203718"/>
                    </a:cubicBezTo>
                    <a:cubicBezTo>
                      <a:pt x="165986" y="204490"/>
                      <a:pt x="163818" y="205134"/>
                      <a:pt x="161641" y="205748"/>
                    </a:cubicBezTo>
                    <a:cubicBezTo>
                      <a:pt x="160273" y="206134"/>
                      <a:pt x="158921" y="206561"/>
                      <a:pt x="157544" y="206882"/>
                    </a:cubicBezTo>
                    <a:cubicBezTo>
                      <a:pt x="155106" y="207452"/>
                      <a:pt x="152642" y="207855"/>
                      <a:pt x="150167" y="208231"/>
                    </a:cubicBezTo>
                    <a:cubicBezTo>
                      <a:pt x="149014" y="208405"/>
                      <a:pt x="147875" y="208659"/>
                      <a:pt x="146717" y="208791"/>
                    </a:cubicBezTo>
                    <a:cubicBezTo>
                      <a:pt x="139424" y="209628"/>
                      <a:pt x="132039" y="209628"/>
                      <a:pt x="124746" y="208791"/>
                    </a:cubicBezTo>
                    <a:cubicBezTo>
                      <a:pt x="123588" y="208659"/>
                      <a:pt x="122449" y="208405"/>
                      <a:pt x="121295" y="208231"/>
                    </a:cubicBezTo>
                    <a:cubicBezTo>
                      <a:pt x="118821" y="207854"/>
                      <a:pt x="116356" y="207452"/>
                      <a:pt x="113919" y="206882"/>
                    </a:cubicBezTo>
                    <a:cubicBezTo>
                      <a:pt x="112543" y="206561"/>
                      <a:pt x="111189" y="206134"/>
                      <a:pt x="109821" y="205748"/>
                    </a:cubicBezTo>
                    <a:cubicBezTo>
                      <a:pt x="107645" y="205133"/>
                      <a:pt x="105477" y="204489"/>
                      <a:pt x="103347" y="203718"/>
                    </a:cubicBezTo>
                    <a:cubicBezTo>
                      <a:pt x="101934" y="203206"/>
                      <a:pt x="100543" y="202618"/>
                      <a:pt x="99152" y="202037"/>
                    </a:cubicBezTo>
                    <a:cubicBezTo>
                      <a:pt x="97985" y="201548"/>
                      <a:pt x="96841" y="200990"/>
                      <a:pt x="95692" y="200451"/>
                    </a:cubicBezTo>
                    <a:cubicBezTo>
                      <a:pt x="103338" y="185800"/>
                      <a:pt x="118685" y="176164"/>
                      <a:pt x="135712" y="176155"/>
                    </a:cubicBezTo>
                    <a:close/>
                    <a:moveTo>
                      <a:pt x="247315" y="48669"/>
                    </a:moveTo>
                    <a:lnTo>
                      <a:pt x="194825" y="182526"/>
                    </a:lnTo>
                    <a:cubicBezTo>
                      <a:pt x="194561" y="183212"/>
                      <a:pt x="194188" y="183854"/>
                      <a:pt x="193867" y="184517"/>
                    </a:cubicBezTo>
                    <a:cubicBezTo>
                      <a:pt x="184082" y="169103"/>
                      <a:pt x="168487" y="158144"/>
                      <a:pt x="150530" y="154157"/>
                    </a:cubicBezTo>
                    <a:lnTo>
                      <a:pt x="166334" y="90935"/>
                    </a:lnTo>
                    <a:cubicBezTo>
                      <a:pt x="167925" y="84555"/>
                      <a:pt x="164046" y="78090"/>
                      <a:pt x="157665" y="76494"/>
                    </a:cubicBezTo>
                    <a:cubicBezTo>
                      <a:pt x="151330" y="74923"/>
                      <a:pt x="144828" y="78778"/>
                      <a:pt x="143228" y="85159"/>
                    </a:cubicBezTo>
                    <a:lnTo>
                      <a:pt x="126234" y="153135"/>
                    </a:lnTo>
                    <a:cubicBezTo>
                      <a:pt x="106063" y="155960"/>
                      <a:pt x="88339" y="167594"/>
                      <a:pt x="77595" y="184514"/>
                    </a:cubicBezTo>
                    <a:cubicBezTo>
                      <a:pt x="77270" y="183835"/>
                      <a:pt x="76894" y="183179"/>
                      <a:pt x="76619" y="182474"/>
                    </a:cubicBezTo>
                    <a:lnTo>
                      <a:pt x="24148" y="48668"/>
                    </a:lnTo>
                    <a:cubicBezTo>
                      <a:pt x="23562" y="47166"/>
                      <a:pt x="23888" y="45892"/>
                      <a:pt x="24259" y="45087"/>
                    </a:cubicBezTo>
                    <a:cubicBezTo>
                      <a:pt x="24929" y="43668"/>
                      <a:pt x="26241" y="42575"/>
                      <a:pt x="27887" y="42026"/>
                    </a:cubicBezTo>
                    <a:lnTo>
                      <a:pt x="32082" y="40659"/>
                    </a:lnTo>
                    <a:cubicBezTo>
                      <a:pt x="98915" y="18200"/>
                      <a:pt x="172539" y="18195"/>
                      <a:pt x="239483" y="40691"/>
                    </a:cubicBezTo>
                    <a:lnTo>
                      <a:pt x="243511" y="42003"/>
                    </a:lnTo>
                    <a:cubicBezTo>
                      <a:pt x="245223" y="42575"/>
                      <a:pt x="246535" y="43667"/>
                      <a:pt x="247204" y="45086"/>
                    </a:cubicBezTo>
                    <a:cubicBezTo>
                      <a:pt x="247576" y="45893"/>
                      <a:pt x="247902" y="47162"/>
                      <a:pt x="247315" y="48669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0C36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2" name="Freeform 91">
                <a:extLst>
                  <a:ext uri="{FF2B5EF4-FFF2-40B4-BE49-F238E27FC236}">
                    <a16:creationId xmlns:a16="http://schemas.microsoft.com/office/drawing/2014/main" id="{567FA241-C99B-480F-B4DA-C2924099E497}"/>
                  </a:ext>
                </a:extLst>
              </p:cNvPr>
              <p:cNvSpPr/>
              <p:nvPr/>
            </p:nvSpPr>
            <p:spPr>
              <a:xfrm>
                <a:off x="3972124" y="2246142"/>
                <a:ext cx="157161" cy="42996"/>
              </a:xfrm>
              <a:custGeom>
                <a:avLst/>
                <a:gdLst>
                  <a:gd name="connsiteX0" fmla="*/ 5153 w 157161"/>
                  <a:gd name="connsiteY0" fmla="*/ 21285 h 42996"/>
                  <a:gd name="connsiteX1" fmla="*/ 2102 w 157161"/>
                  <a:gd name="connsiteY1" fmla="*/ 37847 h 42996"/>
                  <a:gd name="connsiteX2" fmla="*/ 18659 w 157161"/>
                  <a:gd name="connsiteY2" fmla="*/ 40893 h 42996"/>
                  <a:gd name="connsiteX3" fmla="*/ 138503 w 157161"/>
                  <a:gd name="connsiteY3" fmla="*/ 40893 h 42996"/>
                  <a:gd name="connsiteX4" fmla="*/ 145246 w 157161"/>
                  <a:gd name="connsiteY4" fmla="*/ 42995 h 42996"/>
                  <a:gd name="connsiteX5" fmla="*/ 155060 w 157161"/>
                  <a:gd name="connsiteY5" fmla="*/ 37847 h 42996"/>
                  <a:gd name="connsiteX6" fmla="*/ 152009 w 157161"/>
                  <a:gd name="connsiteY6" fmla="*/ 21285 h 42996"/>
                  <a:gd name="connsiteX7" fmla="*/ 5153 w 157161"/>
                  <a:gd name="connsiteY7" fmla="*/ 21285 h 42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161" h="42996">
                    <a:moveTo>
                      <a:pt x="5153" y="21285"/>
                    </a:moveTo>
                    <a:cubicBezTo>
                      <a:pt x="-261" y="25015"/>
                      <a:pt x="-1628" y="32433"/>
                      <a:pt x="2102" y="37847"/>
                    </a:cubicBezTo>
                    <a:cubicBezTo>
                      <a:pt x="5822" y="43261"/>
                      <a:pt x="13264" y="44623"/>
                      <a:pt x="18659" y="40893"/>
                    </a:cubicBezTo>
                    <a:cubicBezTo>
                      <a:pt x="51699" y="18122"/>
                      <a:pt x="105463" y="18122"/>
                      <a:pt x="138503" y="40893"/>
                    </a:cubicBezTo>
                    <a:cubicBezTo>
                      <a:pt x="140558" y="42316"/>
                      <a:pt x="142912" y="42995"/>
                      <a:pt x="145246" y="42995"/>
                    </a:cubicBezTo>
                    <a:cubicBezTo>
                      <a:pt x="149033" y="42995"/>
                      <a:pt x="152753" y="41195"/>
                      <a:pt x="155060" y="37847"/>
                    </a:cubicBezTo>
                    <a:cubicBezTo>
                      <a:pt x="158790" y="32433"/>
                      <a:pt x="157422" y="25015"/>
                      <a:pt x="152009" y="21285"/>
                    </a:cubicBezTo>
                    <a:cubicBezTo>
                      <a:pt x="110839" y="-7095"/>
                      <a:pt x="46323" y="-7095"/>
                      <a:pt x="5153" y="21285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0C36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3" name="Freeform 92">
                <a:extLst>
                  <a:ext uri="{FF2B5EF4-FFF2-40B4-BE49-F238E27FC236}">
                    <a16:creationId xmlns:a16="http://schemas.microsoft.com/office/drawing/2014/main" id="{4D7C21B8-84E1-44D6-8225-B4468ADC951D}"/>
                  </a:ext>
                </a:extLst>
              </p:cNvPr>
              <p:cNvSpPr/>
              <p:nvPr/>
            </p:nvSpPr>
            <p:spPr>
              <a:xfrm>
                <a:off x="3924498" y="2608224"/>
                <a:ext cx="252412" cy="23812"/>
              </a:xfrm>
              <a:custGeom>
                <a:avLst/>
                <a:gdLst>
                  <a:gd name="connsiteX0" fmla="*/ 240506 w 252412"/>
                  <a:gd name="connsiteY0" fmla="*/ 0 h 23812"/>
                  <a:gd name="connsiteX1" fmla="*/ 11906 w 252412"/>
                  <a:gd name="connsiteY1" fmla="*/ 0 h 23812"/>
                  <a:gd name="connsiteX2" fmla="*/ 0 w 252412"/>
                  <a:gd name="connsiteY2" fmla="*/ 11906 h 23812"/>
                  <a:gd name="connsiteX3" fmla="*/ 11906 w 252412"/>
                  <a:gd name="connsiteY3" fmla="*/ 23813 h 23812"/>
                  <a:gd name="connsiteX4" fmla="*/ 240506 w 252412"/>
                  <a:gd name="connsiteY4" fmla="*/ 23813 h 23812"/>
                  <a:gd name="connsiteX5" fmla="*/ 252413 w 252412"/>
                  <a:gd name="connsiteY5" fmla="*/ 11906 h 23812"/>
                  <a:gd name="connsiteX6" fmla="*/ 240506 w 252412"/>
                  <a:gd name="connsiteY6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412" h="23812">
                    <a:moveTo>
                      <a:pt x="240506" y="0"/>
                    </a:moveTo>
                    <a:lnTo>
                      <a:pt x="11906" y="0"/>
                    </a:lnTo>
                    <a:cubicBezTo>
                      <a:pt x="5330" y="0"/>
                      <a:pt x="0" y="5330"/>
                      <a:pt x="0" y="11906"/>
                    </a:cubicBezTo>
                    <a:cubicBezTo>
                      <a:pt x="0" y="18482"/>
                      <a:pt x="5330" y="23813"/>
                      <a:pt x="11906" y="23813"/>
                    </a:cubicBezTo>
                    <a:lnTo>
                      <a:pt x="240506" y="23813"/>
                    </a:lnTo>
                    <a:cubicBezTo>
                      <a:pt x="247082" y="23813"/>
                      <a:pt x="252413" y="18482"/>
                      <a:pt x="252413" y="11906"/>
                    </a:cubicBezTo>
                    <a:cubicBezTo>
                      <a:pt x="252413" y="5330"/>
                      <a:pt x="247082" y="0"/>
                      <a:pt x="240506" y="0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0C36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84" name="Freeform 93">
                <a:extLst>
                  <a:ext uri="{FF2B5EF4-FFF2-40B4-BE49-F238E27FC236}">
                    <a16:creationId xmlns:a16="http://schemas.microsoft.com/office/drawing/2014/main" id="{58BAC861-56E5-4491-903F-36C263D68444}"/>
                  </a:ext>
                </a:extLst>
              </p:cNvPr>
              <p:cNvSpPr/>
              <p:nvPr/>
            </p:nvSpPr>
            <p:spPr>
              <a:xfrm>
                <a:off x="3924498" y="2551074"/>
                <a:ext cx="252412" cy="23812"/>
              </a:xfrm>
              <a:custGeom>
                <a:avLst/>
                <a:gdLst>
                  <a:gd name="connsiteX0" fmla="*/ 240506 w 252412"/>
                  <a:gd name="connsiteY0" fmla="*/ 0 h 23812"/>
                  <a:gd name="connsiteX1" fmla="*/ 11906 w 252412"/>
                  <a:gd name="connsiteY1" fmla="*/ 0 h 23812"/>
                  <a:gd name="connsiteX2" fmla="*/ 0 w 252412"/>
                  <a:gd name="connsiteY2" fmla="*/ 11906 h 23812"/>
                  <a:gd name="connsiteX3" fmla="*/ 11906 w 252412"/>
                  <a:gd name="connsiteY3" fmla="*/ 23813 h 23812"/>
                  <a:gd name="connsiteX4" fmla="*/ 240506 w 252412"/>
                  <a:gd name="connsiteY4" fmla="*/ 23813 h 23812"/>
                  <a:gd name="connsiteX5" fmla="*/ 252413 w 252412"/>
                  <a:gd name="connsiteY5" fmla="*/ 11906 h 23812"/>
                  <a:gd name="connsiteX6" fmla="*/ 240506 w 252412"/>
                  <a:gd name="connsiteY6" fmla="*/ 0 h 2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2412" h="23812">
                    <a:moveTo>
                      <a:pt x="240506" y="0"/>
                    </a:moveTo>
                    <a:lnTo>
                      <a:pt x="11906" y="0"/>
                    </a:lnTo>
                    <a:cubicBezTo>
                      <a:pt x="5330" y="0"/>
                      <a:pt x="0" y="5330"/>
                      <a:pt x="0" y="11906"/>
                    </a:cubicBezTo>
                    <a:cubicBezTo>
                      <a:pt x="0" y="18482"/>
                      <a:pt x="5330" y="23813"/>
                      <a:pt x="11906" y="23813"/>
                    </a:cubicBezTo>
                    <a:lnTo>
                      <a:pt x="240506" y="23813"/>
                    </a:lnTo>
                    <a:cubicBezTo>
                      <a:pt x="247082" y="23813"/>
                      <a:pt x="252413" y="18482"/>
                      <a:pt x="252413" y="11906"/>
                    </a:cubicBezTo>
                    <a:cubicBezTo>
                      <a:pt x="252413" y="5330"/>
                      <a:pt x="247082" y="0"/>
                      <a:pt x="240506" y="0"/>
                    </a:cubicBezTo>
                    <a:close/>
                  </a:path>
                </a:pathLst>
              </a:custGeom>
              <a:grpFill/>
              <a:ln w="0" cap="flat">
                <a:solidFill>
                  <a:srgbClr val="0C36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AB9147C2-6AA3-4FF4-A8E0-E3C46F939A13}"/>
              </a:ext>
            </a:extLst>
          </p:cNvPr>
          <p:cNvGrpSpPr/>
          <p:nvPr/>
        </p:nvGrpSpPr>
        <p:grpSpPr>
          <a:xfrm>
            <a:off x="4351907" y="3304911"/>
            <a:ext cx="753017" cy="703733"/>
            <a:chOff x="2653143" y="3724510"/>
            <a:chExt cx="829339" cy="829339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6AD4B26-E8BC-4C6F-BD49-DBBFD6206FF5}"/>
                </a:ext>
              </a:extLst>
            </p:cNvPr>
            <p:cNvSpPr/>
            <p:nvPr/>
          </p:nvSpPr>
          <p:spPr>
            <a:xfrm>
              <a:off x="2653143" y="3724510"/>
              <a:ext cx="829339" cy="829339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91A2B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914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87" name="Graphic 86" descr="Kidneys outline">
              <a:extLst>
                <a:ext uri="{FF2B5EF4-FFF2-40B4-BE49-F238E27FC236}">
                  <a16:creationId xmlns:a16="http://schemas.microsoft.com/office/drawing/2014/main" id="{12E32A11-F2D8-4EAF-BCA3-30823A151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751493" y="3822860"/>
              <a:ext cx="632638" cy="632638"/>
            </a:xfrm>
            <a:prstGeom prst="rect">
              <a:avLst/>
            </a:prstGeom>
          </p:spPr>
        </p:pic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5A8D9DED-1698-47EC-8AD8-B000A758E819}"/>
              </a:ext>
            </a:extLst>
          </p:cNvPr>
          <p:cNvSpPr txBox="1"/>
          <p:nvPr/>
        </p:nvSpPr>
        <p:spPr>
          <a:xfrm>
            <a:off x="4194116" y="4008644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270 (5,2 %)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7B66597-48AA-4713-BDD7-4B5CCD198F50}"/>
              </a:ext>
            </a:extLst>
          </p:cNvPr>
          <p:cNvSpPr txBox="1"/>
          <p:nvPr/>
        </p:nvSpPr>
        <p:spPr>
          <a:xfrm>
            <a:off x="4474638" y="2923473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ХБП</a:t>
            </a:r>
            <a:endParaRPr kumimoji="0" lang="en-US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3F17A08-2E64-4280-94CE-DFEDC5B103A9}"/>
              </a:ext>
            </a:extLst>
          </p:cNvPr>
          <p:cNvSpPr txBox="1"/>
          <p:nvPr/>
        </p:nvSpPr>
        <p:spPr>
          <a:xfrm>
            <a:off x="1421045" y="2923473"/>
            <a:ext cx="497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ССЗ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3ACD43D8-203D-4559-9EF5-17943C017717}"/>
              </a:ext>
            </a:extLst>
          </p:cNvPr>
          <p:cNvSpPr txBox="1"/>
          <p:nvPr/>
        </p:nvSpPr>
        <p:spPr>
          <a:xfrm>
            <a:off x="1143992" y="4008644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423 (8,1 %)</a:t>
            </a: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831EC9A5-78E5-4EE3-8C91-6104925047FA}"/>
              </a:ext>
            </a:extLst>
          </p:cNvPr>
          <p:cNvGrpSpPr/>
          <p:nvPr/>
        </p:nvGrpSpPr>
        <p:grpSpPr>
          <a:xfrm>
            <a:off x="1293098" y="3304911"/>
            <a:ext cx="753017" cy="703733"/>
            <a:chOff x="6626367" y="3724510"/>
            <a:chExt cx="829339" cy="829339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4867EFE4-ABC6-496D-93CC-C8861A862792}"/>
                </a:ext>
              </a:extLst>
            </p:cNvPr>
            <p:cNvSpPr/>
            <p:nvPr/>
          </p:nvSpPr>
          <p:spPr>
            <a:xfrm>
              <a:off x="6626367" y="3724510"/>
              <a:ext cx="829339" cy="829339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91A2B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914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4" name="Graphic 21">
              <a:extLst>
                <a:ext uri="{FF2B5EF4-FFF2-40B4-BE49-F238E27FC236}">
                  <a16:creationId xmlns:a16="http://schemas.microsoft.com/office/drawing/2014/main" id="{C2E15EBD-55EA-4084-A0F4-192F04598735}"/>
                </a:ext>
              </a:extLst>
            </p:cNvPr>
            <p:cNvSpPr/>
            <p:nvPr/>
          </p:nvSpPr>
          <p:spPr>
            <a:xfrm>
              <a:off x="6782002" y="3867401"/>
              <a:ext cx="466263" cy="544448"/>
            </a:xfrm>
            <a:custGeom>
              <a:avLst/>
              <a:gdLst>
                <a:gd name="connsiteX0" fmla="*/ 752885 w 809234"/>
                <a:gd name="connsiteY0" fmla="*/ 440995 h 944930"/>
                <a:gd name="connsiteX1" fmla="*/ 733939 w 809234"/>
                <a:gd name="connsiteY1" fmla="*/ 385956 h 944930"/>
                <a:gd name="connsiteX2" fmla="*/ 635441 w 809234"/>
                <a:gd name="connsiteY2" fmla="*/ 258473 h 944930"/>
                <a:gd name="connsiteX3" fmla="*/ 795138 w 809234"/>
                <a:gd name="connsiteY3" fmla="*/ 188542 h 944930"/>
                <a:gd name="connsiteX4" fmla="*/ 781126 w 809234"/>
                <a:gd name="connsiteY4" fmla="*/ 90218 h 944930"/>
                <a:gd name="connsiteX5" fmla="*/ 736330 w 809234"/>
                <a:gd name="connsiteY5" fmla="*/ 75695 h 944930"/>
                <a:gd name="connsiteX6" fmla="*/ 736330 w 809234"/>
                <a:gd name="connsiteY6" fmla="*/ 75695 h 944930"/>
                <a:gd name="connsiteX7" fmla="*/ 685190 w 809234"/>
                <a:gd name="connsiteY7" fmla="*/ 98400 h 944930"/>
                <a:gd name="connsiteX8" fmla="*/ 659206 w 809234"/>
                <a:gd name="connsiteY8" fmla="*/ 108794 h 944930"/>
                <a:gd name="connsiteX9" fmla="*/ 494176 w 809234"/>
                <a:gd name="connsiteY9" fmla="*/ 30813 h 944930"/>
                <a:gd name="connsiteX10" fmla="*/ 361798 w 809234"/>
                <a:gd name="connsiteY10" fmla="*/ 59093 h 944930"/>
                <a:gd name="connsiteX11" fmla="*/ 314344 w 809234"/>
                <a:gd name="connsiteY11" fmla="*/ 4536 h 944930"/>
                <a:gd name="connsiteX12" fmla="*/ 237373 w 809234"/>
                <a:gd name="connsiteY12" fmla="*/ 15620 h 944930"/>
                <a:gd name="connsiteX13" fmla="*/ 230067 w 809234"/>
                <a:gd name="connsiteY13" fmla="*/ 22451 h 944930"/>
                <a:gd name="connsiteX14" fmla="*/ 187319 w 809234"/>
                <a:gd name="connsiteY14" fmla="*/ 99780 h 944930"/>
                <a:gd name="connsiteX15" fmla="*/ 169612 w 809234"/>
                <a:gd name="connsiteY15" fmla="*/ 97616 h 944930"/>
                <a:gd name="connsiteX16" fmla="*/ 83791 w 809234"/>
                <a:gd name="connsiteY16" fmla="*/ 91824 h 944930"/>
                <a:gd name="connsiteX17" fmla="*/ 79172 w 809234"/>
                <a:gd name="connsiteY17" fmla="*/ 91767 h 944930"/>
                <a:gd name="connsiteX18" fmla="*/ 79172 w 809234"/>
                <a:gd name="connsiteY18" fmla="*/ 91767 h 944930"/>
                <a:gd name="connsiteX19" fmla="*/ 9487 w 809234"/>
                <a:gd name="connsiteY19" fmla="*/ 159676 h 944930"/>
                <a:gd name="connsiteX20" fmla="*/ 31633 w 809234"/>
                <a:gd name="connsiteY20" fmla="*/ 213836 h 944930"/>
                <a:gd name="connsiteX21" fmla="*/ 13554 w 809234"/>
                <a:gd name="connsiteY21" fmla="*/ 231137 h 944930"/>
                <a:gd name="connsiteX22" fmla="*/ 981 w 809234"/>
                <a:gd name="connsiteY22" fmla="*/ 284287 h 944930"/>
                <a:gd name="connsiteX23" fmla="*/ 72923 w 809234"/>
                <a:gd name="connsiteY23" fmla="*/ 343550 h 944930"/>
                <a:gd name="connsiteX24" fmla="*/ 83144 w 809234"/>
                <a:gd name="connsiteY24" fmla="*/ 342605 h 944930"/>
                <a:gd name="connsiteX25" fmla="*/ 128283 w 809234"/>
                <a:gd name="connsiteY25" fmla="*/ 335820 h 944930"/>
                <a:gd name="connsiteX26" fmla="*/ 121825 w 809234"/>
                <a:gd name="connsiteY26" fmla="*/ 350381 h 944930"/>
                <a:gd name="connsiteX27" fmla="*/ 83830 w 809234"/>
                <a:gd name="connsiteY27" fmla="*/ 497641 h 944930"/>
                <a:gd name="connsiteX28" fmla="*/ 143056 w 809234"/>
                <a:gd name="connsiteY28" fmla="*/ 695243 h 944930"/>
                <a:gd name="connsiteX29" fmla="*/ 142923 w 809234"/>
                <a:gd name="connsiteY29" fmla="*/ 695631 h 944930"/>
                <a:gd name="connsiteX30" fmla="*/ 142904 w 809234"/>
                <a:gd name="connsiteY30" fmla="*/ 798575 h 944930"/>
                <a:gd name="connsiteX31" fmla="*/ 156124 w 809234"/>
                <a:gd name="connsiteY31" fmla="*/ 882887 h 944930"/>
                <a:gd name="connsiteX32" fmla="*/ 227848 w 809234"/>
                <a:gd name="connsiteY32" fmla="*/ 940959 h 944930"/>
                <a:gd name="connsiteX33" fmla="*/ 239220 w 809234"/>
                <a:gd name="connsiteY33" fmla="*/ 939816 h 944930"/>
                <a:gd name="connsiteX34" fmla="*/ 285159 w 809234"/>
                <a:gd name="connsiteY34" fmla="*/ 910393 h 944930"/>
                <a:gd name="connsiteX35" fmla="*/ 296666 w 809234"/>
                <a:gd name="connsiteY35" fmla="*/ 857375 h 944930"/>
                <a:gd name="connsiteX36" fmla="*/ 291465 w 809234"/>
                <a:gd name="connsiteY36" fmla="*/ 827451 h 944930"/>
                <a:gd name="connsiteX37" fmla="*/ 620801 w 809234"/>
                <a:gd name="connsiteY37" fmla="*/ 942141 h 944930"/>
                <a:gd name="connsiteX38" fmla="*/ 670265 w 809234"/>
                <a:gd name="connsiteY38" fmla="*/ 944871 h 944930"/>
                <a:gd name="connsiteX39" fmla="*/ 762914 w 809234"/>
                <a:gd name="connsiteY39" fmla="*/ 915259 h 944930"/>
                <a:gd name="connsiteX40" fmla="*/ 809101 w 809234"/>
                <a:gd name="connsiteY40" fmla="*/ 780783 h 944930"/>
                <a:gd name="connsiteX41" fmla="*/ 753180 w 809234"/>
                <a:gd name="connsiteY41" fmla="*/ 442072 h 944930"/>
                <a:gd name="connsiteX42" fmla="*/ 752885 w 809234"/>
                <a:gd name="connsiteY42" fmla="*/ 440995 h 944930"/>
                <a:gd name="connsiteX43" fmla="*/ 658873 w 809234"/>
                <a:gd name="connsiteY43" fmla="*/ 353546 h 944930"/>
                <a:gd name="connsiteX44" fmla="*/ 611496 w 809234"/>
                <a:gd name="connsiteY44" fmla="*/ 344202 h 944930"/>
                <a:gd name="connsiteX45" fmla="*/ 600332 w 809234"/>
                <a:gd name="connsiteY45" fmla="*/ 342406 h 944930"/>
                <a:gd name="connsiteX46" fmla="*/ 519998 w 809234"/>
                <a:gd name="connsiteY46" fmla="*/ 312548 h 944930"/>
                <a:gd name="connsiteX47" fmla="*/ 512931 w 809234"/>
                <a:gd name="connsiteY47" fmla="*/ 287915 h 944930"/>
                <a:gd name="connsiteX48" fmla="*/ 519960 w 809234"/>
                <a:gd name="connsiteY48" fmla="*/ 274989 h 944930"/>
                <a:gd name="connsiteX49" fmla="*/ 554660 w 809234"/>
                <a:gd name="connsiteY49" fmla="*/ 264624 h 944930"/>
                <a:gd name="connsiteX50" fmla="*/ 556698 w 809234"/>
                <a:gd name="connsiteY50" fmla="*/ 265427 h 944930"/>
                <a:gd name="connsiteX51" fmla="*/ 658873 w 809234"/>
                <a:gd name="connsiteY51" fmla="*/ 353546 h 944930"/>
                <a:gd name="connsiteX52" fmla="*/ 491061 w 809234"/>
                <a:gd name="connsiteY52" fmla="*/ 77953 h 944930"/>
                <a:gd name="connsiteX53" fmla="*/ 605961 w 809234"/>
                <a:gd name="connsiteY53" fmla="*/ 119169 h 944930"/>
                <a:gd name="connsiteX54" fmla="*/ 584406 w 809234"/>
                <a:gd name="connsiteY54" fmla="*/ 120454 h 944930"/>
                <a:gd name="connsiteX55" fmla="*/ 370075 w 809234"/>
                <a:gd name="connsiteY55" fmla="*/ 290891 h 944930"/>
                <a:gd name="connsiteX56" fmla="*/ 371065 w 809234"/>
                <a:gd name="connsiteY56" fmla="*/ 304252 h 944930"/>
                <a:gd name="connsiteX57" fmla="*/ 315582 w 809234"/>
                <a:gd name="connsiteY57" fmla="*/ 181484 h 944930"/>
                <a:gd name="connsiteX58" fmla="*/ 324955 w 809234"/>
                <a:gd name="connsiteY58" fmla="*/ 160186 h 944930"/>
                <a:gd name="connsiteX59" fmla="*/ 491061 w 809234"/>
                <a:gd name="connsiteY59" fmla="*/ 77953 h 944930"/>
                <a:gd name="connsiteX60" fmla="*/ 80181 w 809234"/>
                <a:gd name="connsiteY60" fmla="*/ 138993 h 944930"/>
                <a:gd name="connsiteX61" fmla="*/ 81867 w 809234"/>
                <a:gd name="connsiteY61" fmla="*/ 139021 h 944930"/>
                <a:gd name="connsiteX62" fmla="*/ 164344 w 809234"/>
                <a:gd name="connsiteY62" fmla="*/ 144567 h 944930"/>
                <a:gd name="connsiteX63" fmla="*/ 170202 w 809234"/>
                <a:gd name="connsiteY63" fmla="*/ 145248 h 944930"/>
                <a:gd name="connsiteX64" fmla="*/ 161077 w 809234"/>
                <a:gd name="connsiteY64" fmla="*/ 184101 h 944930"/>
                <a:gd name="connsiteX65" fmla="*/ 160211 w 809234"/>
                <a:gd name="connsiteY65" fmla="*/ 189818 h 944930"/>
                <a:gd name="connsiteX66" fmla="*/ 149962 w 809234"/>
                <a:gd name="connsiteY66" fmla="*/ 190611 h 944930"/>
                <a:gd name="connsiteX67" fmla="*/ 79896 w 809234"/>
                <a:gd name="connsiteY67" fmla="*/ 186227 h 944930"/>
                <a:gd name="connsiteX68" fmla="*/ 57093 w 809234"/>
                <a:gd name="connsiteY68" fmla="*/ 161641 h 944930"/>
                <a:gd name="connsiteX69" fmla="*/ 80181 w 809234"/>
                <a:gd name="connsiteY69" fmla="*/ 138993 h 944930"/>
                <a:gd name="connsiteX70" fmla="*/ 75371 w 809234"/>
                <a:gd name="connsiteY70" fmla="*/ 295984 h 944930"/>
                <a:gd name="connsiteX71" fmla="*/ 71942 w 809234"/>
                <a:gd name="connsiteY71" fmla="*/ 296296 h 944930"/>
                <a:gd name="connsiteX72" fmla="*/ 47977 w 809234"/>
                <a:gd name="connsiteY72" fmla="*/ 276539 h 944930"/>
                <a:gd name="connsiteX73" fmla="*/ 67570 w 809234"/>
                <a:gd name="connsiteY73" fmla="*/ 249373 h 944930"/>
                <a:gd name="connsiteX74" fmla="*/ 149447 w 809234"/>
                <a:gd name="connsiteY74" fmla="*/ 238063 h 944930"/>
                <a:gd name="connsiteX75" fmla="*/ 149666 w 809234"/>
                <a:gd name="connsiteY75" fmla="*/ 238044 h 944930"/>
                <a:gd name="connsiteX76" fmla="*/ 152705 w 809234"/>
                <a:gd name="connsiteY76" fmla="*/ 238347 h 944930"/>
                <a:gd name="connsiteX77" fmla="*/ 143904 w 809234"/>
                <a:gd name="connsiteY77" fmla="*/ 286158 h 944930"/>
                <a:gd name="connsiteX78" fmla="*/ 75371 w 809234"/>
                <a:gd name="connsiteY78" fmla="*/ 295984 h 944930"/>
                <a:gd name="connsiteX79" fmla="*/ 131464 w 809234"/>
                <a:gd name="connsiteY79" fmla="*/ 498264 h 944930"/>
                <a:gd name="connsiteX80" fmla="*/ 165278 w 809234"/>
                <a:gd name="connsiteY80" fmla="*/ 369732 h 944930"/>
                <a:gd name="connsiteX81" fmla="*/ 174955 w 809234"/>
                <a:gd name="connsiteY81" fmla="*/ 347660 h 944930"/>
                <a:gd name="connsiteX82" fmla="*/ 206645 w 809234"/>
                <a:gd name="connsiteY82" fmla="*/ 201166 h 944930"/>
                <a:gd name="connsiteX83" fmla="*/ 208169 w 809234"/>
                <a:gd name="connsiteY83" fmla="*/ 191150 h 944930"/>
                <a:gd name="connsiteX84" fmla="*/ 266281 w 809234"/>
                <a:gd name="connsiteY84" fmla="*/ 53802 h 944930"/>
                <a:gd name="connsiteX85" fmla="*/ 295923 w 809234"/>
                <a:gd name="connsiteY85" fmla="*/ 48114 h 944930"/>
                <a:gd name="connsiteX86" fmla="*/ 314630 w 809234"/>
                <a:gd name="connsiteY86" fmla="*/ 66454 h 944930"/>
                <a:gd name="connsiteX87" fmla="*/ 296761 w 809234"/>
                <a:gd name="connsiteY87" fmla="*/ 108029 h 944930"/>
                <a:gd name="connsiteX88" fmla="*/ 278911 w 809234"/>
                <a:gd name="connsiteY88" fmla="*/ 146570 h 944930"/>
                <a:gd name="connsiteX89" fmla="*/ 271243 w 809234"/>
                <a:gd name="connsiteY89" fmla="*/ 164287 h 944930"/>
                <a:gd name="connsiteX90" fmla="*/ 369961 w 809234"/>
                <a:gd name="connsiteY90" fmla="*/ 360085 h 944930"/>
                <a:gd name="connsiteX91" fmla="*/ 385448 w 809234"/>
                <a:gd name="connsiteY91" fmla="*/ 370025 h 944930"/>
                <a:gd name="connsiteX92" fmla="*/ 305238 w 809234"/>
                <a:gd name="connsiteY92" fmla="*/ 499200 h 944930"/>
                <a:gd name="connsiteX93" fmla="*/ 192681 w 809234"/>
                <a:gd name="connsiteY93" fmla="*/ 681930 h 944930"/>
                <a:gd name="connsiteX94" fmla="*/ 131464 w 809234"/>
                <a:gd name="connsiteY94" fmla="*/ 498264 h 944930"/>
                <a:gd name="connsiteX95" fmla="*/ 249831 w 809234"/>
                <a:gd name="connsiteY95" fmla="*/ 865851 h 944930"/>
                <a:gd name="connsiteX96" fmla="*/ 230686 w 809234"/>
                <a:gd name="connsiteY96" fmla="*/ 893337 h 944930"/>
                <a:gd name="connsiteX97" fmla="*/ 226866 w 809234"/>
                <a:gd name="connsiteY97" fmla="*/ 893725 h 944930"/>
                <a:gd name="connsiteX98" fmla="*/ 202978 w 809234"/>
                <a:gd name="connsiteY98" fmla="*/ 874345 h 944930"/>
                <a:gd name="connsiteX99" fmla="*/ 190252 w 809234"/>
                <a:gd name="connsiteY99" fmla="*/ 793322 h 944930"/>
                <a:gd name="connsiteX100" fmla="*/ 186633 w 809234"/>
                <a:gd name="connsiteY100" fmla="*/ 745974 h 944930"/>
                <a:gd name="connsiteX101" fmla="*/ 213531 w 809234"/>
                <a:gd name="connsiteY101" fmla="*/ 770834 h 944930"/>
                <a:gd name="connsiteX102" fmla="*/ 237887 w 809234"/>
                <a:gd name="connsiteY102" fmla="*/ 790572 h 944930"/>
                <a:gd name="connsiteX103" fmla="*/ 249831 w 809234"/>
                <a:gd name="connsiteY103" fmla="*/ 865851 h 944930"/>
                <a:gd name="connsiteX104" fmla="*/ 761505 w 809234"/>
                <a:gd name="connsiteY104" fmla="*/ 779404 h 944930"/>
                <a:gd name="connsiteX105" fmla="*/ 731806 w 809234"/>
                <a:gd name="connsiteY105" fmla="*/ 879476 h 944930"/>
                <a:gd name="connsiteX106" fmla="*/ 626431 w 809234"/>
                <a:gd name="connsiteY106" fmla="*/ 895227 h 944930"/>
                <a:gd name="connsiteX107" fmla="*/ 244678 w 809234"/>
                <a:gd name="connsiteY107" fmla="*/ 735089 h 944930"/>
                <a:gd name="connsiteX108" fmla="*/ 243792 w 809234"/>
                <a:gd name="connsiteY108" fmla="*/ 734295 h 944930"/>
                <a:gd name="connsiteX109" fmla="*/ 337757 w 809234"/>
                <a:gd name="connsiteY109" fmla="*/ 533716 h 944930"/>
                <a:gd name="connsiteX110" fmla="*/ 421148 w 809234"/>
                <a:gd name="connsiteY110" fmla="*/ 317424 h 944930"/>
                <a:gd name="connsiteX111" fmla="*/ 417681 w 809234"/>
                <a:gd name="connsiteY111" fmla="*/ 289909 h 944930"/>
                <a:gd name="connsiteX112" fmla="*/ 585397 w 809234"/>
                <a:gd name="connsiteY112" fmla="*/ 167689 h 944930"/>
                <a:gd name="connsiteX113" fmla="*/ 718766 w 809234"/>
                <a:gd name="connsiteY113" fmla="*/ 132085 h 944930"/>
                <a:gd name="connsiteX114" fmla="*/ 737321 w 809234"/>
                <a:gd name="connsiteY114" fmla="*/ 122939 h 944930"/>
                <a:gd name="connsiteX115" fmla="*/ 752142 w 809234"/>
                <a:gd name="connsiteY115" fmla="*/ 127720 h 944930"/>
                <a:gd name="connsiteX116" fmla="*/ 756933 w 809234"/>
                <a:gd name="connsiteY116" fmla="*/ 160337 h 944930"/>
                <a:gd name="connsiteX117" fmla="*/ 586397 w 809234"/>
                <a:gd name="connsiteY117" fmla="*/ 214933 h 944930"/>
                <a:gd name="connsiteX118" fmla="*/ 465296 w 809234"/>
                <a:gd name="connsiteY118" fmla="*/ 288926 h 944930"/>
                <a:gd name="connsiteX119" fmla="*/ 471716 w 809234"/>
                <a:gd name="connsiteY119" fmla="*/ 323291 h 944930"/>
                <a:gd name="connsiteX120" fmla="*/ 592579 w 809234"/>
                <a:gd name="connsiteY120" fmla="*/ 389036 h 944930"/>
                <a:gd name="connsiteX121" fmla="*/ 603914 w 809234"/>
                <a:gd name="connsiteY121" fmla="*/ 390860 h 944930"/>
                <a:gd name="connsiteX122" fmla="*/ 708079 w 809234"/>
                <a:gd name="connsiteY122" fmla="*/ 457370 h 944930"/>
                <a:gd name="connsiteX123" fmla="*/ 761505 w 809234"/>
                <a:gd name="connsiteY123" fmla="*/ 779404 h 944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</a:cxnLst>
              <a:rect l="l" t="t" r="r" b="b"/>
              <a:pathLst>
                <a:path w="809234" h="944930">
                  <a:moveTo>
                    <a:pt x="752885" y="440995"/>
                  </a:moveTo>
                  <a:cubicBezTo>
                    <a:pt x="746122" y="417675"/>
                    <a:pt x="739607" y="398532"/>
                    <a:pt x="733939" y="385956"/>
                  </a:cubicBezTo>
                  <a:cubicBezTo>
                    <a:pt x="717042" y="348454"/>
                    <a:pt x="678704" y="295219"/>
                    <a:pt x="635441" y="258473"/>
                  </a:cubicBezTo>
                  <a:cubicBezTo>
                    <a:pt x="707374" y="249043"/>
                    <a:pt x="769582" y="222577"/>
                    <a:pt x="795138" y="188542"/>
                  </a:cubicBezTo>
                  <a:cubicBezTo>
                    <a:pt x="818245" y="157786"/>
                    <a:pt x="811959" y="113670"/>
                    <a:pt x="781126" y="90218"/>
                  </a:cubicBezTo>
                  <a:cubicBezTo>
                    <a:pt x="768344" y="80514"/>
                    <a:pt x="752446" y="75364"/>
                    <a:pt x="736330" y="75695"/>
                  </a:cubicBezTo>
                  <a:cubicBezTo>
                    <a:pt x="736330" y="75695"/>
                    <a:pt x="736330" y="75695"/>
                    <a:pt x="736330" y="75695"/>
                  </a:cubicBezTo>
                  <a:cubicBezTo>
                    <a:pt x="716718" y="76101"/>
                    <a:pt x="698383" y="84303"/>
                    <a:pt x="685190" y="98400"/>
                  </a:cubicBezTo>
                  <a:cubicBezTo>
                    <a:pt x="680723" y="101018"/>
                    <a:pt x="671713" y="104958"/>
                    <a:pt x="659206" y="108794"/>
                  </a:cubicBezTo>
                  <a:cubicBezTo>
                    <a:pt x="616010" y="41434"/>
                    <a:pt x="500072" y="31276"/>
                    <a:pt x="494176" y="30813"/>
                  </a:cubicBezTo>
                  <a:cubicBezTo>
                    <a:pt x="437502" y="28092"/>
                    <a:pt x="394354" y="40678"/>
                    <a:pt x="361798" y="59093"/>
                  </a:cubicBezTo>
                  <a:cubicBezTo>
                    <a:pt x="358816" y="36577"/>
                    <a:pt x="341186" y="15714"/>
                    <a:pt x="314344" y="4536"/>
                  </a:cubicBezTo>
                  <a:cubicBezTo>
                    <a:pt x="280807" y="-9410"/>
                    <a:pt x="241716" y="13012"/>
                    <a:pt x="237373" y="15620"/>
                  </a:cubicBezTo>
                  <a:cubicBezTo>
                    <a:pt x="234477" y="17358"/>
                    <a:pt x="231991" y="19683"/>
                    <a:pt x="230067" y="22451"/>
                  </a:cubicBezTo>
                  <a:cubicBezTo>
                    <a:pt x="228610" y="24558"/>
                    <a:pt x="206531" y="56693"/>
                    <a:pt x="187319" y="99780"/>
                  </a:cubicBezTo>
                  <a:cubicBezTo>
                    <a:pt x="181642" y="99024"/>
                    <a:pt x="175784" y="98297"/>
                    <a:pt x="169612" y="97616"/>
                  </a:cubicBezTo>
                  <a:cubicBezTo>
                    <a:pt x="136827" y="93988"/>
                    <a:pt x="84315" y="91843"/>
                    <a:pt x="83791" y="91824"/>
                  </a:cubicBezTo>
                  <a:cubicBezTo>
                    <a:pt x="82544" y="91758"/>
                    <a:pt x="80858" y="91739"/>
                    <a:pt x="79172" y="91767"/>
                  </a:cubicBezTo>
                  <a:lnTo>
                    <a:pt x="79172" y="91767"/>
                  </a:lnTo>
                  <a:cubicBezTo>
                    <a:pt x="41662" y="92542"/>
                    <a:pt x="11059" y="122372"/>
                    <a:pt x="9487" y="159676"/>
                  </a:cubicBezTo>
                  <a:cubicBezTo>
                    <a:pt x="8601" y="180860"/>
                    <a:pt x="17269" y="200230"/>
                    <a:pt x="31633" y="213836"/>
                  </a:cubicBezTo>
                  <a:cubicBezTo>
                    <a:pt x="24755" y="218438"/>
                    <a:pt x="18593" y="224211"/>
                    <a:pt x="13554" y="231137"/>
                  </a:cubicBezTo>
                  <a:cubicBezTo>
                    <a:pt x="2305" y="246595"/>
                    <a:pt x="-2162" y="265474"/>
                    <a:pt x="981" y="284287"/>
                  </a:cubicBezTo>
                  <a:cubicBezTo>
                    <a:pt x="6753" y="318803"/>
                    <a:pt x="37681" y="344277"/>
                    <a:pt x="72923" y="343550"/>
                  </a:cubicBezTo>
                  <a:cubicBezTo>
                    <a:pt x="76333" y="343483"/>
                    <a:pt x="79772" y="343162"/>
                    <a:pt x="83144" y="342605"/>
                  </a:cubicBezTo>
                  <a:cubicBezTo>
                    <a:pt x="94069" y="340819"/>
                    <a:pt x="111519" y="338126"/>
                    <a:pt x="128283" y="335820"/>
                  </a:cubicBezTo>
                  <a:cubicBezTo>
                    <a:pt x="126273" y="340469"/>
                    <a:pt x="124139" y="345269"/>
                    <a:pt x="121825" y="350381"/>
                  </a:cubicBezTo>
                  <a:cubicBezTo>
                    <a:pt x="106166" y="384964"/>
                    <a:pt x="84725" y="432321"/>
                    <a:pt x="83830" y="497641"/>
                  </a:cubicBezTo>
                  <a:cubicBezTo>
                    <a:pt x="83077" y="553256"/>
                    <a:pt x="90611" y="622166"/>
                    <a:pt x="143056" y="695243"/>
                  </a:cubicBezTo>
                  <a:cubicBezTo>
                    <a:pt x="143018" y="695376"/>
                    <a:pt x="142961" y="695499"/>
                    <a:pt x="142923" y="695631"/>
                  </a:cubicBezTo>
                  <a:cubicBezTo>
                    <a:pt x="137455" y="715521"/>
                    <a:pt x="137455" y="750150"/>
                    <a:pt x="142904" y="798575"/>
                  </a:cubicBezTo>
                  <a:cubicBezTo>
                    <a:pt x="146561" y="831089"/>
                    <a:pt x="156029" y="882377"/>
                    <a:pt x="156124" y="882887"/>
                  </a:cubicBezTo>
                  <a:cubicBezTo>
                    <a:pt x="162020" y="916534"/>
                    <a:pt x="192891" y="941687"/>
                    <a:pt x="227848" y="940959"/>
                  </a:cubicBezTo>
                  <a:cubicBezTo>
                    <a:pt x="231648" y="940884"/>
                    <a:pt x="235468" y="940496"/>
                    <a:pt x="239220" y="939816"/>
                  </a:cubicBezTo>
                  <a:cubicBezTo>
                    <a:pt x="257994" y="936415"/>
                    <a:pt x="274311" y="925964"/>
                    <a:pt x="285159" y="910393"/>
                  </a:cubicBezTo>
                  <a:cubicBezTo>
                    <a:pt x="296008" y="894821"/>
                    <a:pt x="300095" y="875989"/>
                    <a:pt x="296666" y="857375"/>
                  </a:cubicBezTo>
                  <a:cubicBezTo>
                    <a:pt x="295285" y="849797"/>
                    <a:pt x="293380" y="838960"/>
                    <a:pt x="291465" y="827451"/>
                  </a:cubicBezTo>
                  <a:cubicBezTo>
                    <a:pt x="401212" y="895397"/>
                    <a:pt x="527590" y="931170"/>
                    <a:pt x="620801" y="942141"/>
                  </a:cubicBezTo>
                  <a:cubicBezTo>
                    <a:pt x="638813" y="944267"/>
                    <a:pt x="655244" y="945183"/>
                    <a:pt x="670265" y="944871"/>
                  </a:cubicBezTo>
                  <a:cubicBezTo>
                    <a:pt x="710603" y="944030"/>
                    <a:pt x="740626" y="934317"/>
                    <a:pt x="762914" y="915259"/>
                  </a:cubicBezTo>
                  <a:cubicBezTo>
                    <a:pt x="801100" y="882575"/>
                    <a:pt x="807691" y="828934"/>
                    <a:pt x="809101" y="780783"/>
                  </a:cubicBezTo>
                  <a:cubicBezTo>
                    <a:pt x="811530" y="697728"/>
                    <a:pt x="780355" y="536107"/>
                    <a:pt x="753180" y="442072"/>
                  </a:cubicBezTo>
                  <a:cubicBezTo>
                    <a:pt x="753094" y="441704"/>
                    <a:pt x="753008" y="441345"/>
                    <a:pt x="752885" y="440995"/>
                  </a:cubicBezTo>
                  <a:close/>
                  <a:moveTo>
                    <a:pt x="658873" y="353546"/>
                  </a:moveTo>
                  <a:cubicBezTo>
                    <a:pt x="644604" y="349540"/>
                    <a:pt x="629079" y="347008"/>
                    <a:pt x="611496" y="344202"/>
                  </a:cubicBezTo>
                  <a:lnTo>
                    <a:pt x="600332" y="342406"/>
                  </a:lnTo>
                  <a:cubicBezTo>
                    <a:pt x="564328" y="336529"/>
                    <a:pt x="533257" y="330038"/>
                    <a:pt x="519998" y="312548"/>
                  </a:cubicBezTo>
                  <a:cubicBezTo>
                    <a:pt x="514369" y="303723"/>
                    <a:pt x="513083" y="295370"/>
                    <a:pt x="512931" y="287915"/>
                  </a:cubicBezTo>
                  <a:cubicBezTo>
                    <a:pt x="512788" y="280989"/>
                    <a:pt x="514102" y="278570"/>
                    <a:pt x="519960" y="274989"/>
                  </a:cubicBezTo>
                  <a:cubicBezTo>
                    <a:pt x="524932" y="271947"/>
                    <a:pt x="535172" y="267430"/>
                    <a:pt x="554660" y="264624"/>
                  </a:cubicBezTo>
                  <a:cubicBezTo>
                    <a:pt x="555346" y="264888"/>
                    <a:pt x="555984" y="265229"/>
                    <a:pt x="556698" y="265427"/>
                  </a:cubicBezTo>
                  <a:cubicBezTo>
                    <a:pt x="587102" y="274006"/>
                    <a:pt x="628498" y="312926"/>
                    <a:pt x="658873" y="353546"/>
                  </a:cubicBezTo>
                  <a:close/>
                  <a:moveTo>
                    <a:pt x="491061" y="77953"/>
                  </a:moveTo>
                  <a:cubicBezTo>
                    <a:pt x="515226" y="79956"/>
                    <a:pt x="574081" y="91068"/>
                    <a:pt x="605961" y="119169"/>
                  </a:cubicBezTo>
                  <a:cubicBezTo>
                    <a:pt x="599075" y="119830"/>
                    <a:pt x="591893" y="120293"/>
                    <a:pt x="584406" y="120454"/>
                  </a:cubicBezTo>
                  <a:cubicBezTo>
                    <a:pt x="382276" y="124649"/>
                    <a:pt x="369256" y="251962"/>
                    <a:pt x="370075" y="290891"/>
                  </a:cubicBezTo>
                  <a:cubicBezTo>
                    <a:pt x="370170" y="295465"/>
                    <a:pt x="370637" y="299849"/>
                    <a:pt x="371065" y="304252"/>
                  </a:cubicBezTo>
                  <a:cubicBezTo>
                    <a:pt x="326222" y="273326"/>
                    <a:pt x="292132" y="236778"/>
                    <a:pt x="315582" y="181484"/>
                  </a:cubicBezTo>
                  <a:cubicBezTo>
                    <a:pt x="318726" y="174066"/>
                    <a:pt x="321859" y="167027"/>
                    <a:pt x="324955" y="160186"/>
                  </a:cubicBezTo>
                  <a:cubicBezTo>
                    <a:pt x="341843" y="129402"/>
                    <a:pt x="387191" y="72908"/>
                    <a:pt x="491061" y="77953"/>
                  </a:cubicBezTo>
                  <a:close/>
                  <a:moveTo>
                    <a:pt x="80181" y="138993"/>
                  </a:moveTo>
                  <a:cubicBezTo>
                    <a:pt x="80743" y="138983"/>
                    <a:pt x="81305" y="138993"/>
                    <a:pt x="81867" y="139021"/>
                  </a:cubicBezTo>
                  <a:cubicBezTo>
                    <a:pt x="83982" y="139106"/>
                    <a:pt x="133931" y="141194"/>
                    <a:pt x="164344" y="144567"/>
                  </a:cubicBezTo>
                  <a:cubicBezTo>
                    <a:pt x="166373" y="144794"/>
                    <a:pt x="168269" y="145021"/>
                    <a:pt x="170202" y="145248"/>
                  </a:cubicBezTo>
                  <a:cubicBezTo>
                    <a:pt x="166297" y="157994"/>
                    <a:pt x="163068" y="171043"/>
                    <a:pt x="161077" y="184101"/>
                  </a:cubicBezTo>
                  <a:lnTo>
                    <a:pt x="160211" y="189818"/>
                  </a:lnTo>
                  <a:cubicBezTo>
                    <a:pt x="156810" y="190073"/>
                    <a:pt x="153495" y="190300"/>
                    <a:pt x="149962" y="190611"/>
                  </a:cubicBezTo>
                  <a:cubicBezTo>
                    <a:pt x="120882" y="187947"/>
                    <a:pt x="80343" y="186246"/>
                    <a:pt x="79896" y="186227"/>
                  </a:cubicBezTo>
                  <a:cubicBezTo>
                    <a:pt x="66761" y="185679"/>
                    <a:pt x="56550" y="174681"/>
                    <a:pt x="57093" y="161641"/>
                  </a:cubicBezTo>
                  <a:cubicBezTo>
                    <a:pt x="57607" y="149159"/>
                    <a:pt x="67789" y="139248"/>
                    <a:pt x="80181" y="138993"/>
                  </a:cubicBezTo>
                  <a:close/>
                  <a:moveTo>
                    <a:pt x="75371" y="295984"/>
                  </a:moveTo>
                  <a:cubicBezTo>
                    <a:pt x="74219" y="296173"/>
                    <a:pt x="73076" y="296277"/>
                    <a:pt x="71942" y="296296"/>
                  </a:cubicBezTo>
                  <a:cubicBezTo>
                    <a:pt x="60303" y="296542"/>
                    <a:pt x="49940" y="288274"/>
                    <a:pt x="47977" y="276539"/>
                  </a:cubicBezTo>
                  <a:cubicBezTo>
                    <a:pt x="45825" y="263669"/>
                    <a:pt x="54578" y="251395"/>
                    <a:pt x="67570" y="249373"/>
                  </a:cubicBezTo>
                  <a:cubicBezTo>
                    <a:pt x="69656" y="249024"/>
                    <a:pt x="118986" y="240936"/>
                    <a:pt x="149447" y="238063"/>
                  </a:cubicBezTo>
                  <a:cubicBezTo>
                    <a:pt x="149523" y="238054"/>
                    <a:pt x="149590" y="238054"/>
                    <a:pt x="149666" y="238044"/>
                  </a:cubicBezTo>
                  <a:cubicBezTo>
                    <a:pt x="150676" y="238148"/>
                    <a:pt x="151705" y="238243"/>
                    <a:pt x="152705" y="238347"/>
                  </a:cubicBezTo>
                  <a:cubicBezTo>
                    <a:pt x="149743" y="256772"/>
                    <a:pt x="146961" y="272362"/>
                    <a:pt x="143904" y="286158"/>
                  </a:cubicBezTo>
                  <a:cubicBezTo>
                    <a:pt x="114976" y="289493"/>
                    <a:pt x="75809" y="295909"/>
                    <a:pt x="75371" y="295984"/>
                  </a:cubicBezTo>
                  <a:close/>
                  <a:moveTo>
                    <a:pt x="131464" y="498264"/>
                  </a:moveTo>
                  <a:cubicBezTo>
                    <a:pt x="132226" y="442734"/>
                    <a:pt x="150552" y="402255"/>
                    <a:pt x="165278" y="369732"/>
                  </a:cubicBezTo>
                  <a:cubicBezTo>
                    <a:pt x="168840" y="361861"/>
                    <a:pt x="172155" y="354529"/>
                    <a:pt x="174955" y="347660"/>
                  </a:cubicBezTo>
                  <a:cubicBezTo>
                    <a:pt x="190005" y="310706"/>
                    <a:pt x="196272" y="269480"/>
                    <a:pt x="206645" y="201166"/>
                  </a:cubicBezTo>
                  <a:lnTo>
                    <a:pt x="208169" y="191150"/>
                  </a:lnTo>
                  <a:cubicBezTo>
                    <a:pt x="216999" y="133078"/>
                    <a:pt x="255184" y="70914"/>
                    <a:pt x="266281" y="53802"/>
                  </a:cubicBezTo>
                  <a:cubicBezTo>
                    <a:pt x="275796" y="49210"/>
                    <a:pt x="289227" y="45317"/>
                    <a:pt x="295923" y="48114"/>
                  </a:cubicBezTo>
                  <a:cubicBezTo>
                    <a:pt x="311125" y="54435"/>
                    <a:pt x="315001" y="63903"/>
                    <a:pt x="314630" y="66454"/>
                  </a:cubicBezTo>
                  <a:cubicBezTo>
                    <a:pt x="313782" y="72086"/>
                    <a:pt x="304743" y="91182"/>
                    <a:pt x="296761" y="108029"/>
                  </a:cubicBezTo>
                  <a:cubicBezTo>
                    <a:pt x="291236" y="119698"/>
                    <a:pt x="285179" y="132530"/>
                    <a:pt x="278911" y="146570"/>
                  </a:cubicBezTo>
                  <a:cubicBezTo>
                    <a:pt x="274511" y="155358"/>
                    <a:pt x="272120" y="161755"/>
                    <a:pt x="271243" y="164287"/>
                  </a:cubicBezTo>
                  <a:cubicBezTo>
                    <a:pt x="226847" y="271002"/>
                    <a:pt x="323440" y="331143"/>
                    <a:pt x="369961" y="360085"/>
                  </a:cubicBezTo>
                  <a:cubicBezTo>
                    <a:pt x="376142" y="363931"/>
                    <a:pt x="381486" y="367266"/>
                    <a:pt x="385448" y="370025"/>
                  </a:cubicBezTo>
                  <a:cubicBezTo>
                    <a:pt x="389430" y="417893"/>
                    <a:pt x="356778" y="451417"/>
                    <a:pt x="305238" y="499200"/>
                  </a:cubicBezTo>
                  <a:cubicBezTo>
                    <a:pt x="256804" y="544110"/>
                    <a:pt x="198977" y="597826"/>
                    <a:pt x="192681" y="681930"/>
                  </a:cubicBezTo>
                  <a:cubicBezTo>
                    <a:pt x="138770" y="614938"/>
                    <a:pt x="130731" y="552425"/>
                    <a:pt x="131464" y="498264"/>
                  </a:cubicBezTo>
                  <a:close/>
                  <a:moveTo>
                    <a:pt x="249831" y="865851"/>
                  </a:moveTo>
                  <a:cubicBezTo>
                    <a:pt x="252193" y="878682"/>
                    <a:pt x="243621" y="890994"/>
                    <a:pt x="230686" y="893337"/>
                  </a:cubicBezTo>
                  <a:cubicBezTo>
                    <a:pt x="229410" y="893564"/>
                    <a:pt x="228133" y="893697"/>
                    <a:pt x="226866" y="893725"/>
                  </a:cubicBezTo>
                  <a:cubicBezTo>
                    <a:pt x="215370" y="893961"/>
                    <a:pt x="205007" y="885930"/>
                    <a:pt x="202978" y="874345"/>
                  </a:cubicBezTo>
                  <a:cubicBezTo>
                    <a:pt x="202597" y="872286"/>
                    <a:pt x="193643" y="823483"/>
                    <a:pt x="190252" y="793322"/>
                  </a:cubicBezTo>
                  <a:cubicBezTo>
                    <a:pt x="188024" y="773517"/>
                    <a:pt x="186985" y="758040"/>
                    <a:pt x="186633" y="745974"/>
                  </a:cubicBezTo>
                  <a:cubicBezTo>
                    <a:pt x="194948" y="754242"/>
                    <a:pt x="203854" y="762528"/>
                    <a:pt x="213531" y="770834"/>
                  </a:cubicBezTo>
                  <a:cubicBezTo>
                    <a:pt x="221466" y="777637"/>
                    <a:pt x="229600" y="784204"/>
                    <a:pt x="237887" y="790572"/>
                  </a:cubicBezTo>
                  <a:cubicBezTo>
                    <a:pt x="241306" y="819363"/>
                    <a:pt x="249746" y="865378"/>
                    <a:pt x="249831" y="865851"/>
                  </a:cubicBezTo>
                  <a:close/>
                  <a:moveTo>
                    <a:pt x="761505" y="779404"/>
                  </a:moveTo>
                  <a:cubicBezTo>
                    <a:pt x="759952" y="832364"/>
                    <a:pt x="750799" y="863224"/>
                    <a:pt x="731806" y="879476"/>
                  </a:cubicBezTo>
                  <a:cubicBezTo>
                    <a:pt x="712346" y="896144"/>
                    <a:pt x="677894" y="901284"/>
                    <a:pt x="626431" y="895227"/>
                  </a:cubicBezTo>
                  <a:cubicBezTo>
                    <a:pt x="489023" y="879041"/>
                    <a:pt x="339176" y="816197"/>
                    <a:pt x="244678" y="735089"/>
                  </a:cubicBezTo>
                  <a:cubicBezTo>
                    <a:pt x="244364" y="734824"/>
                    <a:pt x="244107" y="734560"/>
                    <a:pt x="243792" y="734295"/>
                  </a:cubicBezTo>
                  <a:cubicBezTo>
                    <a:pt x="224552" y="639023"/>
                    <a:pt x="279473" y="587763"/>
                    <a:pt x="337757" y="533716"/>
                  </a:cubicBezTo>
                  <a:cubicBezTo>
                    <a:pt x="395526" y="480141"/>
                    <a:pt x="460791" y="419508"/>
                    <a:pt x="421148" y="317424"/>
                  </a:cubicBezTo>
                  <a:cubicBezTo>
                    <a:pt x="418786" y="304507"/>
                    <a:pt x="417890" y="299679"/>
                    <a:pt x="417681" y="289909"/>
                  </a:cubicBezTo>
                  <a:cubicBezTo>
                    <a:pt x="416747" y="245584"/>
                    <a:pt x="437293" y="170769"/>
                    <a:pt x="585397" y="167689"/>
                  </a:cubicBezTo>
                  <a:cubicBezTo>
                    <a:pt x="659378" y="166148"/>
                    <a:pt x="711451" y="141279"/>
                    <a:pt x="718766" y="132085"/>
                  </a:cubicBezTo>
                  <a:cubicBezTo>
                    <a:pt x="723395" y="126256"/>
                    <a:pt x="730310" y="123090"/>
                    <a:pt x="737321" y="122939"/>
                  </a:cubicBezTo>
                  <a:cubicBezTo>
                    <a:pt x="742502" y="122835"/>
                    <a:pt x="747741" y="124375"/>
                    <a:pt x="752142" y="127720"/>
                  </a:cubicBezTo>
                  <a:cubicBezTo>
                    <a:pt x="762476" y="135582"/>
                    <a:pt x="764715" y="149972"/>
                    <a:pt x="756933" y="160337"/>
                  </a:cubicBezTo>
                  <a:cubicBezTo>
                    <a:pt x="737797" y="185830"/>
                    <a:pt x="668760" y="213213"/>
                    <a:pt x="586397" y="214933"/>
                  </a:cubicBezTo>
                  <a:cubicBezTo>
                    <a:pt x="505044" y="216624"/>
                    <a:pt x="464296" y="241521"/>
                    <a:pt x="465296" y="288926"/>
                  </a:cubicBezTo>
                  <a:cubicBezTo>
                    <a:pt x="465496" y="298365"/>
                    <a:pt x="466544" y="309458"/>
                    <a:pt x="471716" y="323291"/>
                  </a:cubicBezTo>
                  <a:cubicBezTo>
                    <a:pt x="490433" y="373304"/>
                    <a:pt x="550202" y="382120"/>
                    <a:pt x="592579" y="389036"/>
                  </a:cubicBezTo>
                  <a:lnTo>
                    <a:pt x="603914" y="390860"/>
                  </a:lnTo>
                  <a:cubicBezTo>
                    <a:pt x="659978" y="399808"/>
                    <a:pt x="677475" y="402709"/>
                    <a:pt x="708079" y="457370"/>
                  </a:cubicBezTo>
                  <a:cubicBezTo>
                    <a:pt x="733025" y="544630"/>
                    <a:pt x="763867" y="699080"/>
                    <a:pt x="761505" y="779404"/>
                  </a:cubicBezTo>
                  <a:close/>
                </a:path>
              </a:pathLst>
            </a:custGeom>
            <a:solidFill>
              <a:srgbClr val="0C365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E0E09C42-E808-4EA7-8E2C-851F57DF1DE9}"/>
              </a:ext>
            </a:extLst>
          </p:cNvPr>
          <p:cNvSpPr txBox="1"/>
          <p:nvPr/>
        </p:nvSpPr>
        <p:spPr>
          <a:xfrm>
            <a:off x="2928162" y="4490635"/>
            <a:ext cx="6043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ХОБЛ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AC1858C-DE26-4285-96E0-E9BE44D3AFC9}"/>
              </a:ext>
            </a:extLst>
          </p:cNvPr>
          <p:cNvSpPr txBox="1"/>
          <p:nvPr/>
        </p:nvSpPr>
        <p:spPr>
          <a:xfrm>
            <a:off x="2700373" y="5581021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274 (5,3 %)</a:t>
            </a:r>
          </a:p>
        </p:txBody>
      </p:sp>
      <p:grpSp>
        <p:nvGrpSpPr>
          <p:cNvPr id="97" name="Group 96">
            <a:extLst>
              <a:ext uri="{FF2B5EF4-FFF2-40B4-BE49-F238E27FC236}">
                <a16:creationId xmlns:a16="http://schemas.microsoft.com/office/drawing/2014/main" id="{6D3E0EDF-2769-49E2-B5B8-632D57177F5D}"/>
              </a:ext>
            </a:extLst>
          </p:cNvPr>
          <p:cNvGrpSpPr/>
          <p:nvPr/>
        </p:nvGrpSpPr>
        <p:grpSpPr>
          <a:xfrm>
            <a:off x="2853821" y="4877288"/>
            <a:ext cx="753017" cy="703733"/>
            <a:chOff x="8075066" y="3724510"/>
            <a:chExt cx="829339" cy="829339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667A0C6B-A5ED-44E1-AE71-FC52556373B2}"/>
                </a:ext>
              </a:extLst>
            </p:cNvPr>
            <p:cNvSpPr/>
            <p:nvPr/>
          </p:nvSpPr>
          <p:spPr>
            <a:xfrm>
              <a:off x="8075066" y="3724510"/>
              <a:ext cx="829339" cy="829339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91A2B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914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99" name="Freeform 99">
              <a:extLst>
                <a:ext uri="{FF2B5EF4-FFF2-40B4-BE49-F238E27FC236}">
                  <a16:creationId xmlns:a16="http://schemas.microsoft.com/office/drawing/2014/main" id="{9ECFD4D4-F4BE-4257-AC92-4C26F16C3A3B}"/>
                </a:ext>
              </a:extLst>
            </p:cNvPr>
            <p:cNvSpPr/>
            <p:nvPr/>
          </p:nvSpPr>
          <p:spPr>
            <a:xfrm>
              <a:off x="8238044" y="3858657"/>
              <a:ext cx="516724" cy="516720"/>
            </a:xfrm>
            <a:custGeom>
              <a:avLst/>
              <a:gdLst>
                <a:gd name="connsiteX0" fmla="*/ 608310 w 616348"/>
                <a:gd name="connsiteY0" fmla="*/ 391003 h 616343"/>
                <a:gd name="connsiteX1" fmla="*/ 429394 w 616348"/>
                <a:gd name="connsiteY1" fmla="*/ 128318 h 616343"/>
                <a:gd name="connsiteX2" fmla="*/ 359798 w 616348"/>
                <a:gd name="connsiteY2" fmla="*/ 219869 h 616343"/>
                <a:gd name="connsiteX3" fmla="*/ 344879 w 616348"/>
                <a:gd name="connsiteY3" fmla="*/ 14890 h 616343"/>
                <a:gd name="connsiteX4" fmla="*/ 335382 w 616348"/>
                <a:gd name="connsiteY4" fmla="*/ 277 h 616343"/>
                <a:gd name="connsiteX5" fmla="*/ 320770 w 616348"/>
                <a:gd name="connsiteY5" fmla="*/ 9774 h 616343"/>
                <a:gd name="connsiteX6" fmla="*/ 356681 w 616348"/>
                <a:gd name="connsiteY6" fmla="*/ 251020 h 616343"/>
                <a:gd name="connsiteX7" fmla="*/ 356459 w 616348"/>
                <a:gd name="connsiteY7" fmla="*/ 259117 h 616343"/>
                <a:gd name="connsiteX8" fmla="*/ 354642 w 616348"/>
                <a:gd name="connsiteY8" fmla="*/ 276856 h 616343"/>
                <a:gd name="connsiteX9" fmla="*/ 308174 w 616348"/>
                <a:gd name="connsiteY9" fmla="*/ 246531 h 616343"/>
                <a:gd name="connsiteX10" fmla="*/ 261708 w 616348"/>
                <a:gd name="connsiteY10" fmla="*/ 276855 h 616343"/>
                <a:gd name="connsiteX11" fmla="*/ 259889 w 616348"/>
                <a:gd name="connsiteY11" fmla="*/ 259116 h 616343"/>
                <a:gd name="connsiteX12" fmla="*/ 259537 w 616348"/>
                <a:gd name="connsiteY12" fmla="*/ 248361 h 616343"/>
                <a:gd name="connsiteX13" fmla="*/ 270885 w 616348"/>
                <a:gd name="connsiteY13" fmla="*/ 9557 h 616343"/>
                <a:gd name="connsiteX14" fmla="*/ 256098 w 616348"/>
                <a:gd name="connsiteY14" fmla="*/ 319 h 616343"/>
                <a:gd name="connsiteX15" fmla="*/ 246860 w 616348"/>
                <a:gd name="connsiteY15" fmla="*/ 15106 h 616343"/>
                <a:gd name="connsiteX16" fmla="*/ 252862 w 616348"/>
                <a:gd name="connsiteY16" fmla="*/ 200965 h 616343"/>
                <a:gd name="connsiteX17" fmla="*/ 186954 w 616348"/>
                <a:gd name="connsiteY17" fmla="*/ 128318 h 616343"/>
                <a:gd name="connsiteX18" fmla="*/ 8038 w 616348"/>
                <a:gd name="connsiteY18" fmla="*/ 391003 h 616343"/>
                <a:gd name="connsiteX19" fmla="*/ 26785 w 616348"/>
                <a:gd name="connsiteY19" fmla="*/ 599497 h 616343"/>
                <a:gd name="connsiteX20" fmla="*/ 83254 w 616348"/>
                <a:gd name="connsiteY20" fmla="*/ 611816 h 616343"/>
                <a:gd name="connsiteX21" fmla="*/ 137684 w 616348"/>
                <a:gd name="connsiteY21" fmla="*/ 611438 h 616343"/>
                <a:gd name="connsiteX22" fmla="*/ 166445 w 616348"/>
                <a:gd name="connsiteY22" fmla="*/ 616343 h 616343"/>
                <a:gd name="connsiteX23" fmla="*/ 204474 w 616348"/>
                <a:gd name="connsiteY23" fmla="*/ 611816 h 616343"/>
                <a:gd name="connsiteX24" fmla="*/ 262719 w 616348"/>
                <a:gd name="connsiteY24" fmla="*/ 477281 h 616343"/>
                <a:gd name="connsiteX25" fmla="*/ 259891 w 616348"/>
                <a:gd name="connsiteY25" fmla="*/ 436824 h 616343"/>
                <a:gd name="connsiteX26" fmla="*/ 267341 w 616348"/>
                <a:gd name="connsiteY26" fmla="*/ 389601 h 616343"/>
                <a:gd name="connsiteX27" fmla="*/ 275044 w 616348"/>
                <a:gd name="connsiteY27" fmla="*/ 347970 h 616343"/>
                <a:gd name="connsiteX28" fmla="*/ 270169 w 616348"/>
                <a:gd name="connsiteY28" fmla="*/ 312949 h 616343"/>
                <a:gd name="connsiteX29" fmla="*/ 270374 w 616348"/>
                <a:gd name="connsiteY29" fmla="*/ 312592 h 616343"/>
                <a:gd name="connsiteX30" fmla="*/ 308174 w 616348"/>
                <a:gd name="connsiteY30" fmla="*/ 271184 h 616343"/>
                <a:gd name="connsiteX31" fmla="*/ 345981 w 616348"/>
                <a:gd name="connsiteY31" fmla="*/ 312611 h 616343"/>
                <a:gd name="connsiteX32" fmla="*/ 346186 w 616348"/>
                <a:gd name="connsiteY32" fmla="*/ 312929 h 616343"/>
                <a:gd name="connsiteX33" fmla="*/ 341305 w 616348"/>
                <a:gd name="connsiteY33" fmla="*/ 347971 h 616343"/>
                <a:gd name="connsiteX34" fmla="*/ 349009 w 616348"/>
                <a:gd name="connsiteY34" fmla="*/ 389601 h 616343"/>
                <a:gd name="connsiteX35" fmla="*/ 356459 w 616348"/>
                <a:gd name="connsiteY35" fmla="*/ 436824 h 616343"/>
                <a:gd name="connsiteX36" fmla="*/ 353631 w 616348"/>
                <a:gd name="connsiteY36" fmla="*/ 477281 h 616343"/>
                <a:gd name="connsiteX37" fmla="*/ 411876 w 616348"/>
                <a:gd name="connsiteY37" fmla="*/ 611817 h 616343"/>
                <a:gd name="connsiteX38" fmla="*/ 449897 w 616348"/>
                <a:gd name="connsiteY38" fmla="*/ 616343 h 616343"/>
                <a:gd name="connsiteX39" fmla="*/ 478665 w 616348"/>
                <a:gd name="connsiteY39" fmla="*/ 611438 h 616343"/>
                <a:gd name="connsiteX40" fmla="*/ 533093 w 616348"/>
                <a:gd name="connsiteY40" fmla="*/ 611816 h 616343"/>
                <a:gd name="connsiteX41" fmla="*/ 589563 w 616348"/>
                <a:gd name="connsiteY41" fmla="*/ 599497 h 616343"/>
                <a:gd name="connsiteX42" fmla="*/ 608310 w 616348"/>
                <a:gd name="connsiteY42" fmla="*/ 391003 h 616343"/>
                <a:gd name="connsiteX43" fmla="*/ 199744 w 616348"/>
                <a:gd name="connsiteY43" fmla="*/ 587622 h 616343"/>
                <a:gd name="connsiteX44" fmla="*/ 145320 w 616348"/>
                <a:gd name="connsiteY44" fmla="*/ 587994 h 616343"/>
                <a:gd name="connsiteX45" fmla="*/ 116559 w 616348"/>
                <a:gd name="connsiteY45" fmla="*/ 583096 h 616343"/>
                <a:gd name="connsiteX46" fmla="*/ 78524 w 616348"/>
                <a:gd name="connsiteY46" fmla="*/ 587622 h 616343"/>
                <a:gd name="connsiteX47" fmla="*/ 43509 w 616348"/>
                <a:gd name="connsiteY47" fmla="*/ 581380 h 616343"/>
                <a:gd name="connsiteX48" fmla="*/ 32533 w 616348"/>
                <a:gd name="connsiteY48" fmla="*/ 393784 h 616343"/>
                <a:gd name="connsiteX49" fmla="*/ 186954 w 616348"/>
                <a:gd name="connsiteY49" fmla="*/ 152970 h 616343"/>
                <a:gd name="connsiteX50" fmla="*/ 234692 w 616348"/>
                <a:gd name="connsiteY50" fmla="*/ 247508 h 616343"/>
                <a:gd name="connsiteX51" fmla="*/ 199280 w 616348"/>
                <a:gd name="connsiteY51" fmla="*/ 199879 h 616343"/>
                <a:gd name="connsiteX52" fmla="*/ 186954 w 616348"/>
                <a:gd name="connsiteY52" fmla="*/ 187555 h 616343"/>
                <a:gd name="connsiteX53" fmla="*/ 174629 w 616348"/>
                <a:gd name="connsiteY53" fmla="*/ 199879 h 616343"/>
                <a:gd name="connsiteX54" fmla="*/ 237536 w 616348"/>
                <a:gd name="connsiteY54" fmla="*/ 281821 h 616343"/>
                <a:gd name="connsiteX55" fmla="*/ 243201 w 616348"/>
                <a:gd name="connsiteY55" fmla="*/ 306598 h 616343"/>
                <a:gd name="connsiteX56" fmla="*/ 250393 w 616348"/>
                <a:gd name="connsiteY56" fmla="*/ 347970 h 616343"/>
                <a:gd name="connsiteX57" fmla="*/ 244573 w 616348"/>
                <a:gd name="connsiteY57" fmla="*/ 380147 h 616343"/>
                <a:gd name="connsiteX58" fmla="*/ 235819 w 616348"/>
                <a:gd name="connsiteY58" fmla="*/ 419250 h 616343"/>
                <a:gd name="connsiteX59" fmla="*/ 235239 w 616348"/>
                <a:gd name="connsiteY59" fmla="*/ 421963 h 616343"/>
                <a:gd name="connsiteX60" fmla="*/ 167318 w 616348"/>
                <a:gd name="connsiteY60" fmla="*/ 514194 h 616343"/>
                <a:gd name="connsiteX61" fmla="*/ 160299 w 616348"/>
                <a:gd name="connsiteY61" fmla="*/ 530147 h 616343"/>
                <a:gd name="connsiteX62" fmla="*/ 176252 w 616348"/>
                <a:gd name="connsiteY62" fmla="*/ 537168 h 616343"/>
                <a:gd name="connsiteX63" fmla="*/ 176298 w 616348"/>
                <a:gd name="connsiteY63" fmla="*/ 537149 h 616343"/>
                <a:gd name="connsiteX64" fmla="*/ 238941 w 616348"/>
                <a:gd name="connsiteY64" fmla="*/ 487581 h 616343"/>
                <a:gd name="connsiteX65" fmla="*/ 199744 w 616348"/>
                <a:gd name="connsiteY65" fmla="*/ 587622 h 616343"/>
                <a:gd name="connsiteX66" fmla="*/ 572838 w 616348"/>
                <a:gd name="connsiteY66" fmla="*/ 581380 h 616343"/>
                <a:gd name="connsiteX67" fmla="*/ 537824 w 616348"/>
                <a:gd name="connsiteY67" fmla="*/ 587622 h 616343"/>
                <a:gd name="connsiteX68" fmla="*/ 471028 w 616348"/>
                <a:gd name="connsiteY68" fmla="*/ 587994 h 616343"/>
                <a:gd name="connsiteX69" fmla="*/ 416605 w 616348"/>
                <a:gd name="connsiteY69" fmla="*/ 587622 h 616343"/>
                <a:gd name="connsiteX70" fmla="*/ 377409 w 616348"/>
                <a:gd name="connsiteY70" fmla="*/ 487580 h 616343"/>
                <a:gd name="connsiteX71" fmla="*/ 440052 w 616348"/>
                <a:gd name="connsiteY71" fmla="*/ 537149 h 616343"/>
                <a:gd name="connsiteX72" fmla="*/ 456005 w 616348"/>
                <a:gd name="connsiteY72" fmla="*/ 530129 h 616343"/>
                <a:gd name="connsiteX73" fmla="*/ 449031 w 616348"/>
                <a:gd name="connsiteY73" fmla="*/ 514194 h 616343"/>
                <a:gd name="connsiteX74" fmla="*/ 381109 w 616348"/>
                <a:gd name="connsiteY74" fmla="*/ 421976 h 616343"/>
                <a:gd name="connsiteX75" fmla="*/ 380519 w 616348"/>
                <a:gd name="connsiteY75" fmla="*/ 419088 h 616343"/>
                <a:gd name="connsiteX76" fmla="*/ 371775 w 616348"/>
                <a:gd name="connsiteY76" fmla="*/ 380145 h 616343"/>
                <a:gd name="connsiteX77" fmla="*/ 365956 w 616348"/>
                <a:gd name="connsiteY77" fmla="*/ 347970 h 616343"/>
                <a:gd name="connsiteX78" fmla="*/ 373147 w 616348"/>
                <a:gd name="connsiteY78" fmla="*/ 306598 h 616343"/>
                <a:gd name="connsiteX79" fmla="*/ 378813 w 616348"/>
                <a:gd name="connsiteY79" fmla="*/ 281821 h 616343"/>
                <a:gd name="connsiteX80" fmla="*/ 441718 w 616348"/>
                <a:gd name="connsiteY80" fmla="*/ 199879 h 616343"/>
                <a:gd name="connsiteX81" fmla="*/ 429393 w 616348"/>
                <a:gd name="connsiteY81" fmla="*/ 187555 h 616343"/>
                <a:gd name="connsiteX82" fmla="*/ 417068 w 616348"/>
                <a:gd name="connsiteY82" fmla="*/ 199879 h 616343"/>
                <a:gd name="connsiteX83" fmla="*/ 381657 w 616348"/>
                <a:gd name="connsiteY83" fmla="*/ 247508 h 616343"/>
                <a:gd name="connsiteX84" fmla="*/ 429393 w 616348"/>
                <a:gd name="connsiteY84" fmla="*/ 152970 h 616343"/>
                <a:gd name="connsiteX85" fmla="*/ 583815 w 616348"/>
                <a:gd name="connsiteY85" fmla="*/ 393784 h 616343"/>
                <a:gd name="connsiteX86" fmla="*/ 572838 w 616348"/>
                <a:gd name="connsiteY86" fmla="*/ 581380 h 616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616348" h="616343">
                  <a:moveTo>
                    <a:pt x="608310" y="391003"/>
                  </a:moveTo>
                  <a:cubicBezTo>
                    <a:pt x="592229" y="249534"/>
                    <a:pt x="496491" y="128318"/>
                    <a:pt x="429394" y="128318"/>
                  </a:cubicBezTo>
                  <a:cubicBezTo>
                    <a:pt x="382531" y="128318"/>
                    <a:pt x="365787" y="181299"/>
                    <a:pt x="359798" y="219869"/>
                  </a:cubicBezTo>
                  <a:cubicBezTo>
                    <a:pt x="322523" y="172944"/>
                    <a:pt x="335459" y="59401"/>
                    <a:pt x="344879" y="14890"/>
                  </a:cubicBezTo>
                  <a:cubicBezTo>
                    <a:pt x="346292" y="8232"/>
                    <a:pt x="342040" y="1690"/>
                    <a:pt x="335382" y="277"/>
                  </a:cubicBezTo>
                  <a:cubicBezTo>
                    <a:pt x="328726" y="-1136"/>
                    <a:pt x="322183" y="3116"/>
                    <a:pt x="320770" y="9774"/>
                  </a:cubicBezTo>
                  <a:cubicBezTo>
                    <a:pt x="319109" y="17585"/>
                    <a:pt x="282040" y="197238"/>
                    <a:pt x="356681" y="251020"/>
                  </a:cubicBezTo>
                  <a:cubicBezTo>
                    <a:pt x="356481" y="255469"/>
                    <a:pt x="356459" y="258401"/>
                    <a:pt x="356459" y="259117"/>
                  </a:cubicBezTo>
                  <a:cubicBezTo>
                    <a:pt x="356374" y="265072"/>
                    <a:pt x="355765" y="271007"/>
                    <a:pt x="354642" y="276856"/>
                  </a:cubicBezTo>
                  <a:cubicBezTo>
                    <a:pt x="345049" y="259752"/>
                    <a:pt x="327693" y="248426"/>
                    <a:pt x="308174" y="246531"/>
                  </a:cubicBezTo>
                  <a:cubicBezTo>
                    <a:pt x="288656" y="248426"/>
                    <a:pt x="271299" y="259752"/>
                    <a:pt x="261708" y="276855"/>
                  </a:cubicBezTo>
                  <a:cubicBezTo>
                    <a:pt x="260583" y="271007"/>
                    <a:pt x="259976" y="265071"/>
                    <a:pt x="259889" y="259116"/>
                  </a:cubicBezTo>
                  <a:cubicBezTo>
                    <a:pt x="259889" y="258264"/>
                    <a:pt x="259865" y="254333"/>
                    <a:pt x="259537" y="248361"/>
                  </a:cubicBezTo>
                  <a:cubicBezTo>
                    <a:pt x="307553" y="171979"/>
                    <a:pt x="272425" y="16234"/>
                    <a:pt x="270885" y="9557"/>
                  </a:cubicBezTo>
                  <a:cubicBezTo>
                    <a:pt x="269353" y="2923"/>
                    <a:pt x="262732" y="-1213"/>
                    <a:pt x="256098" y="319"/>
                  </a:cubicBezTo>
                  <a:cubicBezTo>
                    <a:pt x="249463" y="1851"/>
                    <a:pt x="245328" y="8472"/>
                    <a:pt x="246860" y="15106"/>
                  </a:cubicBezTo>
                  <a:cubicBezTo>
                    <a:pt x="247164" y="16413"/>
                    <a:pt x="272101" y="126656"/>
                    <a:pt x="252862" y="200965"/>
                  </a:cubicBezTo>
                  <a:cubicBezTo>
                    <a:pt x="244568" y="166016"/>
                    <a:pt x="226483" y="128318"/>
                    <a:pt x="186954" y="128318"/>
                  </a:cubicBezTo>
                  <a:cubicBezTo>
                    <a:pt x="119858" y="128318"/>
                    <a:pt x="24119" y="249534"/>
                    <a:pt x="8038" y="391003"/>
                  </a:cubicBezTo>
                  <a:cubicBezTo>
                    <a:pt x="-4419" y="500579"/>
                    <a:pt x="-5346" y="569824"/>
                    <a:pt x="26785" y="599497"/>
                  </a:cubicBezTo>
                  <a:cubicBezTo>
                    <a:pt x="42401" y="612711"/>
                    <a:pt x="63553" y="617326"/>
                    <a:pt x="83254" y="611816"/>
                  </a:cubicBezTo>
                  <a:cubicBezTo>
                    <a:pt x="118004" y="605028"/>
                    <a:pt x="127573" y="608145"/>
                    <a:pt x="137684" y="611438"/>
                  </a:cubicBezTo>
                  <a:cubicBezTo>
                    <a:pt x="146914" y="614724"/>
                    <a:pt x="156646" y="616383"/>
                    <a:pt x="166445" y="616343"/>
                  </a:cubicBezTo>
                  <a:cubicBezTo>
                    <a:pt x="179235" y="616043"/>
                    <a:pt x="191969" y="614528"/>
                    <a:pt x="204474" y="611816"/>
                  </a:cubicBezTo>
                  <a:cubicBezTo>
                    <a:pt x="274815" y="598064"/>
                    <a:pt x="268105" y="531094"/>
                    <a:pt x="262719" y="477281"/>
                  </a:cubicBezTo>
                  <a:cubicBezTo>
                    <a:pt x="261263" y="462763"/>
                    <a:pt x="259891" y="449059"/>
                    <a:pt x="259891" y="436824"/>
                  </a:cubicBezTo>
                  <a:cubicBezTo>
                    <a:pt x="258627" y="420716"/>
                    <a:pt x="261180" y="404538"/>
                    <a:pt x="267341" y="389601"/>
                  </a:cubicBezTo>
                  <a:cubicBezTo>
                    <a:pt x="273122" y="376515"/>
                    <a:pt x="275760" y="362258"/>
                    <a:pt x="275044" y="347970"/>
                  </a:cubicBezTo>
                  <a:cubicBezTo>
                    <a:pt x="274784" y="336147"/>
                    <a:pt x="273148" y="324394"/>
                    <a:pt x="270169" y="312949"/>
                  </a:cubicBezTo>
                  <a:cubicBezTo>
                    <a:pt x="270224" y="312819"/>
                    <a:pt x="270323" y="312724"/>
                    <a:pt x="270374" y="312592"/>
                  </a:cubicBezTo>
                  <a:cubicBezTo>
                    <a:pt x="275579" y="299087"/>
                    <a:pt x="291672" y="271184"/>
                    <a:pt x="308174" y="271184"/>
                  </a:cubicBezTo>
                  <a:cubicBezTo>
                    <a:pt x="325892" y="271184"/>
                    <a:pt x="341805" y="301861"/>
                    <a:pt x="345981" y="312611"/>
                  </a:cubicBezTo>
                  <a:cubicBezTo>
                    <a:pt x="346029" y="312734"/>
                    <a:pt x="346134" y="312809"/>
                    <a:pt x="346186" y="312929"/>
                  </a:cubicBezTo>
                  <a:cubicBezTo>
                    <a:pt x="343204" y="324379"/>
                    <a:pt x="341566" y="336139"/>
                    <a:pt x="341305" y="347971"/>
                  </a:cubicBezTo>
                  <a:cubicBezTo>
                    <a:pt x="340589" y="362258"/>
                    <a:pt x="343227" y="376515"/>
                    <a:pt x="349009" y="389601"/>
                  </a:cubicBezTo>
                  <a:cubicBezTo>
                    <a:pt x="355170" y="404538"/>
                    <a:pt x="357722" y="420716"/>
                    <a:pt x="356459" y="436824"/>
                  </a:cubicBezTo>
                  <a:cubicBezTo>
                    <a:pt x="356459" y="449061"/>
                    <a:pt x="355087" y="462765"/>
                    <a:pt x="353631" y="477281"/>
                  </a:cubicBezTo>
                  <a:cubicBezTo>
                    <a:pt x="348244" y="531094"/>
                    <a:pt x="341533" y="598064"/>
                    <a:pt x="411876" y="611817"/>
                  </a:cubicBezTo>
                  <a:cubicBezTo>
                    <a:pt x="424377" y="614527"/>
                    <a:pt x="437108" y="616042"/>
                    <a:pt x="449897" y="616343"/>
                  </a:cubicBezTo>
                  <a:cubicBezTo>
                    <a:pt x="459697" y="616383"/>
                    <a:pt x="469431" y="614724"/>
                    <a:pt x="478665" y="611438"/>
                  </a:cubicBezTo>
                  <a:cubicBezTo>
                    <a:pt x="488788" y="608145"/>
                    <a:pt x="498368" y="605028"/>
                    <a:pt x="533093" y="611816"/>
                  </a:cubicBezTo>
                  <a:cubicBezTo>
                    <a:pt x="552794" y="617341"/>
                    <a:pt x="573952" y="612725"/>
                    <a:pt x="589563" y="599497"/>
                  </a:cubicBezTo>
                  <a:cubicBezTo>
                    <a:pt x="621695" y="569824"/>
                    <a:pt x="620768" y="500579"/>
                    <a:pt x="608310" y="391003"/>
                  </a:cubicBezTo>
                  <a:close/>
                  <a:moveTo>
                    <a:pt x="199744" y="587622"/>
                  </a:moveTo>
                  <a:cubicBezTo>
                    <a:pt x="165019" y="594417"/>
                    <a:pt x="155462" y="591305"/>
                    <a:pt x="145320" y="587994"/>
                  </a:cubicBezTo>
                  <a:cubicBezTo>
                    <a:pt x="136088" y="584710"/>
                    <a:pt x="126358" y="583052"/>
                    <a:pt x="116559" y="583096"/>
                  </a:cubicBezTo>
                  <a:cubicBezTo>
                    <a:pt x="103766" y="583393"/>
                    <a:pt x="91030" y="584908"/>
                    <a:pt x="78524" y="587622"/>
                  </a:cubicBezTo>
                  <a:cubicBezTo>
                    <a:pt x="66537" y="591437"/>
                    <a:pt x="53440" y="589102"/>
                    <a:pt x="43509" y="581380"/>
                  </a:cubicBezTo>
                  <a:cubicBezTo>
                    <a:pt x="17812" y="557654"/>
                    <a:pt x="23048" y="477197"/>
                    <a:pt x="32533" y="393784"/>
                  </a:cubicBezTo>
                  <a:cubicBezTo>
                    <a:pt x="47639" y="260855"/>
                    <a:pt x="136781" y="152970"/>
                    <a:pt x="186954" y="152970"/>
                  </a:cubicBezTo>
                  <a:cubicBezTo>
                    <a:pt x="224412" y="152970"/>
                    <a:pt x="232818" y="220029"/>
                    <a:pt x="234692" y="247508"/>
                  </a:cubicBezTo>
                  <a:cubicBezTo>
                    <a:pt x="216453" y="231159"/>
                    <a:pt x="199280" y="211563"/>
                    <a:pt x="199280" y="199879"/>
                  </a:cubicBezTo>
                  <a:cubicBezTo>
                    <a:pt x="199280" y="193072"/>
                    <a:pt x="193761" y="187555"/>
                    <a:pt x="186954" y="187555"/>
                  </a:cubicBezTo>
                  <a:cubicBezTo>
                    <a:pt x="180148" y="187555"/>
                    <a:pt x="174629" y="193072"/>
                    <a:pt x="174629" y="199879"/>
                  </a:cubicBezTo>
                  <a:cubicBezTo>
                    <a:pt x="174630" y="231761"/>
                    <a:pt x="222302" y="270315"/>
                    <a:pt x="237536" y="281821"/>
                  </a:cubicBezTo>
                  <a:cubicBezTo>
                    <a:pt x="239062" y="290224"/>
                    <a:pt x="241128" y="298488"/>
                    <a:pt x="243201" y="306598"/>
                  </a:cubicBezTo>
                  <a:cubicBezTo>
                    <a:pt x="247284" y="320042"/>
                    <a:pt x="249699" y="333937"/>
                    <a:pt x="250393" y="347970"/>
                  </a:cubicBezTo>
                  <a:cubicBezTo>
                    <a:pt x="251083" y="359008"/>
                    <a:pt x="249086" y="370050"/>
                    <a:pt x="244573" y="380147"/>
                  </a:cubicBezTo>
                  <a:cubicBezTo>
                    <a:pt x="239209" y="392509"/>
                    <a:pt x="236238" y="405779"/>
                    <a:pt x="235819" y="419250"/>
                  </a:cubicBezTo>
                  <a:cubicBezTo>
                    <a:pt x="235515" y="420128"/>
                    <a:pt x="235321" y="421039"/>
                    <a:pt x="235239" y="421963"/>
                  </a:cubicBezTo>
                  <a:cubicBezTo>
                    <a:pt x="233183" y="463561"/>
                    <a:pt x="206431" y="499887"/>
                    <a:pt x="167318" y="514194"/>
                  </a:cubicBezTo>
                  <a:cubicBezTo>
                    <a:pt x="160974" y="516662"/>
                    <a:pt x="157832" y="523804"/>
                    <a:pt x="160299" y="530147"/>
                  </a:cubicBezTo>
                  <a:cubicBezTo>
                    <a:pt x="162765" y="536491"/>
                    <a:pt x="169908" y="539634"/>
                    <a:pt x="176252" y="537168"/>
                  </a:cubicBezTo>
                  <a:cubicBezTo>
                    <a:pt x="176267" y="537162"/>
                    <a:pt x="176282" y="537155"/>
                    <a:pt x="176298" y="537149"/>
                  </a:cubicBezTo>
                  <a:cubicBezTo>
                    <a:pt x="201919" y="527712"/>
                    <a:pt x="223864" y="510348"/>
                    <a:pt x="238941" y="487581"/>
                  </a:cubicBezTo>
                  <a:cubicBezTo>
                    <a:pt x="244259" y="544184"/>
                    <a:pt x="242825" y="579201"/>
                    <a:pt x="199744" y="587622"/>
                  </a:cubicBezTo>
                  <a:close/>
                  <a:moveTo>
                    <a:pt x="572838" y="581380"/>
                  </a:moveTo>
                  <a:cubicBezTo>
                    <a:pt x="562907" y="589100"/>
                    <a:pt x="549811" y="591435"/>
                    <a:pt x="537824" y="587622"/>
                  </a:cubicBezTo>
                  <a:cubicBezTo>
                    <a:pt x="499729" y="580158"/>
                    <a:pt x="486109" y="583077"/>
                    <a:pt x="471028" y="587994"/>
                  </a:cubicBezTo>
                  <a:cubicBezTo>
                    <a:pt x="460899" y="591305"/>
                    <a:pt x="451342" y="594417"/>
                    <a:pt x="416605" y="587622"/>
                  </a:cubicBezTo>
                  <a:cubicBezTo>
                    <a:pt x="373522" y="579201"/>
                    <a:pt x="372090" y="544184"/>
                    <a:pt x="377409" y="487580"/>
                  </a:cubicBezTo>
                  <a:cubicBezTo>
                    <a:pt x="392485" y="510347"/>
                    <a:pt x="414429" y="527712"/>
                    <a:pt x="440052" y="537149"/>
                  </a:cubicBezTo>
                  <a:cubicBezTo>
                    <a:pt x="446395" y="539616"/>
                    <a:pt x="453538" y="536472"/>
                    <a:pt x="456005" y="530129"/>
                  </a:cubicBezTo>
                  <a:cubicBezTo>
                    <a:pt x="458465" y="523803"/>
                    <a:pt x="455347" y="516679"/>
                    <a:pt x="449031" y="514194"/>
                  </a:cubicBezTo>
                  <a:cubicBezTo>
                    <a:pt x="409921" y="499888"/>
                    <a:pt x="383169" y="463568"/>
                    <a:pt x="381109" y="421976"/>
                  </a:cubicBezTo>
                  <a:cubicBezTo>
                    <a:pt x="381033" y="420992"/>
                    <a:pt x="380836" y="420022"/>
                    <a:pt x="380519" y="419088"/>
                  </a:cubicBezTo>
                  <a:cubicBezTo>
                    <a:pt x="380087" y="405671"/>
                    <a:pt x="377120" y="392459"/>
                    <a:pt x="371775" y="380145"/>
                  </a:cubicBezTo>
                  <a:cubicBezTo>
                    <a:pt x="367261" y="370048"/>
                    <a:pt x="365264" y="359008"/>
                    <a:pt x="365956" y="347970"/>
                  </a:cubicBezTo>
                  <a:cubicBezTo>
                    <a:pt x="366650" y="333937"/>
                    <a:pt x="369065" y="320042"/>
                    <a:pt x="373147" y="306598"/>
                  </a:cubicBezTo>
                  <a:cubicBezTo>
                    <a:pt x="375221" y="298489"/>
                    <a:pt x="377285" y="290224"/>
                    <a:pt x="378813" y="281821"/>
                  </a:cubicBezTo>
                  <a:cubicBezTo>
                    <a:pt x="394046" y="270315"/>
                    <a:pt x="441718" y="231761"/>
                    <a:pt x="441718" y="199879"/>
                  </a:cubicBezTo>
                  <a:cubicBezTo>
                    <a:pt x="441718" y="193072"/>
                    <a:pt x="436201" y="187555"/>
                    <a:pt x="429393" y="187555"/>
                  </a:cubicBezTo>
                  <a:cubicBezTo>
                    <a:pt x="422586" y="187555"/>
                    <a:pt x="417068" y="193072"/>
                    <a:pt x="417068" y="199879"/>
                  </a:cubicBezTo>
                  <a:cubicBezTo>
                    <a:pt x="417068" y="211564"/>
                    <a:pt x="399895" y="231160"/>
                    <a:pt x="381657" y="247508"/>
                  </a:cubicBezTo>
                  <a:cubicBezTo>
                    <a:pt x="383530" y="220030"/>
                    <a:pt x="391935" y="152970"/>
                    <a:pt x="429393" y="152970"/>
                  </a:cubicBezTo>
                  <a:cubicBezTo>
                    <a:pt x="479567" y="152970"/>
                    <a:pt x="568710" y="260855"/>
                    <a:pt x="583815" y="393784"/>
                  </a:cubicBezTo>
                  <a:cubicBezTo>
                    <a:pt x="593301" y="477197"/>
                    <a:pt x="598536" y="557654"/>
                    <a:pt x="572838" y="581380"/>
                  </a:cubicBezTo>
                  <a:close/>
                </a:path>
              </a:pathLst>
            </a:custGeom>
            <a:solidFill>
              <a:srgbClr val="0C3659"/>
            </a:solidFill>
            <a:ln w="0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543E9D84-4C05-47BF-9F7C-C86752D7138C}"/>
              </a:ext>
            </a:extLst>
          </p:cNvPr>
          <p:cNvSpPr txBox="1"/>
          <p:nvPr/>
        </p:nvSpPr>
        <p:spPr>
          <a:xfrm>
            <a:off x="4236551" y="5581021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196 (3,8 %)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BA5FD246-67D3-4084-88C5-C99753DC6CEF}"/>
              </a:ext>
            </a:extLst>
          </p:cNvPr>
          <p:cNvGrpSpPr/>
          <p:nvPr/>
        </p:nvGrpSpPr>
        <p:grpSpPr>
          <a:xfrm>
            <a:off x="4389996" y="4877288"/>
            <a:ext cx="753017" cy="703733"/>
            <a:chOff x="1091792" y="3693029"/>
            <a:chExt cx="829339" cy="829339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12B1E6F7-EE8E-470C-B825-054178649E78}"/>
                </a:ext>
              </a:extLst>
            </p:cNvPr>
            <p:cNvSpPr/>
            <p:nvPr/>
          </p:nvSpPr>
          <p:spPr>
            <a:xfrm>
              <a:off x="1091792" y="3693029"/>
              <a:ext cx="829339" cy="829339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91A2B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914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84881DB5-4073-45FE-BD1A-07AF18420872}"/>
                </a:ext>
              </a:extLst>
            </p:cNvPr>
            <p:cNvGrpSpPr/>
            <p:nvPr/>
          </p:nvGrpSpPr>
          <p:grpSpPr>
            <a:xfrm>
              <a:off x="1205534" y="3835028"/>
              <a:ext cx="549905" cy="545340"/>
              <a:chOff x="4790434" y="973037"/>
              <a:chExt cx="672703" cy="667119"/>
            </a:xfrm>
          </p:grpSpPr>
          <p:grpSp>
            <p:nvGrpSpPr>
              <p:cNvPr id="104" name="Graphic 5">
                <a:extLst>
                  <a:ext uri="{FF2B5EF4-FFF2-40B4-BE49-F238E27FC236}">
                    <a16:creationId xmlns:a16="http://schemas.microsoft.com/office/drawing/2014/main" id="{46B4464F-0369-468A-94A6-0162B794E72C}"/>
                  </a:ext>
                </a:extLst>
              </p:cNvPr>
              <p:cNvGrpSpPr/>
              <p:nvPr/>
            </p:nvGrpSpPr>
            <p:grpSpPr>
              <a:xfrm>
                <a:off x="4790434" y="1216673"/>
                <a:ext cx="390070" cy="390164"/>
                <a:chOff x="4549055" y="2906987"/>
                <a:chExt cx="571662" cy="571803"/>
              </a:xfrm>
              <a:solidFill>
                <a:srgbClr val="0C3659"/>
              </a:solidFill>
            </p:grpSpPr>
            <p:sp>
              <p:nvSpPr>
                <p:cNvPr id="106" name="Freeform 54">
                  <a:extLst>
                    <a:ext uri="{FF2B5EF4-FFF2-40B4-BE49-F238E27FC236}">
                      <a16:creationId xmlns:a16="http://schemas.microsoft.com/office/drawing/2014/main" id="{6B5FF9CA-45FE-4455-A62B-C6F1DEA7D826}"/>
                    </a:ext>
                  </a:extLst>
                </p:cNvPr>
                <p:cNvSpPr/>
                <p:nvPr/>
              </p:nvSpPr>
              <p:spPr>
                <a:xfrm>
                  <a:off x="4549055" y="2906987"/>
                  <a:ext cx="571662" cy="571803"/>
                </a:xfrm>
                <a:custGeom>
                  <a:avLst/>
                  <a:gdLst>
                    <a:gd name="connsiteX0" fmla="*/ 533552 w 571662"/>
                    <a:gd name="connsiteY0" fmla="*/ 247802 h 571803"/>
                    <a:gd name="connsiteX1" fmla="*/ 496805 w 571662"/>
                    <a:gd name="connsiteY1" fmla="*/ 276377 h 571803"/>
                    <a:gd name="connsiteX2" fmla="*/ 475919 w 571662"/>
                    <a:gd name="connsiteY2" fmla="*/ 276377 h 571803"/>
                    <a:gd name="connsiteX3" fmla="*/ 426955 w 571662"/>
                    <a:gd name="connsiteY3" fmla="*/ 158315 h 571803"/>
                    <a:gd name="connsiteX4" fmla="*/ 441764 w 571662"/>
                    <a:gd name="connsiteY4" fmla="*/ 143508 h 571803"/>
                    <a:gd name="connsiteX5" fmla="*/ 494482 w 571662"/>
                    <a:gd name="connsiteY5" fmla="*/ 130041 h 571803"/>
                    <a:gd name="connsiteX6" fmla="*/ 481015 w 571662"/>
                    <a:gd name="connsiteY6" fmla="*/ 77323 h 571803"/>
                    <a:gd name="connsiteX7" fmla="*/ 428297 w 571662"/>
                    <a:gd name="connsiteY7" fmla="*/ 90790 h 571803"/>
                    <a:gd name="connsiteX8" fmla="*/ 428296 w 571662"/>
                    <a:gd name="connsiteY8" fmla="*/ 130039 h 571803"/>
                    <a:gd name="connsiteX9" fmla="*/ 413486 w 571662"/>
                    <a:gd name="connsiteY9" fmla="*/ 144845 h 571803"/>
                    <a:gd name="connsiteX10" fmla="*/ 295427 w 571662"/>
                    <a:gd name="connsiteY10" fmla="*/ 95885 h 571803"/>
                    <a:gd name="connsiteX11" fmla="*/ 295427 w 571662"/>
                    <a:gd name="connsiteY11" fmla="*/ 74999 h 571803"/>
                    <a:gd name="connsiteX12" fmla="*/ 322792 w 571662"/>
                    <a:gd name="connsiteY12" fmla="*/ 28584 h 571803"/>
                    <a:gd name="connsiteX13" fmla="*/ 276377 w 571662"/>
                    <a:gd name="connsiteY13" fmla="*/ 1219 h 571803"/>
                    <a:gd name="connsiteX14" fmla="*/ 249012 w 571662"/>
                    <a:gd name="connsiteY14" fmla="*/ 47634 h 571803"/>
                    <a:gd name="connsiteX15" fmla="*/ 276377 w 571662"/>
                    <a:gd name="connsiteY15" fmla="*/ 74999 h 571803"/>
                    <a:gd name="connsiteX16" fmla="*/ 276377 w 571662"/>
                    <a:gd name="connsiteY16" fmla="*/ 95885 h 571803"/>
                    <a:gd name="connsiteX17" fmla="*/ 158317 w 571662"/>
                    <a:gd name="connsiteY17" fmla="*/ 144843 h 571803"/>
                    <a:gd name="connsiteX18" fmla="*/ 143508 w 571662"/>
                    <a:gd name="connsiteY18" fmla="*/ 130035 h 571803"/>
                    <a:gd name="connsiteX19" fmla="*/ 137725 w 571662"/>
                    <a:gd name="connsiteY19" fmla="*/ 83844 h 571803"/>
                    <a:gd name="connsiteX20" fmla="*/ 83849 w 571662"/>
                    <a:gd name="connsiteY20" fmla="*/ 83844 h 571803"/>
                    <a:gd name="connsiteX21" fmla="*/ 83515 w 571662"/>
                    <a:gd name="connsiteY21" fmla="*/ 137583 h 571803"/>
                    <a:gd name="connsiteX22" fmla="*/ 130040 w 571662"/>
                    <a:gd name="connsiteY22" fmla="*/ 143503 h 571803"/>
                    <a:gd name="connsiteX23" fmla="*/ 144848 w 571662"/>
                    <a:gd name="connsiteY23" fmla="*/ 158313 h 571803"/>
                    <a:gd name="connsiteX24" fmla="*/ 95885 w 571662"/>
                    <a:gd name="connsiteY24" fmla="*/ 276377 h 571803"/>
                    <a:gd name="connsiteX25" fmla="*/ 74999 w 571662"/>
                    <a:gd name="connsiteY25" fmla="*/ 276377 h 571803"/>
                    <a:gd name="connsiteX26" fmla="*/ 28584 w 571662"/>
                    <a:gd name="connsiteY26" fmla="*/ 249012 h 571803"/>
                    <a:gd name="connsiteX27" fmla="*/ 1219 w 571662"/>
                    <a:gd name="connsiteY27" fmla="*/ 295427 h 571803"/>
                    <a:gd name="connsiteX28" fmla="*/ 47634 w 571662"/>
                    <a:gd name="connsiteY28" fmla="*/ 322792 h 571803"/>
                    <a:gd name="connsiteX29" fmla="*/ 74999 w 571662"/>
                    <a:gd name="connsiteY29" fmla="*/ 295427 h 571803"/>
                    <a:gd name="connsiteX30" fmla="*/ 95885 w 571662"/>
                    <a:gd name="connsiteY30" fmla="*/ 295427 h 571803"/>
                    <a:gd name="connsiteX31" fmla="*/ 144843 w 571662"/>
                    <a:gd name="connsiteY31" fmla="*/ 413486 h 571803"/>
                    <a:gd name="connsiteX32" fmla="*/ 129952 w 571662"/>
                    <a:gd name="connsiteY32" fmla="*/ 428378 h 571803"/>
                    <a:gd name="connsiteX33" fmla="*/ 83844 w 571662"/>
                    <a:gd name="connsiteY33" fmla="*/ 434079 h 571803"/>
                    <a:gd name="connsiteX34" fmla="*/ 83420 w 571662"/>
                    <a:gd name="connsiteY34" fmla="*/ 488134 h 571803"/>
                    <a:gd name="connsiteX35" fmla="*/ 137475 w 571662"/>
                    <a:gd name="connsiteY35" fmla="*/ 488558 h 571803"/>
                    <a:gd name="connsiteX36" fmla="*/ 143503 w 571662"/>
                    <a:gd name="connsiteY36" fmla="*/ 441764 h 571803"/>
                    <a:gd name="connsiteX37" fmla="*/ 158313 w 571662"/>
                    <a:gd name="connsiteY37" fmla="*/ 426956 h 571803"/>
                    <a:gd name="connsiteX38" fmla="*/ 276377 w 571662"/>
                    <a:gd name="connsiteY38" fmla="*/ 475919 h 571803"/>
                    <a:gd name="connsiteX39" fmla="*/ 276377 w 571662"/>
                    <a:gd name="connsiteY39" fmla="*/ 496805 h 571803"/>
                    <a:gd name="connsiteX40" fmla="*/ 249012 w 571662"/>
                    <a:gd name="connsiteY40" fmla="*/ 543220 h 571803"/>
                    <a:gd name="connsiteX41" fmla="*/ 295427 w 571662"/>
                    <a:gd name="connsiteY41" fmla="*/ 570585 h 571803"/>
                    <a:gd name="connsiteX42" fmla="*/ 322792 w 571662"/>
                    <a:gd name="connsiteY42" fmla="*/ 524170 h 571803"/>
                    <a:gd name="connsiteX43" fmla="*/ 295427 w 571662"/>
                    <a:gd name="connsiteY43" fmla="*/ 496805 h 571803"/>
                    <a:gd name="connsiteX44" fmla="*/ 295427 w 571662"/>
                    <a:gd name="connsiteY44" fmla="*/ 475919 h 571803"/>
                    <a:gd name="connsiteX45" fmla="*/ 413486 w 571662"/>
                    <a:gd name="connsiteY45" fmla="*/ 426961 h 571803"/>
                    <a:gd name="connsiteX46" fmla="*/ 428301 w 571662"/>
                    <a:gd name="connsiteY46" fmla="*/ 441765 h 571803"/>
                    <a:gd name="connsiteX47" fmla="*/ 441771 w 571662"/>
                    <a:gd name="connsiteY47" fmla="*/ 494476 h 571803"/>
                    <a:gd name="connsiteX48" fmla="*/ 494481 w 571662"/>
                    <a:gd name="connsiteY48" fmla="*/ 481004 h 571803"/>
                    <a:gd name="connsiteX49" fmla="*/ 481011 w 571662"/>
                    <a:gd name="connsiteY49" fmla="*/ 428295 h 571803"/>
                    <a:gd name="connsiteX50" fmla="*/ 441769 w 571662"/>
                    <a:gd name="connsiteY50" fmla="*/ 428296 h 571803"/>
                    <a:gd name="connsiteX51" fmla="*/ 426955 w 571662"/>
                    <a:gd name="connsiteY51" fmla="*/ 413489 h 571803"/>
                    <a:gd name="connsiteX52" fmla="*/ 475919 w 571662"/>
                    <a:gd name="connsiteY52" fmla="*/ 295427 h 571803"/>
                    <a:gd name="connsiteX53" fmla="*/ 496805 w 571662"/>
                    <a:gd name="connsiteY53" fmla="*/ 295427 h 571803"/>
                    <a:gd name="connsiteX54" fmla="*/ 543202 w 571662"/>
                    <a:gd name="connsiteY54" fmla="*/ 322650 h 571803"/>
                    <a:gd name="connsiteX55" fmla="*/ 570425 w 571662"/>
                    <a:gd name="connsiteY55" fmla="*/ 276253 h 571803"/>
                    <a:gd name="connsiteX56" fmla="*/ 533552 w 571662"/>
                    <a:gd name="connsiteY56" fmla="*/ 247802 h 571803"/>
                    <a:gd name="connsiteX57" fmla="*/ 447548 w 571662"/>
                    <a:gd name="connsiteY57" fmla="*/ 97318 h 571803"/>
                    <a:gd name="connsiteX58" fmla="*/ 474486 w 571662"/>
                    <a:gd name="connsiteY58" fmla="*/ 96909 h 571803"/>
                    <a:gd name="connsiteX59" fmla="*/ 474895 w 571662"/>
                    <a:gd name="connsiteY59" fmla="*/ 123846 h 571803"/>
                    <a:gd name="connsiteX60" fmla="*/ 474486 w 571662"/>
                    <a:gd name="connsiteY60" fmla="*/ 124256 h 571803"/>
                    <a:gd name="connsiteX61" fmla="*/ 447548 w 571662"/>
                    <a:gd name="connsiteY61" fmla="*/ 124256 h 571803"/>
                    <a:gd name="connsiteX62" fmla="*/ 447541 w 571662"/>
                    <a:gd name="connsiteY62" fmla="*/ 97325 h 571803"/>
                    <a:gd name="connsiteX63" fmla="*/ 447548 w 571662"/>
                    <a:gd name="connsiteY63" fmla="*/ 97318 h 571803"/>
                    <a:gd name="connsiteX64" fmla="*/ 266852 w 571662"/>
                    <a:gd name="connsiteY64" fmla="*/ 38252 h 571803"/>
                    <a:gd name="connsiteX65" fmla="*/ 285902 w 571662"/>
                    <a:gd name="connsiteY65" fmla="*/ 19202 h 571803"/>
                    <a:gd name="connsiteX66" fmla="*/ 304952 w 571662"/>
                    <a:gd name="connsiteY66" fmla="*/ 38252 h 571803"/>
                    <a:gd name="connsiteX67" fmla="*/ 285902 w 571662"/>
                    <a:gd name="connsiteY67" fmla="*/ 57302 h 571803"/>
                    <a:gd name="connsiteX68" fmla="*/ 266852 w 571662"/>
                    <a:gd name="connsiteY68" fmla="*/ 38252 h 571803"/>
                    <a:gd name="connsiteX69" fmla="*/ 97318 w 571662"/>
                    <a:gd name="connsiteY69" fmla="*/ 124256 h 571803"/>
                    <a:gd name="connsiteX70" fmla="*/ 97316 w 571662"/>
                    <a:gd name="connsiteY70" fmla="*/ 97316 h 571803"/>
                    <a:gd name="connsiteX71" fmla="*/ 124256 w 571662"/>
                    <a:gd name="connsiteY71" fmla="*/ 97312 h 571803"/>
                    <a:gd name="connsiteX72" fmla="*/ 124259 w 571662"/>
                    <a:gd name="connsiteY72" fmla="*/ 124253 h 571803"/>
                    <a:gd name="connsiteX73" fmla="*/ 124256 w 571662"/>
                    <a:gd name="connsiteY73" fmla="*/ 124256 h 571803"/>
                    <a:gd name="connsiteX74" fmla="*/ 97318 w 571662"/>
                    <a:gd name="connsiteY74" fmla="*/ 124256 h 571803"/>
                    <a:gd name="connsiteX75" fmla="*/ 38252 w 571662"/>
                    <a:gd name="connsiteY75" fmla="*/ 304952 h 571803"/>
                    <a:gd name="connsiteX76" fmla="*/ 19202 w 571662"/>
                    <a:gd name="connsiteY76" fmla="*/ 285902 h 571803"/>
                    <a:gd name="connsiteX77" fmla="*/ 38252 w 571662"/>
                    <a:gd name="connsiteY77" fmla="*/ 266852 h 571803"/>
                    <a:gd name="connsiteX78" fmla="*/ 57302 w 571662"/>
                    <a:gd name="connsiteY78" fmla="*/ 285902 h 571803"/>
                    <a:gd name="connsiteX79" fmla="*/ 38252 w 571662"/>
                    <a:gd name="connsiteY79" fmla="*/ 304952 h 571803"/>
                    <a:gd name="connsiteX80" fmla="*/ 124256 w 571662"/>
                    <a:gd name="connsiteY80" fmla="*/ 474486 h 571803"/>
                    <a:gd name="connsiteX81" fmla="*/ 97318 w 571662"/>
                    <a:gd name="connsiteY81" fmla="*/ 474486 h 571803"/>
                    <a:gd name="connsiteX82" fmla="*/ 97316 w 571662"/>
                    <a:gd name="connsiteY82" fmla="*/ 447545 h 571803"/>
                    <a:gd name="connsiteX83" fmla="*/ 124256 w 571662"/>
                    <a:gd name="connsiteY83" fmla="*/ 447541 h 571803"/>
                    <a:gd name="connsiteX84" fmla="*/ 124259 w 571662"/>
                    <a:gd name="connsiteY84" fmla="*/ 474483 h 571803"/>
                    <a:gd name="connsiteX85" fmla="*/ 124256 w 571662"/>
                    <a:gd name="connsiteY85" fmla="*/ 474486 h 571803"/>
                    <a:gd name="connsiteX86" fmla="*/ 304952 w 571662"/>
                    <a:gd name="connsiteY86" fmla="*/ 533552 h 571803"/>
                    <a:gd name="connsiteX87" fmla="*/ 285902 w 571662"/>
                    <a:gd name="connsiteY87" fmla="*/ 552602 h 571803"/>
                    <a:gd name="connsiteX88" fmla="*/ 266852 w 571662"/>
                    <a:gd name="connsiteY88" fmla="*/ 533552 h 571803"/>
                    <a:gd name="connsiteX89" fmla="*/ 285902 w 571662"/>
                    <a:gd name="connsiteY89" fmla="*/ 514502 h 571803"/>
                    <a:gd name="connsiteX90" fmla="*/ 304952 w 571662"/>
                    <a:gd name="connsiteY90" fmla="*/ 533552 h 571803"/>
                    <a:gd name="connsiteX91" fmla="*/ 474486 w 571662"/>
                    <a:gd name="connsiteY91" fmla="*/ 447548 h 571803"/>
                    <a:gd name="connsiteX92" fmla="*/ 474494 w 571662"/>
                    <a:gd name="connsiteY92" fmla="*/ 474477 h 571803"/>
                    <a:gd name="connsiteX93" fmla="*/ 474486 w 571662"/>
                    <a:gd name="connsiteY93" fmla="*/ 474486 h 571803"/>
                    <a:gd name="connsiteX94" fmla="*/ 447548 w 571662"/>
                    <a:gd name="connsiteY94" fmla="*/ 474486 h 571803"/>
                    <a:gd name="connsiteX95" fmla="*/ 447138 w 571662"/>
                    <a:gd name="connsiteY95" fmla="*/ 447548 h 571803"/>
                    <a:gd name="connsiteX96" fmla="*/ 474076 w 571662"/>
                    <a:gd name="connsiteY96" fmla="*/ 447138 h 571803"/>
                    <a:gd name="connsiteX97" fmla="*/ 474486 w 571662"/>
                    <a:gd name="connsiteY97" fmla="*/ 447548 h 571803"/>
                    <a:gd name="connsiteX98" fmla="*/ 285902 w 571662"/>
                    <a:gd name="connsiteY98" fmla="*/ 457352 h 571803"/>
                    <a:gd name="connsiteX99" fmla="*/ 114452 w 571662"/>
                    <a:gd name="connsiteY99" fmla="*/ 285902 h 571803"/>
                    <a:gd name="connsiteX100" fmla="*/ 285902 w 571662"/>
                    <a:gd name="connsiteY100" fmla="*/ 114452 h 571803"/>
                    <a:gd name="connsiteX101" fmla="*/ 457352 w 571662"/>
                    <a:gd name="connsiteY101" fmla="*/ 285902 h 571803"/>
                    <a:gd name="connsiteX102" fmla="*/ 285902 w 571662"/>
                    <a:gd name="connsiteY102" fmla="*/ 457352 h 571803"/>
                    <a:gd name="connsiteX103" fmla="*/ 533552 w 571662"/>
                    <a:gd name="connsiteY103" fmla="*/ 304952 h 571803"/>
                    <a:gd name="connsiteX104" fmla="*/ 514502 w 571662"/>
                    <a:gd name="connsiteY104" fmla="*/ 285902 h 571803"/>
                    <a:gd name="connsiteX105" fmla="*/ 533552 w 571662"/>
                    <a:gd name="connsiteY105" fmla="*/ 266852 h 571803"/>
                    <a:gd name="connsiteX106" fmla="*/ 552602 w 571662"/>
                    <a:gd name="connsiteY106" fmla="*/ 285902 h 571803"/>
                    <a:gd name="connsiteX107" fmla="*/ 533552 w 571662"/>
                    <a:gd name="connsiteY107" fmla="*/ 304952 h 5718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</a:cxnLst>
                  <a:rect l="l" t="t" r="r" b="b"/>
                  <a:pathLst>
                    <a:path w="571662" h="571803">
                      <a:moveTo>
                        <a:pt x="533552" y="247802"/>
                      </a:moveTo>
                      <a:cubicBezTo>
                        <a:pt x="516227" y="247852"/>
                        <a:pt x="501122" y="259599"/>
                        <a:pt x="496805" y="276377"/>
                      </a:cubicBezTo>
                      <a:lnTo>
                        <a:pt x="475919" y="276377"/>
                      </a:lnTo>
                      <a:cubicBezTo>
                        <a:pt x="473767" y="232539"/>
                        <a:pt x="456460" y="190808"/>
                        <a:pt x="426955" y="158315"/>
                      </a:cubicBezTo>
                      <a:lnTo>
                        <a:pt x="441764" y="143508"/>
                      </a:lnTo>
                      <a:cubicBezTo>
                        <a:pt x="460041" y="154346"/>
                        <a:pt x="483644" y="148317"/>
                        <a:pt x="494482" y="130041"/>
                      </a:cubicBezTo>
                      <a:cubicBezTo>
                        <a:pt x="505321" y="111765"/>
                        <a:pt x="499291" y="88162"/>
                        <a:pt x="481015" y="77323"/>
                      </a:cubicBezTo>
                      <a:cubicBezTo>
                        <a:pt x="462739" y="66484"/>
                        <a:pt x="439136" y="72513"/>
                        <a:pt x="428297" y="90790"/>
                      </a:cubicBezTo>
                      <a:cubicBezTo>
                        <a:pt x="421122" y="102889"/>
                        <a:pt x="421122" y="117939"/>
                        <a:pt x="428296" y="130039"/>
                      </a:cubicBezTo>
                      <a:lnTo>
                        <a:pt x="413486" y="144845"/>
                      </a:lnTo>
                      <a:cubicBezTo>
                        <a:pt x="380992" y="115343"/>
                        <a:pt x="339263" y="98038"/>
                        <a:pt x="295427" y="95885"/>
                      </a:cubicBezTo>
                      <a:lnTo>
                        <a:pt x="295427" y="74999"/>
                      </a:lnTo>
                      <a:cubicBezTo>
                        <a:pt x="315801" y="69739"/>
                        <a:pt x="328053" y="48958"/>
                        <a:pt x="322792" y="28584"/>
                      </a:cubicBezTo>
                      <a:cubicBezTo>
                        <a:pt x="317532" y="8210"/>
                        <a:pt x="296751" y="-4041"/>
                        <a:pt x="276377" y="1219"/>
                      </a:cubicBezTo>
                      <a:cubicBezTo>
                        <a:pt x="256003" y="6480"/>
                        <a:pt x="243751" y="27260"/>
                        <a:pt x="249012" y="47634"/>
                      </a:cubicBezTo>
                      <a:cubicBezTo>
                        <a:pt x="252477" y="61055"/>
                        <a:pt x="262956" y="71534"/>
                        <a:pt x="276377" y="74999"/>
                      </a:cubicBezTo>
                      <a:lnTo>
                        <a:pt x="276377" y="95885"/>
                      </a:lnTo>
                      <a:cubicBezTo>
                        <a:pt x="232541" y="98036"/>
                        <a:pt x="190811" y="115341"/>
                        <a:pt x="158317" y="144843"/>
                      </a:cubicBezTo>
                      <a:lnTo>
                        <a:pt x="143508" y="130035"/>
                      </a:lnTo>
                      <a:cubicBezTo>
                        <a:pt x="152448" y="115143"/>
                        <a:pt x="150061" y="96072"/>
                        <a:pt x="137725" y="83844"/>
                      </a:cubicBezTo>
                      <a:cubicBezTo>
                        <a:pt x="122653" y="69445"/>
                        <a:pt x="98921" y="69445"/>
                        <a:pt x="83849" y="83844"/>
                      </a:cubicBezTo>
                      <a:cubicBezTo>
                        <a:pt x="68917" y="98592"/>
                        <a:pt x="68768" y="122651"/>
                        <a:pt x="83515" y="137583"/>
                      </a:cubicBezTo>
                      <a:cubicBezTo>
                        <a:pt x="95811" y="150033"/>
                        <a:pt x="115018" y="152477"/>
                        <a:pt x="130040" y="143503"/>
                      </a:cubicBezTo>
                      <a:lnTo>
                        <a:pt x="144848" y="158313"/>
                      </a:lnTo>
                      <a:cubicBezTo>
                        <a:pt x="115343" y="190807"/>
                        <a:pt x="98037" y="232538"/>
                        <a:pt x="95885" y="276377"/>
                      </a:cubicBezTo>
                      <a:lnTo>
                        <a:pt x="74999" y="276377"/>
                      </a:lnTo>
                      <a:cubicBezTo>
                        <a:pt x="69739" y="256003"/>
                        <a:pt x="48958" y="243751"/>
                        <a:pt x="28584" y="249012"/>
                      </a:cubicBezTo>
                      <a:cubicBezTo>
                        <a:pt x="8210" y="254272"/>
                        <a:pt x="-4041" y="275053"/>
                        <a:pt x="1219" y="295427"/>
                      </a:cubicBezTo>
                      <a:cubicBezTo>
                        <a:pt x="6480" y="315801"/>
                        <a:pt x="27260" y="328053"/>
                        <a:pt x="47634" y="322792"/>
                      </a:cubicBezTo>
                      <a:cubicBezTo>
                        <a:pt x="61055" y="319327"/>
                        <a:pt x="71534" y="308848"/>
                        <a:pt x="74999" y="295427"/>
                      </a:cubicBezTo>
                      <a:lnTo>
                        <a:pt x="95885" y="295427"/>
                      </a:lnTo>
                      <a:cubicBezTo>
                        <a:pt x="98036" y="339263"/>
                        <a:pt x="115341" y="380993"/>
                        <a:pt x="144843" y="413486"/>
                      </a:cubicBezTo>
                      <a:lnTo>
                        <a:pt x="129952" y="428378"/>
                      </a:lnTo>
                      <a:cubicBezTo>
                        <a:pt x="114999" y="419945"/>
                        <a:pt x="96294" y="422258"/>
                        <a:pt x="83844" y="434079"/>
                      </a:cubicBezTo>
                      <a:cubicBezTo>
                        <a:pt x="68800" y="448888"/>
                        <a:pt x="68610" y="473089"/>
                        <a:pt x="83420" y="488134"/>
                      </a:cubicBezTo>
                      <a:cubicBezTo>
                        <a:pt x="98230" y="503178"/>
                        <a:pt x="122431" y="503367"/>
                        <a:pt x="137475" y="488558"/>
                      </a:cubicBezTo>
                      <a:cubicBezTo>
                        <a:pt x="150019" y="476209"/>
                        <a:pt x="152508" y="456890"/>
                        <a:pt x="143503" y="441764"/>
                      </a:cubicBezTo>
                      <a:lnTo>
                        <a:pt x="158313" y="426956"/>
                      </a:lnTo>
                      <a:cubicBezTo>
                        <a:pt x="190807" y="456461"/>
                        <a:pt x="232538" y="473767"/>
                        <a:pt x="276377" y="475919"/>
                      </a:cubicBezTo>
                      <a:lnTo>
                        <a:pt x="276377" y="496805"/>
                      </a:lnTo>
                      <a:cubicBezTo>
                        <a:pt x="256003" y="502065"/>
                        <a:pt x="243751" y="522846"/>
                        <a:pt x="249012" y="543220"/>
                      </a:cubicBezTo>
                      <a:cubicBezTo>
                        <a:pt x="254272" y="563594"/>
                        <a:pt x="275053" y="575845"/>
                        <a:pt x="295427" y="570585"/>
                      </a:cubicBezTo>
                      <a:cubicBezTo>
                        <a:pt x="315801" y="565325"/>
                        <a:pt x="328053" y="544544"/>
                        <a:pt x="322792" y="524170"/>
                      </a:cubicBezTo>
                      <a:cubicBezTo>
                        <a:pt x="319327" y="510749"/>
                        <a:pt x="308848" y="500270"/>
                        <a:pt x="295427" y="496805"/>
                      </a:cubicBezTo>
                      <a:lnTo>
                        <a:pt x="295427" y="475919"/>
                      </a:lnTo>
                      <a:cubicBezTo>
                        <a:pt x="339263" y="473767"/>
                        <a:pt x="380992" y="456462"/>
                        <a:pt x="413486" y="426961"/>
                      </a:cubicBezTo>
                      <a:lnTo>
                        <a:pt x="428301" y="441765"/>
                      </a:lnTo>
                      <a:cubicBezTo>
                        <a:pt x="417465" y="460041"/>
                        <a:pt x="423496" y="483640"/>
                        <a:pt x="441771" y="494476"/>
                      </a:cubicBezTo>
                      <a:cubicBezTo>
                        <a:pt x="460047" y="505311"/>
                        <a:pt x="483646" y="499280"/>
                        <a:pt x="494481" y="481004"/>
                      </a:cubicBezTo>
                      <a:cubicBezTo>
                        <a:pt x="505317" y="462730"/>
                        <a:pt x="499286" y="439131"/>
                        <a:pt x="481011" y="428295"/>
                      </a:cubicBezTo>
                      <a:cubicBezTo>
                        <a:pt x="468913" y="421122"/>
                        <a:pt x="453866" y="421123"/>
                        <a:pt x="441769" y="428296"/>
                      </a:cubicBezTo>
                      <a:lnTo>
                        <a:pt x="426955" y="413489"/>
                      </a:lnTo>
                      <a:cubicBezTo>
                        <a:pt x="456460" y="380996"/>
                        <a:pt x="473767" y="339265"/>
                        <a:pt x="475919" y="295427"/>
                      </a:cubicBezTo>
                      <a:lnTo>
                        <a:pt x="496805" y="295427"/>
                      </a:lnTo>
                      <a:cubicBezTo>
                        <a:pt x="502099" y="315756"/>
                        <a:pt x="522872" y="327945"/>
                        <a:pt x="543202" y="322650"/>
                      </a:cubicBezTo>
                      <a:cubicBezTo>
                        <a:pt x="563531" y="317355"/>
                        <a:pt x="575719" y="296582"/>
                        <a:pt x="570425" y="276253"/>
                      </a:cubicBezTo>
                      <a:cubicBezTo>
                        <a:pt x="566055" y="259474"/>
                        <a:pt x="550890" y="247773"/>
                        <a:pt x="533552" y="247802"/>
                      </a:cubicBezTo>
                      <a:close/>
                      <a:moveTo>
                        <a:pt x="447548" y="97318"/>
                      </a:moveTo>
                      <a:cubicBezTo>
                        <a:pt x="454874" y="89767"/>
                        <a:pt x="466934" y="89583"/>
                        <a:pt x="474486" y="96909"/>
                      </a:cubicBezTo>
                      <a:cubicBezTo>
                        <a:pt x="482037" y="104234"/>
                        <a:pt x="482221" y="116294"/>
                        <a:pt x="474895" y="123846"/>
                      </a:cubicBezTo>
                      <a:cubicBezTo>
                        <a:pt x="474761" y="123985"/>
                        <a:pt x="474625" y="124122"/>
                        <a:pt x="474486" y="124256"/>
                      </a:cubicBezTo>
                      <a:cubicBezTo>
                        <a:pt x="466949" y="131456"/>
                        <a:pt x="455084" y="131456"/>
                        <a:pt x="447548" y="124256"/>
                      </a:cubicBezTo>
                      <a:cubicBezTo>
                        <a:pt x="440109" y="116821"/>
                        <a:pt x="440106" y="104763"/>
                        <a:pt x="447541" y="97325"/>
                      </a:cubicBezTo>
                      <a:cubicBezTo>
                        <a:pt x="447544" y="97322"/>
                        <a:pt x="447546" y="97320"/>
                        <a:pt x="447548" y="97318"/>
                      </a:cubicBezTo>
                      <a:close/>
                      <a:moveTo>
                        <a:pt x="266852" y="38252"/>
                      </a:moveTo>
                      <a:cubicBezTo>
                        <a:pt x="266852" y="27731"/>
                        <a:pt x="275381" y="19202"/>
                        <a:pt x="285902" y="19202"/>
                      </a:cubicBezTo>
                      <a:cubicBezTo>
                        <a:pt x="296423" y="19202"/>
                        <a:pt x="304952" y="27731"/>
                        <a:pt x="304952" y="38252"/>
                      </a:cubicBezTo>
                      <a:cubicBezTo>
                        <a:pt x="304952" y="48773"/>
                        <a:pt x="296423" y="57302"/>
                        <a:pt x="285902" y="57302"/>
                      </a:cubicBezTo>
                      <a:cubicBezTo>
                        <a:pt x="275385" y="57291"/>
                        <a:pt x="266862" y="48769"/>
                        <a:pt x="266852" y="38252"/>
                      </a:cubicBezTo>
                      <a:close/>
                      <a:moveTo>
                        <a:pt x="97318" y="124256"/>
                      </a:moveTo>
                      <a:cubicBezTo>
                        <a:pt x="89878" y="116817"/>
                        <a:pt x="89877" y="104756"/>
                        <a:pt x="97316" y="97316"/>
                      </a:cubicBezTo>
                      <a:cubicBezTo>
                        <a:pt x="104754" y="89875"/>
                        <a:pt x="116816" y="89874"/>
                        <a:pt x="124256" y="97312"/>
                      </a:cubicBezTo>
                      <a:cubicBezTo>
                        <a:pt x="131696" y="104751"/>
                        <a:pt x="131698" y="116812"/>
                        <a:pt x="124259" y="124253"/>
                      </a:cubicBezTo>
                      <a:cubicBezTo>
                        <a:pt x="124258" y="124254"/>
                        <a:pt x="124257" y="124255"/>
                        <a:pt x="124256" y="124256"/>
                      </a:cubicBezTo>
                      <a:cubicBezTo>
                        <a:pt x="116720" y="131456"/>
                        <a:pt x="104855" y="131456"/>
                        <a:pt x="97318" y="124256"/>
                      </a:cubicBezTo>
                      <a:close/>
                      <a:moveTo>
                        <a:pt x="38252" y="304952"/>
                      </a:moveTo>
                      <a:cubicBezTo>
                        <a:pt x="27731" y="304952"/>
                        <a:pt x="19202" y="296423"/>
                        <a:pt x="19202" y="285902"/>
                      </a:cubicBezTo>
                      <a:cubicBezTo>
                        <a:pt x="19202" y="275381"/>
                        <a:pt x="27731" y="266852"/>
                        <a:pt x="38252" y="266852"/>
                      </a:cubicBezTo>
                      <a:cubicBezTo>
                        <a:pt x="48773" y="266852"/>
                        <a:pt x="57302" y="275381"/>
                        <a:pt x="57302" y="285902"/>
                      </a:cubicBezTo>
                      <a:cubicBezTo>
                        <a:pt x="57291" y="296419"/>
                        <a:pt x="48769" y="304942"/>
                        <a:pt x="38252" y="304952"/>
                      </a:cubicBezTo>
                      <a:close/>
                      <a:moveTo>
                        <a:pt x="124256" y="474486"/>
                      </a:moveTo>
                      <a:cubicBezTo>
                        <a:pt x="116720" y="481685"/>
                        <a:pt x="104855" y="481685"/>
                        <a:pt x="97318" y="474486"/>
                      </a:cubicBezTo>
                      <a:cubicBezTo>
                        <a:pt x="89878" y="467047"/>
                        <a:pt x="89877" y="454985"/>
                        <a:pt x="97316" y="447545"/>
                      </a:cubicBezTo>
                      <a:cubicBezTo>
                        <a:pt x="104754" y="440104"/>
                        <a:pt x="116816" y="440103"/>
                        <a:pt x="124256" y="447541"/>
                      </a:cubicBezTo>
                      <a:cubicBezTo>
                        <a:pt x="131696" y="454980"/>
                        <a:pt x="131698" y="467042"/>
                        <a:pt x="124259" y="474483"/>
                      </a:cubicBezTo>
                      <a:cubicBezTo>
                        <a:pt x="124258" y="474484"/>
                        <a:pt x="124257" y="474485"/>
                        <a:pt x="124256" y="474486"/>
                      </a:cubicBezTo>
                      <a:close/>
                      <a:moveTo>
                        <a:pt x="304952" y="533552"/>
                      </a:moveTo>
                      <a:cubicBezTo>
                        <a:pt x="304952" y="544073"/>
                        <a:pt x="296423" y="552602"/>
                        <a:pt x="285902" y="552602"/>
                      </a:cubicBezTo>
                      <a:cubicBezTo>
                        <a:pt x="275381" y="552602"/>
                        <a:pt x="266852" y="544073"/>
                        <a:pt x="266852" y="533552"/>
                      </a:cubicBezTo>
                      <a:cubicBezTo>
                        <a:pt x="266852" y="523031"/>
                        <a:pt x="275381" y="514502"/>
                        <a:pt x="285902" y="514502"/>
                      </a:cubicBezTo>
                      <a:cubicBezTo>
                        <a:pt x="296418" y="514514"/>
                        <a:pt x="304940" y="523036"/>
                        <a:pt x="304952" y="533552"/>
                      </a:cubicBezTo>
                      <a:close/>
                      <a:moveTo>
                        <a:pt x="474486" y="447548"/>
                      </a:moveTo>
                      <a:cubicBezTo>
                        <a:pt x="481925" y="454981"/>
                        <a:pt x="481928" y="467038"/>
                        <a:pt x="474494" y="474477"/>
                      </a:cubicBezTo>
                      <a:cubicBezTo>
                        <a:pt x="474491" y="474480"/>
                        <a:pt x="474488" y="474483"/>
                        <a:pt x="474486" y="474486"/>
                      </a:cubicBezTo>
                      <a:cubicBezTo>
                        <a:pt x="466949" y="481685"/>
                        <a:pt x="455084" y="481685"/>
                        <a:pt x="447548" y="474486"/>
                      </a:cubicBezTo>
                      <a:cubicBezTo>
                        <a:pt x="439996" y="467160"/>
                        <a:pt x="439813" y="455099"/>
                        <a:pt x="447138" y="447548"/>
                      </a:cubicBezTo>
                      <a:cubicBezTo>
                        <a:pt x="454464" y="439996"/>
                        <a:pt x="466525" y="439813"/>
                        <a:pt x="474076" y="447138"/>
                      </a:cubicBezTo>
                      <a:cubicBezTo>
                        <a:pt x="474214" y="447273"/>
                        <a:pt x="474351" y="447410"/>
                        <a:pt x="474486" y="447548"/>
                      </a:cubicBezTo>
                      <a:close/>
                      <a:moveTo>
                        <a:pt x="285902" y="457352"/>
                      </a:moveTo>
                      <a:cubicBezTo>
                        <a:pt x="191213" y="457352"/>
                        <a:pt x="114452" y="380591"/>
                        <a:pt x="114452" y="285902"/>
                      </a:cubicBezTo>
                      <a:cubicBezTo>
                        <a:pt x="114452" y="191213"/>
                        <a:pt x="191213" y="114452"/>
                        <a:pt x="285902" y="114452"/>
                      </a:cubicBezTo>
                      <a:cubicBezTo>
                        <a:pt x="380591" y="114452"/>
                        <a:pt x="457352" y="191213"/>
                        <a:pt x="457352" y="285902"/>
                      </a:cubicBezTo>
                      <a:cubicBezTo>
                        <a:pt x="457247" y="380548"/>
                        <a:pt x="380548" y="457247"/>
                        <a:pt x="285902" y="457352"/>
                      </a:cubicBezTo>
                      <a:close/>
                      <a:moveTo>
                        <a:pt x="533552" y="304952"/>
                      </a:moveTo>
                      <a:cubicBezTo>
                        <a:pt x="523031" y="304952"/>
                        <a:pt x="514502" y="296423"/>
                        <a:pt x="514502" y="285902"/>
                      </a:cubicBezTo>
                      <a:cubicBezTo>
                        <a:pt x="514502" y="275381"/>
                        <a:pt x="523031" y="266852"/>
                        <a:pt x="533552" y="266852"/>
                      </a:cubicBezTo>
                      <a:cubicBezTo>
                        <a:pt x="544073" y="266852"/>
                        <a:pt x="552602" y="275381"/>
                        <a:pt x="552602" y="285902"/>
                      </a:cubicBezTo>
                      <a:cubicBezTo>
                        <a:pt x="552590" y="296418"/>
                        <a:pt x="544068" y="304940"/>
                        <a:pt x="533552" y="304952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Freeform 55">
                  <a:extLst>
                    <a:ext uri="{FF2B5EF4-FFF2-40B4-BE49-F238E27FC236}">
                      <a16:creationId xmlns:a16="http://schemas.microsoft.com/office/drawing/2014/main" id="{8C059760-391B-4C49-90A6-5F71594F8F8E}"/>
                    </a:ext>
                  </a:extLst>
                </p:cNvPr>
                <p:cNvSpPr/>
                <p:nvPr/>
              </p:nvSpPr>
              <p:spPr>
                <a:xfrm>
                  <a:off x="4782569" y="3050016"/>
                  <a:ext cx="85725" cy="85725"/>
                </a:xfrm>
                <a:custGeom>
                  <a:avLst/>
                  <a:gdLst>
                    <a:gd name="connsiteX0" fmla="*/ 42863 w 85725"/>
                    <a:gd name="connsiteY0" fmla="*/ 0 h 85725"/>
                    <a:gd name="connsiteX1" fmla="*/ 0 w 85725"/>
                    <a:gd name="connsiteY1" fmla="*/ 42863 h 85725"/>
                    <a:gd name="connsiteX2" fmla="*/ 42863 w 85725"/>
                    <a:gd name="connsiteY2" fmla="*/ 85725 h 85725"/>
                    <a:gd name="connsiteX3" fmla="*/ 85725 w 85725"/>
                    <a:gd name="connsiteY3" fmla="*/ 42863 h 85725"/>
                    <a:gd name="connsiteX4" fmla="*/ 42863 w 85725"/>
                    <a:gd name="connsiteY4" fmla="*/ 0 h 85725"/>
                    <a:gd name="connsiteX5" fmla="*/ 42863 w 85725"/>
                    <a:gd name="connsiteY5" fmla="*/ 66675 h 85725"/>
                    <a:gd name="connsiteX6" fmla="*/ 19050 w 85725"/>
                    <a:gd name="connsiteY6" fmla="*/ 42863 h 85725"/>
                    <a:gd name="connsiteX7" fmla="*/ 42863 w 85725"/>
                    <a:gd name="connsiteY7" fmla="*/ 19050 h 85725"/>
                    <a:gd name="connsiteX8" fmla="*/ 66675 w 85725"/>
                    <a:gd name="connsiteY8" fmla="*/ 42863 h 85725"/>
                    <a:gd name="connsiteX9" fmla="*/ 42863 w 85725"/>
                    <a:gd name="connsiteY9" fmla="*/ 66675 h 85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5725" h="85725">
                      <a:moveTo>
                        <a:pt x="42863" y="0"/>
                      </a:moveTo>
                      <a:cubicBezTo>
                        <a:pt x="19190" y="0"/>
                        <a:pt x="0" y="19190"/>
                        <a:pt x="0" y="42863"/>
                      </a:cubicBezTo>
                      <a:cubicBezTo>
                        <a:pt x="0" y="66535"/>
                        <a:pt x="19190" y="85725"/>
                        <a:pt x="42863" y="85725"/>
                      </a:cubicBezTo>
                      <a:cubicBezTo>
                        <a:pt x="66535" y="85725"/>
                        <a:pt x="85725" y="66535"/>
                        <a:pt x="85725" y="42863"/>
                      </a:cubicBezTo>
                      <a:cubicBezTo>
                        <a:pt x="85698" y="19201"/>
                        <a:pt x="66524" y="27"/>
                        <a:pt x="42863" y="0"/>
                      </a:cubicBezTo>
                      <a:close/>
                      <a:moveTo>
                        <a:pt x="42863" y="66675"/>
                      </a:moveTo>
                      <a:cubicBezTo>
                        <a:pt x="29711" y="66675"/>
                        <a:pt x="19050" y="56014"/>
                        <a:pt x="19050" y="42863"/>
                      </a:cubicBezTo>
                      <a:cubicBezTo>
                        <a:pt x="19050" y="29711"/>
                        <a:pt x="29711" y="19050"/>
                        <a:pt x="42863" y="19050"/>
                      </a:cubicBezTo>
                      <a:cubicBezTo>
                        <a:pt x="56014" y="19050"/>
                        <a:pt x="66675" y="29711"/>
                        <a:pt x="66675" y="42863"/>
                      </a:cubicBezTo>
                      <a:cubicBezTo>
                        <a:pt x="66659" y="56007"/>
                        <a:pt x="56007" y="66659"/>
                        <a:pt x="42863" y="6667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Freeform 56">
                  <a:extLst>
                    <a:ext uri="{FF2B5EF4-FFF2-40B4-BE49-F238E27FC236}">
                      <a16:creationId xmlns:a16="http://schemas.microsoft.com/office/drawing/2014/main" id="{F24E9913-2507-4B3D-A790-3CBD3344A474}"/>
                    </a:ext>
                  </a:extLst>
                </p:cNvPr>
                <p:cNvSpPr/>
                <p:nvPr/>
              </p:nvSpPr>
              <p:spPr>
                <a:xfrm>
                  <a:off x="4863532" y="3183366"/>
                  <a:ext cx="114300" cy="114300"/>
                </a:xfrm>
                <a:custGeom>
                  <a:avLst/>
                  <a:gdLst>
                    <a:gd name="connsiteX0" fmla="*/ 0 w 114300"/>
                    <a:gd name="connsiteY0" fmla="*/ 57150 h 114300"/>
                    <a:gd name="connsiteX1" fmla="*/ 57150 w 114300"/>
                    <a:gd name="connsiteY1" fmla="*/ 114300 h 114300"/>
                    <a:gd name="connsiteX2" fmla="*/ 114300 w 114300"/>
                    <a:gd name="connsiteY2" fmla="*/ 57150 h 114300"/>
                    <a:gd name="connsiteX3" fmla="*/ 57150 w 114300"/>
                    <a:gd name="connsiteY3" fmla="*/ 0 h 114300"/>
                    <a:gd name="connsiteX4" fmla="*/ 0 w 114300"/>
                    <a:gd name="connsiteY4" fmla="*/ 57150 h 114300"/>
                    <a:gd name="connsiteX5" fmla="*/ 95250 w 114300"/>
                    <a:gd name="connsiteY5" fmla="*/ 57150 h 114300"/>
                    <a:gd name="connsiteX6" fmla="*/ 57150 w 114300"/>
                    <a:gd name="connsiteY6" fmla="*/ 95250 h 114300"/>
                    <a:gd name="connsiteX7" fmla="*/ 19050 w 114300"/>
                    <a:gd name="connsiteY7" fmla="*/ 57150 h 114300"/>
                    <a:gd name="connsiteX8" fmla="*/ 57150 w 114300"/>
                    <a:gd name="connsiteY8" fmla="*/ 19050 h 114300"/>
                    <a:gd name="connsiteX9" fmla="*/ 95250 w 114300"/>
                    <a:gd name="connsiteY9" fmla="*/ 57150 h 114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14300" h="114300">
                      <a:moveTo>
                        <a:pt x="0" y="57150"/>
                      </a:moveTo>
                      <a:cubicBezTo>
                        <a:pt x="0" y="88713"/>
                        <a:pt x="25587" y="114300"/>
                        <a:pt x="57150" y="114300"/>
                      </a:cubicBezTo>
                      <a:cubicBezTo>
                        <a:pt x="88713" y="114300"/>
                        <a:pt x="114300" y="88713"/>
                        <a:pt x="114300" y="57150"/>
                      </a:cubicBezTo>
                      <a:cubicBezTo>
                        <a:pt x="114300" y="25587"/>
                        <a:pt x="88713" y="0"/>
                        <a:pt x="57150" y="0"/>
                      </a:cubicBezTo>
                      <a:cubicBezTo>
                        <a:pt x="25601" y="34"/>
                        <a:pt x="34" y="25601"/>
                        <a:pt x="0" y="57150"/>
                      </a:cubicBezTo>
                      <a:close/>
                      <a:moveTo>
                        <a:pt x="95250" y="57150"/>
                      </a:moveTo>
                      <a:cubicBezTo>
                        <a:pt x="95250" y="78192"/>
                        <a:pt x="78192" y="95250"/>
                        <a:pt x="57150" y="95250"/>
                      </a:cubicBezTo>
                      <a:cubicBezTo>
                        <a:pt x="36108" y="95250"/>
                        <a:pt x="19050" y="78192"/>
                        <a:pt x="19050" y="57150"/>
                      </a:cubicBezTo>
                      <a:cubicBezTo>
                        <a:pt x="19050" y="36108"/>
                        <a:pt x="36108" y="19050"/>
                        <a:pt x="57150" y="19050"/>
                      </a:cubicBezTo>
                      <a:cubicBezTo>
                        <a:pt x="78183" y="19072"/>
                        <a:pt x="95228" y="36117"/>
                        <a:pt x="95250" y="5715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Freeform 64">
                  <a:extLst>
                    <a:ext uri="{FF2B5EF4-FFF2-40B4-BE49-F238E27FC236}">
                      <a16:creationId xmlns:a16="http://schemas.microsoft.com/office/drawing/2014/main" id="{4D70ED6C-561C-453F-B170-551A483348C2}"/>
                    </a:ext>
                  </a:extLst>
                </p:cNvPr>
                <p:cNvSpPr/>
                <p:nvPr/>
              </p:nvSpPr>
              <p:spPr>
                <a:xfrm>
                  <a:off x="4711132" y="3192891"/>
                  <a:ext cx="95250" cy="95250"/>
                </a:xfrm>
                <a:custGeom>
                  <a:avLst/>
                  <a:gdLst>
                    <a:gd name="connsiteX0" fmla="*/ 47625 w 95250"/>
                    <a:gd name="connsiteY0" fmla="*/ 0 h 95250"/>
                    <a:gd name="connsiteX1" fmla="*/ 0 w 95250"/>
                    <a:gd name="connsiteY1" fmla="*/ 47625 h 95250"/>
                    <a:gd name="connsiteX2" fmla="*/ 47625 w 95250"/>
                    <a:gd name="connsiteY2" fmla="*/ 95250 h 95250"/>
                    <a:gd name="connsiteX3" fmla="*/ 95250 w 95250"/>
                    <a:gd name="connsiteY3" fmla="*/ 47625 h 95250"/>
                    <a:gd name="connsiteX4" fmla="*/ 47625 w 95250"/>
                    <a:gd name="connsiteY4" fmla="*/ 0 h 95250"/>
                    <a:gd name="connsiteX5" fmla="*/ 47625 w 95250"/>
                    <a:gd name="connsiteY5" fmla="*/ 76200 h 95250"/>
                    <a:gd name="connsiteX6" fmla="*/ 19050 w 95250"/>
                    <a:gd name="connsiteY6" fmla="*/ 47625 h 95250"/>
                    <a:gd name="connsiteX7" fmla="*/ 47625 w 95250"/>
                    <a:gd name="connsiteY7" fmla="*/ 19050 h 95250"/>
                    <a:gd name="connsiteX8" fmla="*/ 76200 w 95250"/>
                    <a:gd name="connsiteY8" fmla="*/ 47625 h 95250"/>
                    <a:gd name="connsiteX9" fmla="*/ 47625 w 95250"/>
                    <a:gd name="connsiteY9" fmla="*/ 76200 h 95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5250" h="95250">
                      <a:moveTo>
                        <a:pt x="47625" y="0"/>
                      </a:moveTo>
                      <a:cubicBezTo>
                        <a:pt x="21323" y="0"/>
                        <a:pt x="0" y="21323"/>
                        <a:pt x="0" y="47625"/>
                      </a:cubicBezTo>
                      <a:cubicBezTo>
                        <a:pt x="0" y="73927"/>
                        <a:pt x="21323" y="95250"/>
                        <a:pt x="47625" y="95250"/>
                      </a:cubicBezTo>
                      <a:cubicBezTo>
                        <a:pt x="73927" y="95250"/>
                        <a:pt x="95250" y="73927"/>
                        <a:pt x="95250" y="47625"/>
                      </a:cubicBezTo>
                      <a:cubicBezTo>
                        <a:pt x="95219" y="21335"/>
                        <a:pt x="73915" y="31"/>
                        <a:pt x="47625" y="0"/>
                      </a:cubicBezTo>
                      <a:close/>
                      <a:moveTo>
                        <a:pt x="47625" y="76200"/>
                      </a:moveTo>
                      <a:cubicBezTo>
                        <a:pt x="31843" y="76200"/>
                        <a:pt x="19050" y="63407"/>
                        <a:pt x="19050" y="47625"/>
                      </a:cubicBezTo>
                      <a:cubicBezTo>
                        <a:pt x="19050" y="31843"/>
                        <a:pt x="31843" y="19050"/>
                        <a:pt x="47625" y="19050"/>
                      </a:cubicBezTo>
                      <a:cubicBezTo>
                        <a:pt x="63407" y="19050"/>
                        <a:pt x="76200" y="31843"/>
                        <a:pt x="76200" y="47625"/>
                      </a:cubicBezTo>
                      <a:cubicBezTo>
                        <a:pt x="76183" y="63399"/>
                        <a:pt x="63399" y="76183"/>
                        <a:pt x="47625" y="7620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Freeform 65">
                  <a:extLst>
                    <a:ext uri="{FF2B5EF4-FFF2-40B4-BE49-F238E27FC236}">
                      <a16:creationId xmlns:a16="http://schemas.microsoft.com/office/drawing/2014/main" id="{170DAC63-AA29-4E15-8695-9E2A6368F118}"/>
                    </a:ext>
                  </a:extLst>
                </p:cNvPr>
                <p:cNvSpPr/>
                <p:nvPr/>
              </p:nvSpPr>
              <p:spPr>
                <a:xfrm>
                  <a:off x="4711132" y="3126216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Freeform 66">
                  <a:extLst>
                    <a:ext uri="{FF2B5EF4-FFF2-40B4-BE49-F238E27FC236}">
                      <a16:creationId xmlns:a16="http://schemas.microsoft.com/office/drawing/2014/main" id="{8366D3F6-F745-4774-A353-6EF814A3F43B}"/>
                    </a:ext>
                  </a:extLst>
                </p:cNvPr>
                <p:cNvSpPr/>
                <p:nvPr/>
              </p:nvSpPr>
              <p:spPr>
                <a:xfrm>
                  <a:off x="4901632" y="3107166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Freeform 67">
                  <a:extLst>
                    <a:ext uri="{FF2B5EF4-FFF2-40B4-BE49-F238E27FC236}">
                      <a16:creationId xmlns:a16="http://schemas.microsoft.com/office/drawing/2014/main" id="{844F1742-FA28-41AF-82D0-874B40A27884}"/>
                    </a:ext>
                  </a:extLst>
                </p:cNvPr>
                <p:cNvSpPr/>
                <p:nvPr/>
              </p:nvSpPr>
              <p:spPr>
                <a:xfrm>
                  <a:off x="4815907" y="3164316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Freeform 68">
                  <a:extLst>
                    <a:ext uri="{FF2B5EF4-FFF2-40B4-BE49-F238E27FC236}">
                      <a16:creationId xmlns:a16="http://schemas.microsoft.com/office/drawing/2014/main" id="{6D5CF673-EC7C-41C7-9225-A6EC857A992E}"/>
                    </a:ext>
                  </a:extLst>
                </p:cNvPr>
                <p:cNvSpPr/>
                <p:nvPr/>
              </p:nvSpPr>
              <p:spPr>
                <a:xfrm>
                  <a:off x="4815907" y="3288141"/>
                  <a:ext cx="38100" cy="38100"/>
                </a:xfrm>
                <a:custGeom>
                  <a:avLst/>
                  <a:gdLst>
                    <a:gd name="connsiteX0" fmla="*/ 38100 w 38100"/>
                    <a:gd name="connsiteY0" fmla="*/ 19050 h 38100"/>
                    <a:gd name="connsiteX1" fmla="*/ 19050 w 38100"/>
                    <a:gd name="connsiteY1" fmla="*/ 38100 h 38100"/>
                    <a:gd name="connsiteX2" fmla="*/ 0 w 38100"/>
                    <a:gd name="connsiteY2" fmla="*/ 19050 h 38100"/>
                    <a:gd name="connsiteX3" fmla="*/ 19050 w 38100"/>
                    <a:gd name="connsiteY3" fmla="*/ 0 h 38100"/>
                    <a:gd name="connsiteX4" fmla="*/ 38100 w 38100"/>
                    <a:gd name="connsiteY4" fmla="*/ 1905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8100" h="38100">
                      <a:moveTo>
                        <a:pt x="38100" y="19050"/>
                      </a:moveTo>
                      <a:cubicBezTo>
                        <a:pt x="38100" y="29571"/>
                        <a:pt x="29571" y="38100"/>
                        <a:pt x="19050" y="38100"/>
                      </a:cubicBezTo>
                      <a:cubicBezTo>
                        <a:pt x="8529" y="38100"/>
                        <a:pt x="0" y="29571"/>
                        <a:pt x="0" y="19050"/>
                      </a:cubicBezTo>
                      <a:cubicBezTo>
                        <a:pt x="0" y="8529"/>
                        <a:pt x="8529" y="0"/>
                        <a:pt x="19050" y="0"/>
                      </a:cubicBezTo>
                      <a:cubicBezTo>
                        <a:pt x="29571" y="0"/>
                        <a:pt x="38100" y="8529"/>
                        <a:pt x="38100" y="19050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Freeform 11">
                <a:extLst>
                  <a:ext uri="{FF2B5EF4-FFF2-40B4-BE49-F238E27FC236}">
                    <a16:creationId xmlns:a16="http://schemas.microsoft.com/office/drawing/2014/main" id="{95496744-21B7-42E1-B8F9-37787C252D0C}"/>
                  </a:ext>
                </a:extLst>
              </p:cNvPr>
              <p:cNvSpPr/>
              <p:nvPr/>
            </p:nvSpPr>
            <p:spPr>
              <a:xfrm>
                <a:off x="4961373" y="973037"/>
                <a:ext cx="501764" cy="667119"/>
              </a:xfrm>
              <a:custGeom>
                <a:avLst/>
                <a:gdLst>
                  <a:gd name="connsiteX0" fmla="*/ 643890 w 670559"/>
                  <a:gd name="connsiteY0" fmla="*/ 159068 h 891540"/>
                  <a:gd name="connsiteX1" fmla="*/ 380047 w 670559"/>
                  <a:gd name="connsiteY1" fmla="*/ 28575 h 891540"/>
                  <a:gd name="connsiteX2" fmla="*/ 334328 w 670559"/>
                  <a:gd name="connsiteY2" fmla="*/ 0 h 891540"/>
                  <a:gd name="connsiteX3" fmla="*/ 288608 w 670559"/>
                  <a:gd name="connsiteY3" fmla="*/ 28575 h 891540"/>
                  <a:gd name="connsiteX4" fmla="*/ 25717 w 670559"/>
                  <a:gd name="connsiteY4" fmla="*/ 159068 h 891540"/>
                  <a:gd name="connsiteX5" fmla="*/ 0 w 670559"/>
                  <a:gd name="connsiteY5" fmla="*/ 186690 h 891540"/>
                  <a:gd name="connsiteX6" fmla="*/ 0 w 670559"/>
                  <a:gd name="connsiteY6" fmla="*/ 279083 h 891540"/>
                  <a:gd name="connsiteX7" fmla="*/ 56197 w 670559"/>
                  <a:gd name="connsiteY7" fmla="*/ 279083 h 891540"/>
                  <a:gd name="connsiteX8" fmla="*/ 56197 w 670559"/>
                  <a:gd name="connsiteY8" fmla="*/ 212408 h 891540"/>
                  <a:gd name="connsiteX9" fmla="*/ 335280 w 670559"/>
                  <a:gd name="connsiteY9" fmla="*/ 61912 h 891540"/>
                  <a:gd name="connsiteX10" fmla="*/ 614362 w 670559"/>
                  <a:gd name="connsiteY10" fmla="*/ 212408 h 891540"/>
                  <a:gd name="connsiteX11" fmla="*/ 614362 w 670559"/>
                  <a:gd name="connsiteY11" fmla="*/ 455295 h 891540"/>
                  <a:gd name="connsiteX12" fmla="*/ 335280 w 670559"/>
                  <a:gd name="connsiteY12" fmla="*/ 830580 h 891540"/>
                  <a:gd name="connsiteX13" fmla="*/ 276225 w 670559"/>
                  <a:gd name="connsiteY13" fmla="*/ 790575 h 891540"/>
                  <a:gd name="connsiteX14" fmla="*/ 236220 w 670559"/>
                  <a:gd name="connsiteY14" fmla="*/ 830580 h 891540"/>
                  <a:gd name="connsiteX15" fmla="*/ 321945 w 670559"/>
                  <a:gd name="connsiteY15" fmla="*/ 887730 h 891540"/>
                  <a:gd name="connsiteX16" fmla="*/ 335280 w 670559"/>
                  <a:gd name="connsiteY16" fmla="*/ 891540 h 891540"/>
                  <a:gd name="connsiteX17" fmla="*/ 349568 w 670559"/>
                  <a:gd name="connsiteY17" fmla="*/ 887730 h 891540"/>
                  <a:gd name="connsiteX18" fmla="*/ 670560 w 670559"/>
                  <a:gd name="connsiteY18" fmla="*/ 455295 h 891540"/>
                  <a:gd name="connsiteX19" fmla="*/ 670560 w 670559"/>
                  <a:gd name="connsiteY19" fmla="*/ 186690 h 891540"/>
                  <a:gd name="connsiteX20" fmla="*/ 643890 w 670559"/>
                  <a:gd name="connsiteY20" fmla="*/ 159068 h 891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670559" h="891540">
                    <a:moveTo>
                      <a:pt x="643890" y="159068"/>
                    </a:moveTo>
                    <a:cubicBezTo>
                      <a:pt x="440055" y="144780"/>
                      <a:pt x="382905" y="34290"/>
                      <a:pt x="380047" y="28575"/>
                    </a:cubicBezTo>
                    <a:cubicBezTo>
                      <a:pt x="371475" y="11430"/>
                      <a:pt x="354330" y="0"/>
                      <a:pt x="334328" y="0"/>
                    </a:cubicBezTo>
                    <a:cubicBezTo>
                      <a:pt x="315278" y="0"/>
                      <a:pt x="297180" y="11430"/>
                      <a:pt x="288608" y="28575"/>
                    </a:cubicBezTo>
                    <a:cubicBezTo>
                      <a:pt x="286703" y="33337"/>
                      <a:pt x="229552" y="144780"/>
                      <a:pt x="25717" y="159068"/>
                    </a:cubicBezTo>
                    <a:cubicBezTo>
                      <a:pt x="11430" y="160020"/>
                      <a:pt x="0" y="172403"/>
                      <a:pt x="0" y="186690"/>
                    </a:cubicBezTo>
                    <a:lnTo>
                      <a:pt x="0" y="279083"/>
                    </a:lnTo>
                    <a:lnTo>
                      <a:pt x="56197" y="279083"/>
                    </a:lnTo>
                    <a:lnTo>
                      <a:pt x="56197" y="212408"/>
                    </a:lnTo>
                    <a:cubicBezTo>
                      <a:pt x="242888" y="191453"/>
                      <a:pt x="317183" y="92392"/>
                      <a:pt x="335280" y="61912"/>
                    </a:cubicBezTo>
                    <a:cubicBezTo>
                      <a:pt x="353378" y="92392"/>
                      <a:pt x="427672" y="192405"/>
                      <a:pt x="614362" y="212408"/>
                    </a:cubicBezTo>
                    <a:lnTo>
                      <a:pt x="614362" y="455295"/>
                    </a:lnTo>
                    <a:cubicBezTo>
                      <a:pt x="614362" y="643890"/>
                      <a:pt x="393383" y="794385"/>
                      <a:pt x="335280" y="830580"/>
                    </a:cubicBezTo>
                    <a:cubicBezTo>
                      <a:pt x="321945" y="822960"/>
                      <a:pt x="300990" y="808673"/>
                      <a:pt x="276225" y="790575"/>
                    </a:cubicBezTo>
                    <a:lnTo>
                      <a:pt x="236220" y="830580"/>
                    </a:lnTo>
                    <a:cubicBezTo>
                      <a:pt x="281940" y="864870"/>
                      <a:pt x="317183" y="884873"/>
                      <a:pt x="321945" y="887730"/>
                    </a:cubicBezTo>
                    <a:cubicBezTo>
                      <a:pt x="325755" y="890588"/>
                      <a:pt x="330518" y="891540"/>
                      <a:pt x="335280" y="891540"/>
                    </a:cubicBezTo>
                    <a:cubicBezTo>
                      <a:pt x="340043" y="891540"/>
                      <a:pt x="344805" y="890588"/>
                      <a:pt x="349568" y="887730"/>
                    </a:cubicBezTo>
                    <a:cubicBezTo>
                      <a:pt x="362903" y="880110"/>
                      <a:pt x="670560" y="703898"/>
                      <a:pt x="670560" y="455295"/>
                    </a:cubicBezTo>
                    <a:lnTo>
                      <a:pt x="670560" y="186690"/>
                    </a:lnTo>
                    <a:cubicBezTo>
                      <a:pt x="669608" y="172403"/>
                      <a:pt x="658178" y="160020"/>
                      <a:pt x="643890" y="159068"/>
                    </a:cubicBezTo>
                    <a:close/>
                  </a:path>
                </a:pathLst>
              </a:custGeom>
              <a:solidFill>
                <a:srgbClr val="0C3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1B673EEC-7D9C-4AFB-BF17-71B236910F35}"/>
              </a:ext>
            </a:extLst>
          </p:cNvPr>
          <p:cNvSpPr txBox="1"/>
          <p:nvPr/>
        </p:nvSpPr>
        <p:spPr>
          <a:xfrm>
            <a:off x="923399" y="4382913"/>
            <a:ext cx="1510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Хроническое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поражение печени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2115B90-9BA1-4460-9E7E-8DB678313166}"/>
              </a:ext>
            </a:extLst>
          </p:cNvPr>
          <p:cNvSpPr txBox="1"/>
          <p:nvPr/>
        </p:nvSpPr>
        <p:spPr>
          <a:xfrm>
            <a:off x="1124087" y="5581021"/>
            <a:ext cx="10599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240 (4,6 %)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B6711F2-AC0D-4D91-B84D-9762DB78E283}"/>
              </a:ext>
            </a:extLst>
          </p:cNvPr>
          <p:cNvGrpSpPr/>
          <p:nvPr/>
        </p:nvGrpSpPr>
        <p:grpSpPr>
          <a:xfrm>
            <a:off x="1277531" y="4877288"/>
            <a:ext cx="753017" cy="703733"/>
            <a:chOff x="9372841" y="3724510"/>
            <a:chExt cx="829339" cy="829339"/>
          </a:xfrm>
        </p:grpSpPr>
        <p:sp>
          <p:nvSpPr>
            <p:cNvPr id="117" name="Oval 116">
              <a:extLst>
                <a:ext uri="{FF2B5EF4-FFF2-40B4-BE49-F238E27FC236}">
                  <a16:creationId xmlns:a16="http://schemas.microsoft.com/office/drawing/2014/main" id="{4D2D48DD-FDB6-46ED-86A9-E9E35EA803DE}"/>
                </a:ext>
              </a:extLst>
            </p:cNvPr>
            <p:cNvSpPr/>
            <p:nvPr/>
          </p:nvSpPr>
          <p:spPr>
            <a:xfrm>
              <a:off x="9372841" y="3724510"/>
              <a:ext cx="829339" cy="829339"/>
            </a:xfrm>
            <a:prstGeom prst="ellipse">
              <a:avLst/>
            </a:prstGeom>
            <a:solidFill>
              <a:srgbClr val="FFFFFF"/>
            </a:solidFill>
            <a:ln w="28575" cap="flat" cmpd="sng" algn="ctr">
              <a:solidFill>
                <a:srgbClr val="91A2B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91440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7A2219CF-9DEB-400D-B01D-E58A8B4C813D}"/>
                </a:ext>
              </a:extLst>
            </p:cNvPr>
            <p:cNvGrpSpPr/>
            <p:nvPr/>
          </p:nvGrpSpPr>
          <p:grpSpPr>
            <a:xfrm>
              <a:off x="9443004" y="3960259"/>
              <a:ext cx="664237" cy="391424"/>
              <a:chOff x="8798550" y="594303"/>
              <a:chExt cx="956310" cy="563535"/>
            </a:xfrm>
            <a:solidFill>
              <a:srgbClr val="0C3659"/>
            </a:solidFill>
          </p:grpSpPr>
          <p:sp>
            <p:nvSpPr>
              <p:cNvPr id="119" name="Graphic 23">
                <a:extLst>
                  <a:ext uri="{FF2B5EF4-FFF2-40B4-BE49-F238E27FC236}">
                    <a16:creationId xmlns:a16="http://schemas.microsoft.com/office/drawing/2014/main" id="{D3C686E9-8EF5-4F31-A018-00FEEC1E27AB}"/>
                  </a:ext>
                </a:extLst>
              </p:cNvPr>
              <p:cNvSpPr/>
              <p:nvPr/>
            </p:nvSpPr>
            <p:spPr>
              <a:xfrm>
                <a:off x="8897267" y="594303"/>
                <a:ext cx="857593" cy="563535"/>
              </a:xfrm>
              <a:custGeom>
                <a:avLst/>
                <a:gdLst>
                  <a:gd name="connsiteX0" fmla="*/ 776816 w 857593"/>
                  <a:gd name="connsiteY0" fmla="*/ 92428 h 563535"/>
                  <a:gd name="connsiteX1" fmla="*/ 585849 w 857593"/>
                  <a:gd name="connsiteY1" fmla="*/ 73644 h 563535"/>
                  <a:gd name="connsiteX2" fmla="*/ 507258 w 857593"/>
                  <a:gd name="connsiteY2" fmla="*/ 69005 h 563535"/>
                  <a:gd name="connsiteX3" fmla="*/ 447584 w 857593"/>
                  <a:gd name="connsiteY3" fmla="*/ 50598 h 563535"/>
                  <a:gd name="connsiteX4" fmla="*/ 243702 w 857593"/>
                  <a:gd name="connsiteY4" fmla="*/ 0 h 563535"/>
                  <a:gd name="connsiteX5" fmla="*/ 243454 w 857593"/>
                  <a:gd name="connsiteY5" fmla="*/ 0 h 563535"/>
                  <a:gd name="connsiteX6" fmla="*/ 60707 w 857593"/>
                  <a:gd name="connsiteY6" fmla="*/ 69231 h 563535"/>
                  <a:gd name="connsiteX7" fmla="*/ 338 w 857593"/>
                  <a:gd name="connsiteY7" fmla="*/ 259162 h 563535"/>
                  <a:gd name="connsiteX8" fmla="*/ 12406 w 857593"/>
                  <a:gd name="connsiteY8" fmla="*/ 342150 h 563535"/>
                  <a:gd name="connsiteX9" fmla="*/ 27284 w 857593"/>
                  <a:gd name="connsiteY9" fmla="*/ 447372 h 563535"/>
                  <a:gd name="connsiteX10" fmla="*/ 26789 w 857593"/>
                  <a:gd name="connsiteY10" fmla="*/ 469369 h 563535"/>
                  <a:gd name="connsiteX11" fmla="*/ 74137 w 857593"/>
                  <a:gd name="connsiteY11" fmla="*/ 558830 h 563535"/>
                  <a:gd name="connsiteX12" fmla="*/ 96559 w 857593"/>
                  <a:gd name="connsiteY12" fmla="*/ 563536 h 563535"/>
                  <a:gd name="connsiteX13" fmla="*/ 173721 w 857593"/>
                  <a:gd name="connsiteY13" fmla="*/ 518390 h 563535"/>
                  <a:gd name="connsiteX14" fmla="*/ 244378 w 857593"/>
                  <a:gd name="connsiteY14" fmla="*/ 467243 h 563535"/>
                  <a:gd name="connsiteX15" fmla="*/ 396073 w 857593"/>
                  <a:gd name="connsiteY15" fmla="*/ 429788 h 563535"/>
                  <a:gd name="connsiteX16" fmla="*/ 461472 w 857593"/>
                  <a:gd name="connsiteY16" fmla="*/ 414868 h 563535"/>
                  <a:gd name="connsiteX17" fmla="*/ 485856 w 857593"/>
                  <a:gd name="connsiteY17" fmla="*/ 396406 h 563535"/>
                  <a:gd name="connsiteX18" fmla="*/ 487856 w 857593"/>
                  <a:gd name="connsiteY18" fmla="*/ 394327 h 563535"/>
                  <a:gd name="connsiteX19" fmla="*/ 599756 w 857593"/>
                  <a:gd name="connsiteY19" fmla="*/ 375580 h 563535"/>
                  <a:gd name="connsiteX20" fmla="*/ 703873 w 857593"/>
                  <a:gd name="connsiteY20" fmla="*/ 294217 h 563535"/>
                  <a:gd name="connsiteX21" fmla="*/ 753546 w 857593"/>
                  <a:gd name="connsiteY21" fmla="*/ 252113 h 563535"/>
                  <a:gd name="connsiteX22" fmla="*/ 782036 w 857593"/>
                  <a:gd name="connsiteY22" fmla="*/ 239461 h 563535"/>
                  <a:gd name="connsiteX23" fmla="*/ 855635 w 857593"/>
                  <a:gd name="connsiteY23" fmla="*/ 189581 h 563535"/>
                  <a:gd name="connsiteX24" fmla="*/ 776816 w 857593"/>
                  <a:gd name="connsiteY24" fmla="*/ 92428 h 563535"/>
                  <a:gd name="connsiteX25" fmla="*/ 452985 w 857593"/>
                  <a:gd name="connsiteY25" fmla="*/ 397936 h 563535"/>
                  <a:gd name="connsiteX26" fmla="*/ 392615 w 857593"/>
                  <a:gd name="connsiteY26" fmla="*/ 411193 h 563535"/>
                  <a:gd name="connsiteX27" fmla="*/ 237025 w 857593"/>
                  <a:gd name="connsiteY27" fmla="*/ 449791 h 563535"/>
                  <a:gd name="connsiteX28" fmla="*/ 160767 w 857593"/>
                  <a:gd name="connsiteY28" fmla="*/ 504509 h 563535"/>
                  <a:gd name="connsiteX29" fmla="*/ 81529 w 857593"/>
                  <a:gd name="connsiteY29" fmla="*/ 541397 h 563535"/>
                  <a:gd name="connsiteX30" fmla="*/ 45820 w 857593"/>
                  <a:gd name="connsiteY30" fmla="*/ 470276 h 563535"/>
                  <a:gd name="connsiteX31" fmla="*/ 46315 w 857593"/>
                  <a:gd name="connsiteY31" fmla="*/ 446758 h 563535"/>
                  <a:gd name="connsiteX32" fmla="*/ 31199 w 857593"/>
                  <a:gd name="connsiteY32" fmla="*/ 339051 h 563535"/>
                  <a:gd name="connsiteX33" fmla="*/ 19378 w 857593"/>
                  <a:gd name="connsiteY33" fmla="*/ 258406 h 563535"/>
                  <a:gd name="connsiteX34" fmla="*/ 74442 w 857593"/>
                  <a:gd name="connsiteY34" fmla="*/ 82337 h 563535"/>
                  <a:gd name="connsiteX35" fmla="*/ 243482 w 857593"/>
                  <a:gd name="connsiteY35" fmla="*/ 18898 h 563535"/>
                  <a:gd name="connsiteX36" fmla="*/ 243683 w 857593"/>
                  <a:gd name="connsiteY36" fmla="*/ 18898 h 563535"/>
                  <a:gd name="connsiteX37" fmla="*/ 441679 w 857593"/>
                  <a:gd name="connsiteY37" fmla="*/ 68561 h 563535"/>
                  <a:gd name="connsiteX38" fmla="*/ 465910 w 857593"/>
                  <a:gd name="connsiteY38" fmla="*/ 76516 h 563535"/>
                  <a:gd name="connsiteX39" fmla="*/ 483884 w 857593"/>
                  <a:gd name="connsiteY39" fmla="*/ 263159 h 563535"/>
                  <a:gd name="connsiteX40" fmla="*/ 477521 w 857593"/>
                  <a:gd name="connsiteY40" fmla="*/ 310998 h 563535"/>
                  <a:gd name="connsiteX41" fmla="*/ 472578 w 857593"/>
                  <a:gd name="connsiteY41" fmla="*/ 382828 h 563535"/>
                  <a:gd name="connsiteX42" fmla="*/ 471978 w 857593"/>
                  <a:gd name="connsiteY42" fmla="*/ 383451 h 563535"/>
                  <a:gd name="connsiteX43" fmla="*/ 452985 w 857593"/>
                  <a:gd name="connsiteY43" fmla="*/ 397936 h 563535"/>
                  <a:gd name="connsiteX44" fmla="*/ 837262 w 857593"/>
                  <a:gd name="connsiteY44" fmla="*/ 184601 h 563535"/>
                  <a:gd name="connsiteX45" fmla="*/ 774730 w 857593"/>
                  <a:gd name="connsiteY45" fmla="*/ 222037 h 563535"/>
                  <a:gd name="connsiteX46" fmla="*/ 744431 w 857593"/>
                  <a:gd name="connsiteY46" fmla="*/ 235540 h 563535"/>
                  <a:gd name="connsiteX47" fmla="*/ 690910 w 857593"/>
                  <a:gd name="connsiteY47" fmla="*/ 280374 h 563535"/>
                  <a:gd name="connsiteX48" fmla="*/ 592126 w 857593"/>
                  <a:gd name="connsiteY48" fmla="*/ 358251 h 563535"/>
                  <a:gd name="connsiteX49" fmla="*/ 491552 w 857593"/>
                  <a:gd name="connsiteY49" fmla="*/ 375873 h 563535"/>
                  <a:gd name="connsiteX50" fmla="*/ 490866 w 857593"/>
                  <a:gd name="connsiteY50" fmla="*/ 375694 h 563535"/>
                  <a:gd name="connsiteX51" fmla="*/ 496400 w 857593"/>
                  <a:gd name="connsiteY51" fmla="*/ 313568 h 563535"/>
                  <a:gd name="connsiteX52" fmla="*/ 502791 w 857593"/>
                  <a:gd name="connsiteY52" fmla="*/ 265436 h 563535"/>
                  <a:gd name="connsiteX53" fmla="*/ 497467 w 857593"/>
                  <a:gd name="connsiteY53" fmla="*/ 130535 h 563535"/>
                  <a:gd name="connsiteX54" fmla="*/ 508163 w 857593"/>
                  <a:gd name="connsiteY54" fmla="*/ 88601 h 563535"/>
                  <a:gd name="connsiteX55" fmla="*/ 585316 w 857593"/>
                  <a:gd name="connsiteY55" fmla="*/ 92683 h 563535"/>
                  <a:gd name="connsiteX56" fmla="*/ 770729 w 857593"/>
                  <a:gd name="connsiteY56" fmla="*/ 110400 h 563535"/>
                  <a:gd name="connsiteX57" fmla="*/ 837262 w 857593"/>
                  <a:gd name="connsiteY57" fmla="*/ 184601 h 563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57593" h="563535">
                    <a:moveTo>
                      <a:pt x="776816" y="92428"/>
                    </a:moveTo>
                    <a:cubicBezTo>
                      <a:pt x="733563" y="77943"/>
                      <a:pt x="651657" y="75515"/>
                      <a:pt x="585849" y="73644"/>
                    </a:cubicBezTo>
                    <a:cubicBezTo>
                      <a:pt x="550407" y="72633"/>
                      <a:pt x="519793" y="71603"/>
                      <a:pt x="507258" y="69005"/>
                    </a:cubicBezTo>
                    <a:cubicBezTo>
                      <a:pt x="496600" y="66794"/>
                      <a:pt x="473883" y="59112"/>
                      <a:pt x="447584" y="50598"/>
                    </a:cubicBezTo>
                    <a:cubicBezTo>
                      <a:pt x="382538" y="29528"/>
                      <a:pt x="293451" y="0"/>
                      <a:pt x="243702" y="0"/>
                    </a:cubicBezTo>
                    <a:cubicBezTo>
                      <a:pt x="243616" y="0"/>
                      <a:pt x="243530" y="0"/>
                      <a:pt x="243454" y="0"/>
                    </a:cubicBezTo>
                    <a:cubicBezTo>
                      <a:pt x="199925" y="0"/>
                      <a:pt x="118543" y="9581"/>
                      <a:pt x="60707" y="69231"/>
                    </a:cubicBezTo>
                    <a:cubicBezTo>
                      <a:pt x="17397" y="113905"/>
                      <a:pt x="-2920" y="178214"/>
                      <a:pt x="338" y="259162"/>
                    </a:cubicBezTo>
                    <a:cubicBezTo>
                      <a:pt x="928" y="273826"/>
                      <a:pt x="6243" y="305489"/>
                      <a:pt x="12406" y="342150"/>
                    </a:cubicBezTo>
                    <a:cubicBezTo>
                      <a:pt x="19054" y="381798"/>
                      <a:pt x="26598" y="426736"/>
                      <a:pt x="27284" y="447372"/>
                    </a:cubicBezTo>
                    <a:cubicBezTo>
                      <a:pt x="27513" y="454582"/>
                      <a:pt x="27141" y="462103"/>
                      <a:pt x="26789" y="469369"/>
                    </a:cubicBezTo>
                    <a:cubicBezTo>
                      <a:pt x="25227" y="501382"/>
                      <a:pt x="23464" y="537646"/>
                      <a:pt x="74137" y="558830"/>
                    </a:cubicBezTo>
                    <a:cubicBezTo>
                      <a:pt x="81929" y="562090"/>
                      <a:pt x="89387" y="563536"/>
                      <a:pt x="96559" y="563536"/>
                    </a:cubicBezTo>
                    <a:cubicBezTo>
                      <a:pt x="124572" y="563536"/>
                      <a:pt x="148594" y="541464"/>
                      <a:pt x="173721" y="518390"/>
                    </a:cubicBezTo>
                    <a:cubicBezTo>
                      <a:pt x="195010" y="498821"/>
                      <a:pt x="217032" y="478582"/>
                      <a:pt x="244378" y="467243"/>
                    </a:cubicBezTo>
                    <a:cubicBezTo>
                      <a:pt x="286459" y="449782"/>
                      <a:pt x="349810" y="438226"/>
                      <a:pt x="396073" y="429788"/>
                    </a:cubicBezTo>
                    <a:cubicBezTo>
                      <a:pt x="431696" y="423287"/>
                      <a:pt x="452299" y="419385"/>
                      <a:pt x="461472" y="414868"/>
                    </a:cubicBezTo>
                    <a:cubicBezTo>
                      <a:pt x="474368" y="408500"/>
                      <a:pt x="481284" y="401224"/>
                      <a:pt x="485856" y="396406"/>
                    </a:cubicBezTo>
                    <a:cubicBezTo>
                      <a:pt x="486503" y="395725"/>
                      <a:pt x="487246" y="394950"/>
                      <a:pt x="487856" y="394327"/>
                    </a:cubicBezTo>
                    <a:cubicBezTo>
                      <a:pt x="503144" y="397020"/>
                      <a:pt x="554731" y="395064"/>
                      <a:pt x="599756" y="375580"/>
                    </a:cubicBezTo>
                    <a:cubicBezTo>
                      <a:pt x="629502" y="362702"/>
                      <a:pt x="669012" y="326324"/>
                      <a:pt x="703873" y="294217"/>
                    </a:cubicBezTo>
                    <a:cubicBezTo>
                      <a:pt x="724524" y="275215"/>
                      <a:pt x="744021" y="257262"/>
                      <a:pt x="753546" y="252113"/>
                    </a:cubicBezTo>
                    <a:cubicBezTo>
                      <a:pt x="760604" y="248305"/>
                      <a:pt x="771015" y="244006"/>
                      <a:pt x="782036" y="239461"/>
                    </a:cubicBezTo>
                    <a:cubicBezTo>
                      <a:pt x="815202" y="225807"/>
                      <a:pt x="849492" y="211653"/>
                      <a:pt x="855635" y="189581"/>
                    </a:cubicBezTo>
                    <a:cubicBezTo>
                      <a:pt x="864579" y="157379"/>
                      <a:pt x="843672" y="114822"/>
                      <a:pt x="776816" y="92428"/>
                    </a:cubicBezTo>
                    <a:close/>
                    <a:moveTo>
                      <a:pt x="452985" y="397936"/>
                    </a:moveTo>
                    <a:cubicBezTo>
                      <a:pt x="445765" y="401498"/>
                      <a:pt x="419952" y="406204"/>
                      <a:pt x="392615" y="411193"/>
                    </a:cubicBezTo>
                    <a:cubicBezTo>
                      <a:pt x="345514" y="419782"/>
                      <a:pt x="280992" y="431555"/>
                      <a:pt x="237025" y="449791"/>
                    </a:cubicBezTo>
                    <a:cubicBezTo>
                      <a:pt x="206554" y="462434"/>
                      <a:pt x="182227" y="484790"/>
                      <a:pt x="160767" y="504509"/>
                    </a:cubicBezTo>
                    <a:cubicBezTo>
                      <a:pt x="128297" y="534339"/>
                      <a:pt x="107094" y="552075"/>
                      <a:pt x="81529" y="541397"/>
                    </a:cubicBezTo>
                    <a:cubicBezTo>
                      <a:pt x="43134" y="525353"/>
                      <a:pt x="44324" y="501042"/>
                      <a:pt x="45820" y="470276"/>
                    </a:cubicBezTo>
                    <a:cubicBezTo>
                      <a:pt x="46191" y="462632"/>
                      <a:pt x="46572" y="454724"/>
                      <a:pt x="46315" y="446758"/>
                    </a:cubicBezTo>
                    <a:cubicBezTo>
                      <a:pt x="45610" y="424865"/>
                      <a:pt x="38276" y="381231"/>
                      <a:pt x="31199" y="339051"/>
                    </a:cubicBezTo>
                    <a:cubicBezTo>
                      <a:pt x="25398" y="304516"/>
                      <a:pt x="19912" y="271889"/>
                      <a:pt x="19378" y="258406"/>
                    </a:cubicBezTo>
                    <a:cubicBezTo>
                      <a:pt x="16349" y="182806"/>
                      <a:pt x="34875" y="123156"/>
                      <a:pt x="74442" y="82337"/>
                    </a:cubicBezTo>
                    <a:cubicBezTo>
                      <a:pt x="129354" y="25691"/>
                      <a:pt x="210793" y="18898"/>
                      <a:pt x="243482" y="18898"/>
                    </a:cubicBezTo>
                    <a:cubicBezTo>
                      <a:pt x="243559" y="18898"/>
                      <a:pt x="243625" y="18898"/>
                      <a:pt x="243683" y="18898"/>
                    </a:cubicBezTo>
                    <a:cubicBezTo>
                      <a:pt x="290412" y="18898"/>
                      <a:pt x="381443" y="49049"/>
                      <a:pt x="441679" y="68561"/>
                    </a:cubicBezTo>
                    <a:cubicBezTo>
                      <a:pt x="450404" y="71386"/>
                      <a:pt x="458471" y="74060"/>
                      <a:pt x="465910" y="76516"/>
                    </a:cubicBezTo>
                    <a:cubicBezTo>
                      <a:pt x="476073" y="105326"/>
                      <a:pt x="491999" y="197196"/>
                      <a:pt x="483884" y="263159"/>
                    </a:cubicBezTo>
                    <a:cubicBezTo>
                      <a:pt x="481627" y="281527"/>
                      <a:pt x="479417" y="297335"/>
                      <a:pt x="477521" y="310998"/>
                    </a:cubicBezTo>
                    <a:cubicBezTo>
                      <a:pt x="472635" y="346110"/>
                      <a:pt x="469720" y="367256"/>
                      <a:pt x="472578" y="382828"/>
                    </a:cubicBezTo>
                    <a:cubicBezTo>
                      <a:pt x="472378" y="383035"/>
                      <a:pt x="472168" y="383253"/>
                      <a:pt x="471978" y="383451"/>
                    </a:cubicBezTo>
                    <a:cubicBezTo>
                      <a:pt x="467901" y="387732"/>
                      <a:pt x="462834" y="393089"/>
                      <a:pt x="452985" y="397936"/>
                    </a:cubicBezTo>
                    <a:close/>
                    <a:moveTo>
                      <a:pt x="837262" y="184601"/>
                    </a:moveTo>
                    <a:cubicBezTo>
                      <a:pt x="833594" y="197792"/>
                      <a:pt x="798171" y="212371"/>
                      <a:pt x="774730" y="222037"/>
                    </a:cubicBezTo>
                    <a:cubicBezTo>
                      <a:pt x="763233" y="226771"/>
                      <a:pt x="752365" y="231250"/>
                      <a:pt x="744431" y="235540"/>
                    </a:cubicBezTo>
                    <a:cubicBezTo>
                      <a:pt x="732801" y="241814"/>
                      <a:pt x="714313" y="258831"/>
                      <a:pt x="690910" y="280374"/>
                    </a:cubicBezTo>
                    <a:cubicBezTo>
                      <a:pt x="658839" y="309911"/>
                      <a:pt x="618910" y="346667"/>
                      <a:pt x="592126" y="358251"/>
                    </a:cubicBezTo>
                    <a:cubicBezTo>
                      <a:pt x="549340" y="376790"/>
                      <a:pt x="498714" y="377706"/>
                      <a:pt x="491552" y="375873"/>
                    </a:cubicBezTo>
                    <a:cubicBezTo>
                      <a:pt x="491313" y="375788"/>
                      <a:pt x="491094" y="375769"/>
                      <a:pt x="490866" y="375694"/>
                    </a:cubicBezTo>
                    <a:cubicBezTo>
                      <a:pt x="489599" y="362843"/>
                      <a:pt x="492295" y="343086"/>
                      <a:pt x="496400" y="313568"/>
                    </a:cubicBezTo>
                    <a:cubicBezTo>
                      <a:pt x="498305" y="299829"/>
                      <a:pt x="500524" y="283918"/>
                      <a:pt x="502791" y="265436"/>
                    </a:cubicBezTo>
                    <a:cubicBezTo>
                      <a:pt x="507906" y="223889"/>
                      <a:pt x="503972" y="172063"/>
                      <a:pt x="497467" y="130535"/>
                    </a:cubicBezTo>
                    <a:cubicBezTo>
                      <a:pt x="495466" y="105127"/>
                      <a:pt x="503867" y="93033"/>
                      <a:pt x="508163" y="88601"/>
                    </a:cubicBezTo>
                    <a:cubicBezTo>
                      <a:pt x="523689" y="90907"/>
                      <a:pt x="551216" y="91710"/>
                      <a:pt x="585316" y="92683"/>
                    </a:cubicBezTo>
                    <a:cubicBezTo>
                      <a:pt x="646457" y="94431"/>
                      <a:pt x="730181" y="96822"/>
                      <a:pt x="770729" y="110400"/>
                    </a:cubicBezTo>
                    <a:cubicBezTo>
                      <a:pt x="825793" y="128863"/>
                      <a:pt x="843824" y="160960"/>
                      <a:pt x="837262" y="184601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C36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0" name="Graphic 23">
                <a:extLst>
                  <a:ext uri="{FF2B5EF4-FFF2-40B4-BE49-F238E27FC236}">
                    <a16:creationId xmlns:a16="http://schemas.microsoft.com/office/drawing/2014/main" id="{876D246C-FA8E-41FC-A8EE-91C178BA62FF}"/>
                  </a:ext>
                </a:extLst>
              </p:cNvPr>
              <p:cNvSpPr/>
              <p:nvPr/>
            </p:nvSpPr>
            <p:spPr>
              <a:xfrm>
                <a:off x="8798550" y="643901"/>
                <a:ext cx="150643" cy="217367"/>
              </a:xfrm>
              <a:custGeom>
                <a:avLst/>
                <a:gdLst>
                  <a:gd name="connsiteX0" fmla="*/ 139754 w 150643"/>
                  <a:gd name="connsiteY0" fmla="*/ 102 h 217367"/>
                  <a:gd name="connsiteX1" fmla="*/ 785 w 150643"/>
                  <a:gd name="connsiteY1" fmla="*/ 208571 h 217367"/>
                  <a:gd name="connsiteX2" fmla="*/ 10281 w 150643"/>
                  <a:gd name="connsiteY2" fmla="*/ 217368 h 217367"/>
                  <a:gd name="connsiteX3" fmla="*/ 10948 w 150643"/>
                  <a:gd name="connsiteY3" fmla="*/ 217349 h 217367"/>
                  <a:gd name="connsiteX4" fmla="*/ 19797 w 150643"/>
                  <a:gd name="connsiteY4" fmla="*/ 207267 h 217367"/>
                  <a:gd name="connsiteX5" fmla="*/ 142479 w 150643"/>
                  <a:gd name="connsiteY5" fmla="*/ 18801 h 217367"/>
                  <a:gd name="connsiteX6" fmla="*/ 150546 w 150643"/>
                  <a:gd name="connsiteY6" fmla="*/ 8115 h 217367"/>
                  <a:gd name="connsiteX7" fmla="*/ 139754 w 150643"/>
                  <a:gd name="connsiteY7" fmla="*/ 102 h 217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0643" h="217367">
                    <a:moveTo>
                      <a:pt x="139754" y="102"/>
                    </a:moveTo>
                    <a:cubicBezTo>
                      <a:pt x="138230" y="320"/>
                      <a:pt x="-12112" y="23838"/>
                      <a:pt x="785" y="208571"/>
                    </a:cubicBezTo>
                    <a:cubicBezTo>
                      <a:pt x="1137" y="213551"/>
                      <a:pt x="5328" y="217368"/>
                      <a:pt x="10281" y="217368"/>
                    </a:cubicBezTo>
                    <a:cubicBezTo>
                      <a:pt x="10500" y="217368"/>
                      <a:pt x="10729" y="217358"/>
                      <a:pt x="10948" y="217349"/>
                    </a:cubicBezTo>
                    <a:cubicBezTo>
                      <a:pt x="16196" y="216981"/>
                      <a:pt x="20158" y="212464"/>
                      <a:pt x="19797" y="207267"/>
                    </a:cubicBezTo>
                    <a:cubicBezTo>
                      <a:pt x="8138" y="40411"/>
                      <a:pt x="136983" y="19604"/>
                      <a:pt x="142479" y="18801"/>
                    </a:cubicBezTo>
                    <a:cubicBezTo>
                      <a:pt x="147679" y="18055"/>
                      <a:pt x="151289" y="13274"/>
                      <a:pt x="150546" y="8115"/>
                    </a:cubicBezTo>
                    <a:cubicBezTo>
                      <a:pt x="149794" y="2956"/>
                      <a:pt x="144993" y="-663"/>
                      <a:pt x="139754" y="102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C36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21" name="Graphic 23">
                <a:extLst>
                  <a:ext uri="{FF2B5EF4-FFF2-40B4-BE49-F238E27FC236}">
                    <a16:creationId xmlns:a16="http://schemas.microsoft.com/office/drawing/2014/main" id="{E1F98395-3797-4D2A-99B7-0CC283B30280}"/>
                  </a:ext>
                </a:extLst>
              </p:cNvPr>
              <p:cNvSpPr/>
              <p:nvPr/>
            </p:nvSpPr>
            <p:spPr>
              <a:xfrm>
                <a:off x="8801968" y="882498"/>
                <a:ext cx="28580" cy="75583"/>
              </a:xfrm>
              <a:custGeom>
                <a:avLst/>
                <a:gdLst>
                  <a:gd name="connsiteX0" fmla="*/ 7319 w 28580"/>
                  <a:gd name="connsiteY0" fmla="*/ 248 h 75583"/>
                  <a:gd name="connsiteX1" fmla="*/ 261 w 28580"/>
                  <a:gd name="connsiteY1" fmla="*/ 11624 h 75583"/>
                  <a:gd name="connsiteX2" fmla="*/ 9548 w 28580"/>
                  <a:gd name="connsiteY2" fmla="*/ 66758 h 75583"/>
                  <a:gd name="connsiteX3" fmla="*/ 19045 w 28580"/>
                  <a:gd name="connsiteY3" fmla="*/ 75583 h 75583"/>
                  <a:gd name="connsiteX4" fmla="*/ 19683 w 28580"/>
                  <a:gd name="connsiteY4" fmla="*/ 75564 h 75583"/>
                  <a:gd name="connsiteX5" fmla="*/ 28560 w 28580"/>
                  <a:gd name="connsiteY5" fmla="*/ 65511 h 75583"/>
                  <a:gd name="connsiteX6" fmla="*/ 18797 w 28580"/>
                  <a:gd name="connsiteY6" fmla="*/ 7259 h 75583"/>
                  <a:gd name="connsiteX7" fmla="*/ 7319 w 28580"/>
                  <a:gd name="connsiteY7" fmla="*/ 248 h 75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80" h="75583">
                    <a:moveTo>
                      <a:pt x="7319" y="248"/>
                    </a:moveTo>
                    <a:cubicBezTo>
                      <a:pt x="2204" y="1457"/>
                      <a:pt x="-958" y="6550"/>
                      <a:pt x="261" y="11624"/>
                    </a:cubicBezTo>
                    <a:cubicBezTo>
                      <a:pt x="338" y="11945"/>
                      <a:pt x="8024" y="44185"/>
                      <a:pt x="9548" y="66758"/>
                    </a:cubicBezTo>
                    <a:cubicBezTo>
                      <a:pt x="9882" y="71747"/>
                      <a:pt x="14082" y="75583"/>
                      <a:pt x="19045" y="75583"/>
                    </a:cubicBezTo>
                    <a:cubicBezTo>
                      <a:pt x="19254" y="75583"/>
                      <a:pt x="19473" y="75574"/>
                      <a:pt x="19683" y="75564"/>
                    </a:cubicBezTo>
                    <a:cubicBezTo>
                      <a:pt x="24941" y="75215"/>
                      <a:pt x="28903" y="70708"/>
                      <a:pt x="28560" y="65511"/>
                    </a:cubicBezTo>
                    <a:cubicBezTo>
                      <a:pt x="26931" y="41369"/>
                      <a:pt x="19130" y="8638"/>
                      <a:pt x="18797" y="7259"/>
                    </a:cubicBezTo>
                    <a:cubicBezTo>
                      <a:pt x="17568" y="2166"/>
                      <a:pt x="12434" y="-924"/>
                      <a:pt x="7319" y="248"/>
                    </a:cubicBezTo>
                    <a:close/>
                  </a:path>
                </a:pathLst>
              </a:custGeom>
              <a:grpFill/>
              <a:ln w="9525" cap="flat">
                <a:solidFill>
                  <a:srgbClr val="0C3659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2" name="Rectangle: Rounded Corners 9">
            <a:extLst>
              <a:ext uri="{FF2B5EF4-FFF2-40B4-BE49-F238E27FC236}">
                <a16:creationId xmlns:a16="http://schemas.microsoft.com/office/drawing/2014/main" id="{2B898B8F-CD66-48BA-A8BD-489CF8795B8A}"/>
              </a:ext>
            </a:extLst>
          </p:cNvPr>
          <p:cNvSpPr/>
          <p:nvPr/>
        </p:nvSpPr>
        <p:spPr>
          <a:xfrm>
            <a:off x="1239763" y="2107404"/>
            <a:ext cx="7222478" cy="585973"/>
          </a:xfrm>
          <a:prstGeom prst="roundRect">
            <a:avLst>
              <a:gd name="adj" fmla="val 11031"/>
            </a:avLst>
          </a:prstGeom>
          <a:solidFill>
            <a:srgbClr val="0C3659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Сопутствующие заболевания, наличие которых обуславливает </a:t>
            </a:r>
            <a:r>
              <a:rPr kumimoji="0" lang="en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высокий риск тяжелого течения COVID-19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3" name="Connector: Elbow 122">
            <a:extLst>
              <a:ext uri="{FF2B5EF4-FFF2-40B4-BE49-F238E27FC236}">
                <a16:creationId xmlns:a16="http://schemas.microsoft.com/office/drawing/2014/main" id="{EAA96AFD-F3DB-4EB3-ADEE-E21810F097FE}"/>
              </a:ext>
            </a:extLst>
          </p:cNvPr>
          <p:cNvCxnSpPr>
            <a:cxnSpLocks/>
            <a:stCxn id="124" idx="2"/>
            <a:endCxn id="122" idx="0"/>
          </p:cNvCxnSpPr>
          <p:nvPr/>
        </p:nvCxnSpPr>
        <p:spPr>
          <a:xfrm rot="5400000">
            <a:off x="6584781" y="108321"/>
            <a:ext cx="265305" cy="3732861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sp>
        <p:nvSpPr>
          <p:cNvPr id="124" name="Rectangle: Rounded Corners 37">
            <a:extLst>
              <a:ext uri="{FF2B5EF4-FFF2-40B4-BE49-F238E27FC236}">
                <a16:creationId xmlns:a16="http://schemas.microsoft.com/office/drawing/2014/main" id="{0C4A19EC-A5E1-46B6-B9DA-9C7514195FC2}"/>
              </a:ext>
            </a:extLst>
          </p:cNvPr>
          <p:cNvSpPr/>
          <p:nvPr/>
        </p:nvSpPr>
        <p:spPr>
          <a:xfrm>
            <a:off x="7440863" y="1498817"/>
            <a:ext cx="2286000" cy="343282"/>
          </a:xfrm>
          <a:prstGeom prst="roundRect">
            <a:avLst/>
          </a:prstGeom>
          <a:solidFill>
            <a:srgbClr val="0C3659"/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Демографические характеристики</a:t>
            </a:r>
            <a:endParaRPr kumimoji="0" lang="en-GB" sz="12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5" name="Slide Number Placeholder 3">
            <a:extLst>
              <a:ext uri="{FF2B5EF4-FFF2-40B4-BE49-F238E27FC236}">
                <a16:creationId xmlns:a16="http://schemas.microsoft.com/office/drawing/2014/main" id="{98082453-4339-4D48-BF82-0BD658EFDDE0}"/>
              </a:ext>
            </a:extLst>
          </p:cNvPr>
          <p:cNvSpPr txBox="1">
            <a:spLocks/>
          </p:cNvSpPr>
          <p:nvPr/>
        </p:nvSpPr>
        <p:spPr>
          <a:xfrm>
            <a:off x="11450320" y="6456720"/>
            <a:ext cx="417188" cy="246221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FE2A-0440-0F43-A5B1-75A13E9883F7}" type="slidenum">
              <a:rPr kumimoji="0" lang="en-GB" sz="1100" b="1" i="0" u="none" strike="noStrike" kern="1200" cap="none" spc="0" normalizeH="0" baseline="0" noProof="0" smtClean="0">
                <a:ln>
                  <a:noFill/>
                </a:ln>
                <a:solidFill>
                  <a:srgbClr val="7F13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7F13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126" name="Chart 125">
            <a:extLst>
              <a:ext uri="{FF2B5EF4-FFF2-40B4-BE49-F238E27FC236}">
                <a16:creationId xmlns:a16="http://schemas.microsoft.com/office/drawing/2014/main" id="{87CA9891-6B05-4B31-89D3-0EB13280B7F0}"/>
              </a:ext>
            </a:extLst>
          </p:cNvPr>
          <p:cNvGraphicFramePr/>
          <p:nvPr/>
        </p:nvGraphicFramePr>
        <p:xfrm>
          <a:off x="5065198" y="2726332"/>
          <a:ext cx="3599297" cy="319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7" name="Rectangle: Rounded Corners 15">
            <a:extLst>
              <a:ext uri="{FF2B5EF4-FFF2-40B4-BE49-F238E27FC236}">
                <a16:creationId xmlns:a16="http://schemas.microsoft.com/office/drawing/2014/main" id="{DDF019A9-22F8-4A4C-BD19-3BFFFC189B8F}"/>
              </a:ext>
            </a:extLst>
          </p:cNvPr>
          <p:cNvSpPr/>
          <p:nvPr/>
        </p:nvSpPr>
        <p:spPr>
          <a:xfrm>
            <a:off x="9050229" y="2296517"/>
            <a:ext cx="2909732" cy="3807020"/>
          </a:xfrm>
          <a:prstGeom prst="roundRect">
            <a:avLst>
              <a:gd name="adj" fmla="val 4982"/>
            </a:avLst>
          </a:prstGeom>
          <a:solidFill>
            <a:srgbClr val="FFFFFF"/>
          </a:solidFill>
          <a:ln w="3175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241300" dist="889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8" name="Rectangle: Rounded Corners 9">
            <a:extLst>
              <a:ext uri="{FF2B5EF4-FFF2-40B4-BE49-F238E27FC236}">
                <a16:creationId xmlns:a16="http://schemas.microsoft.com/office/drawing/2014/main" id="{2FE92A69-3637-4AA9-A1A4-9A30E4DB99F4}"/>
              </a:ext>
            </a:extLst>
          </p:cNvPr>
          <p:cNvSpPr/>
          <p:nvPr/>
        </p:nvSpPr>
        <p:spPr>
          <a:xfrm>
            <a:off x="9594895" y="2033271"/>
            <a:ext cx="1868111" cy="585216"/>
          </a:xfrm>
          <a:prstGeom prst="roundRect">
            <a:avLst>
              <a:gd name="adj" fmla="val 11031"/>
            </a:avLst>
          </a:prstGeom>
          <a:solidFill>
            <a:srgbClr val="0C3659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Пол</a:t>
            </a:r>
          </a:p>
        </p:txBody>
      </p:sp>
      <p:graphicFrame>
        <p:nvGraphicFramePr>
          <p:cNvPr id="129" name="Chart 128">
            <a:extLst>
              <a:ext uri="{FF2B5EF4-FFF2-40B4-BE49-F238E27FC236}">
                <a16:creationId xmlns:a16="http://schemas.microsoft.com/office/drawing/2014/main" id="{645A5607-ADD6-4336-B633-D178D14106E6}"/>
              </a:ext>
            </a:extLst>
          </p:cNvPr>
          <p:cNvGraphicFramePr/>
          <p:nvPr/>
        </p:nvGraphicFramePr>
        <p:xfrm>
          <a:off x="8116310" y="2687850"/>
          <a:ext cx="3599297" cy="3190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0" name="TextBox 129">
            <a:extLst>
              <a:ext uri="{FF2B5EF4-FFF2-40B4-BE49-F238E27FC236}">
                <a16:creationId xmlns:a16="http://schemas.microsoft.com/office/drawing/2014/main" id="{39157E6E-EE4B-4D34-B5B3-D1658645201C}"/>
              </a:ext>
            </a:extLst>
          </p:cNvPr>
          <p:cNvSpPr txBox="1"/>
          <p:nvPr/>
        </p:nvSpPr>
        <p:spPr>
          <a:xfrm>
            <a:off x="3994433" y="4478591"/>
            <a:ext cx="15441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Иммуносупрессия</a:t>
            </a:r>
            <a:r>
              <a:rPr kumimoji="0" lang="e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" sz="12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31" name="Connector: Elbow 130">
            <a:extLst>
              <a:ext uri="{FF2B5EF4-FFF2-40B4-BE49-F238E27FC236}">
                <a16:creationId xmlns:a16="http://schemas.microsoft.com/office/drawing/2014/main" id="{807BCEF3-3776-4E6F-B755-C21C99E629BF}"/>
              </a:ext>
            </a:extLst>
          </p:cNvPr>
          <p:cNvCxnSpPr>
            <a:cxnSpLocks/>
            <a:stCxn id="124" idx="2"/>
            <a:endCxn id="128" idx="0"/>
          </p:cNvCxnSpPr>
          <p:nvPr/>
        </p:nvCxnSpPr>
        <p:spPr>
          <a:xfrm rot="16200000" flipH="1">
            <a:off x="9460821" y="965141"/>
            <a:ext cx="191172" cy="1945088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35880383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hidden="1">
            <a:extLst>
              <a:ext uri="{FF2B5EF4-FFF2-40B4-BE49-F238E27FC236}">
                <a16:creationId xmlns:a16="http://schemas.microsoft.com/office/drawing/2014/main" id="{7DDBB36D-C7F8-4A77-8F89-E127A325EF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9853563-DE93-42E7-B07A-C76861D8C949}"/>
              </a:ext>
            </a:extLst>
          </p:cNvPr>
          <p:cNvSpPr txBox="1">
            <a:spLocks/>
          </p:cNvSpPr>
          <p:nvPr/>
        </p:nvSpPr>
        <p:spPr>
          <a:xfrm>
            <a:off x="419548" y="573695"/>
            <a:ext cx="9976309" cy="676792"/>
          </a:xfrm>
          <a:prstGeom prst="rect">
            <a:avLst/>
          </a:prstGeom>
        </p:spPr>
        <p:txBody>
          <a:bodyPr vert="horz" lIns="91440" tIns="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00" b="1" kern="1200">
                <a:solidFill>
                  <a:schemeClr val="accent3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PROVENT: рандомизированное двойное слепое плацебо-контролируемое исследование III фазы, оценившее применение </a:t>
            </a:r>
            <a:r>
              <a:rPr lang="ru-RU" sz="2000" dirty="0">
                <a:solidFill>
                  <a:schemeClr val="tx1"/>
                </a:solidFill>
              </a:rPr>
              <a:t>препарата ЭВУШЕЛД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для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доконтактной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профилактики (N=5197 участников)</a:t>
            </a:r>
            <a:r>
              <a:rPr kumimoji="0" lang="ru" sz="2000" b="1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1,2</a:t>
            </a:r>
          </a:p>
        </p:txBody>
      </p:sp>
      <p:sp>
        <p:nvSpPr>
          <p:cNvPr id="7" name="Rectangle: Rounded Corners 9">
            <a:extLst>
              <a:ext uri="{FF2B5EF4-FFF2-40B4-BE49-F238E27FC236}">
                <a16:creationId xmlns:a16="http://schemas.microsoft.com/office/drawing/2014/main" id="{7B487883-5963-4B19-9A1B-D4B2242D9165}"/>
              </a:ext>
            </a:extLst>
          </p:cNvPr>
          <p:cNvSpPr/>
          <p:nvPr/>
        </p:nvSpPr>
        <p:spPr>
          <a:xfrm>
            <a:off x="515356" y="2516762"/>
            <a:ext cx="11508635" cy="3242568"/>
          </a:xfrm>
          <a:prstGeom prst="roundRect">
            <a:avLst>
              <a:gd name="adj" fmla="val 11031"/>
            </a:avLst>
          </a:prstGeom>
          <a:solidFill>
            <a:srgbClr val="0C3659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>
            <a:outerShdw blurRad="63500" sx="101000" sy="101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88D5CF8-F797-48D2-8E3C-FCE1115E9A23}"/>
              </a:ext>
            </a:extLst>
          </p:cNvPr>
          <p:cNvSpPr txBox="1">
            <a:spLocks/>
          </p:cNvSpPr>
          <p:nvPr/>
        </p:nvSpPr>
        <p:spPr>
          <a:xfrm>
            <a:off x="33190" y="6264424"/>
            <a:ext cx="9700023" cy="41549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(Coronavirus disease 2019) -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коронавирусная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инфекция 2019 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г.; мАТ –  моноклональное антитело;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MERS (Middle East respiratory syndrome) –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ближневосточный респираторный синдром,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SARS (Severe acute respiratory syndrome) –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тяжелый острый респираторный синдром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SARS-CoV-2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(severe acute respiratory syndrome coronavirus-2)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тяжелый острый респираторный синдром, вызванный коронавирусом 2-го типа.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Study NCT04625725. ClinicalTrials.gov website; 2.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Levin MJ et al. Article and supplementary appendix. 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kumimoji="0" lang="en-GB" sz="7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Engl</a:t>
            </a:r>
            <a:r>
              <a:rPr kumimoji="0" lang="en-GB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J Med.</a:t>
            </a:r>
            <a:r>
              <a:rPr kumimoji="0" lang="en-GB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2022;386:2188-2200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GB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: Rounded Corners 41">
            <a:extLst>
              <a:ext uri="{FF2B5EF4-FFF2-40B4-BE49-F238E27FC236}">
                <a16:creationId xmlns:a16="http://schemas.microsoft.com/office/drawing/2014/main" id="{51C3A39F-DF2D-43B4-A326-37D0E103F003}"/>
              </a:ext>
            </a:extLst>
          </p:cNvPr>
          <p:cNvSpPr/>
          <p:nvPr/>
        </p:nvSpPr>
        <p:spPr>
          <a:xfrm>
            <a:off x="837582" y="2708695"/>
            <a:ext cx="5191433" cy="82708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Выраженное инфекционное или другое острое заболевание, включая лихорадку (&gt; 37,8 °C) за день до или в день рандомизации</a:t>
            </a:r>
          </a:p>
        </p:txBody>
      </p:sp>
      <p:sp>
        <p:nvSpPr>
          <p:cNvPr id="10" name="Rectangle: Rounded Corners 41">
            <a:extLst>
              <a:ext uri="{FF2B5EF4-FFF2-40B4-BE49-F238E27FC236}">
                <a16:creationId xmlns:a16="http://schemas.microsoft.com/office/drawing/2014/main" id="{1B6B840F-4BED-4CA9-B1C9-00928DEB304A}"/>
              </a:ext>
            </a:extLst>
          </p:cNvPr>
          <p:cNvSpPr/>
          <p:nvPr/>
        </p:nvSpPr>
        <p:spPr>
          <a:xfrm>
            <a:off x="837582" y="3723148"/>
            <a:ext cx="5191433" cy="82708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Наличие в анамнезе аллергии или реакции на любой компонент исследуемого препарата</a:t>
            </a:r>
          </a:p>
        </p:txBody>
      </p:sp>
      <p:sp>
        <p:nvSpPr>
          <p:cNvPr id="11" name="Rectangle: Rounded Corners 41">
            <a:extLst>
              <a:ext uri="{FF2B5EF4-FFF2-40B4-BE49-F238E27FC236}">
                <a16:creationId xmlns:a16="http://schemas.microsoft.com/office/drawing/2014/main" id="{8E7C7A33-64C3-4E4D-A7C8-7661F0E6929C}"/>
              </a:ext>
            </a:extLst>
          </p:cNvPr>
          <p:cNvSpPr/>
          <p:nvPr/>
        </p:nvSpPr>
        <p:spPr>
          <a:xfrm>
            <a:off x="837582" y="4737601"/>
            <a:ext cx="5191433" cy="82708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Любая предшествующая вакцинация исследуемой или зарегистрированной вакциной или введение другого мАТ с целью профилактики SARS-CoV-2 или COVID-19 или ожидаемая вакцинация в период последующего наблюдения</a:t>
            </a:r>
          </a:p>
        </p:txBody>
      </p:sp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id="{B6B259FD-B3C1-40AB-8A66-5FD61DF0397D}"/>
              </a:ext>
            </a:extLst>
          </p:cNvPr>
          <p:cNvSpPr/>
          <p:nvPr/>
        </p:nvSpPr>
        <p:spPr>
          <a:xfrm>
            <a:off x="6556619" y="2708695"/>
            <a:ext cx="5191433" cy="82708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Наличие в анамнезе лабораторно подтвержденного SARS-CoV-2,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MERS</a:t>
            </a: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или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SARS</a:t>
            </a:r>
            <a:endParaRPr kumimoji="0" lang="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ectangle: Rounded Corners 41">
            <a:extLst>
              <a:ext uri="{FF2B5EF4-FFF2-40B4-BE49-F238E27FC236}">
                <a16:creationId xmlns:a16="http://schemas.microsoft.com/office/drawing/2014/main" id="{51EE3CA3-02E0-4579-97B4-8530972013DE}"/>
              </a:ext>
            </a:extLst>
          </p:cNvPr>
          <p:cNvSpPr/>
          <p:nvPr/>
        </p:nvSpPr>
        <p:spPr>
          <a:xfrm>
            <a:off x="6556619" y="3723148"/>
            <a:ext cx="5191433" cy="82708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Реакции гиперчувствительности, инфузионные реакции или тяжелые нежелательные реакции после введения мАТ в анамнезе</a:t>
            </a:r>
          </a:p>
        </p:txBody>
      </p:sp>
      <p:sp>
        <p:nvSpPr>
          <p:cNvPr id="14" name="Rectangle: Rounded Corners 41">
            <a:extLst>
              <a:ext uri="{FF2B5EF4-FFF2-40B4-BE49-F238E27FC236}">
                <a16:creationId xmlns:a16="http://schemas.microsoft.com/office/drawing/2014/main" id="{96272204-853C-4D9C-B8FF-C9A15F99CD65}"/>
              </a:ext>
            </a:extLst>
          </p:cNvPr>
          <p:cNvSpPr/>
          <p:nvPr/>
        </p:nvSpPr>
        <p:spPr>
          <a:xfrm>
            <a:off x="6556619" y="4737601"/>
            <a:ext cx="5191433" cy="827082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914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Период беременности или грудного вскармливания</a:t>
            </a:r>
          </a:p>
        </p:txBody>
      </p:sp>
      <p:grpSp>
        <p:nvGrpSpPr>
          <p:cNvPr id="15" name="Graphic 5">
            <a:extLst>
              <a:ext uri="{FF2B5EF4-FFF2-40B4-BE49-F238E27FC236}">
                <a16:creationId xmlns:a16="http://schemas.microsoft.com/office/drawing/2014/main" id="{4518EA17-68AC-4FA8-9C61-7B769938EA5C}"/>
              </a:ext>
            </a:extLst>
          </p:cNvPr>
          <p:cNvGrpSpPr/>
          <p:nvPr/>
        </p:nvGrpSpPr>
        <p:grpSpPr>
          <a:xfrm>
            <a:off x="6762339" y="2788043"/>
            <a:ext cx="668222" cy="668384"/>
            <a:chOff x="4549055" y="2906988"/>
            <a:chExt cx="571662" cy="571803"/>
          </a:xfrm>
          <a:solidFill>
            <a:srgbClr val="0C3659"/>
          </a:solidFill>
        </p:grpSpPr>
        <p:sp>
          <p:nvSpPr>
            <p:cNvPr id="16" name="Freeform 51">
              <a:extLst>
                <a:ext uri="{FF2B5EF4-FFF2-40B4-BE49-F238E27FC236}">
                  <a16:creationId xmlns:a16="http://schemas.microsoft.com/office/drawing/2014/main" id="{D9785D0A-DBD3-4981-A5C1-CBE14A2CF6D3}"/>
                </a:ext>
              </a:extLst>
            </p:cNvPr>
            <p:cNvSpPr/>
            <p:nvPr/>
          </p:nvSpPr>
          <p:spPr>
            <a:xfrm>
              <a:off x="4549055" y="2906988"/>
              <a:ext cx="571662" cy="571803"/>
            </a:xfrm>
            <a:custGeom>
              <a:avLst/>
              <a:gdLst>
                <a:gd name="connsiteX0" fmla="*/ 533552 w 571662"/>
                <a:gd name="connsiteY0" fmla="*/ 247802 h 571803"/>
                <a:gd name="connsiteX1" fmla="*/ 496805 w 571662"/>
                <a:gd name="connsiteY1" fmla="*/ 276377 h 571803"/>
                <a:gd name="connsiteX2" fmla="*/ 475919 w 571662"/>
                <a:gd name="connsiteY2" fmla="*/ 276377 h 571803"/>
                <a:gd name="connsiteX3" fmla="*/ 426955 w 571662"/>
                <a:gd name="connsiteY3" fmla="*/ 158315 h 571803"/>
                <a:gd name="connsiteX4" fmla="*/ 441764 w 571662"/>
                <a:gd name="connsiteY4" fmla="*/ 143508 h 571803"/>
                <a:gd name="connsiteX5" fmla="*/ 494482 w 571662"/>
                <a:gd name="connsiteY5" fmla="*/ 130041 h 571803"/>
                <a:gd name="connsiteX6" fmla="*/ 481015 w 571662"/>
                <a:gd name="connsiteY6" fmla="*/ 77323 h 571803"/>
                <a:gd name="connsiteX7" fmla="*/ 428297 w 571662"/>
                <a:gd name="connsiteY7" fmla="*/ 90790 h 571803"/>
                <a:gd name="connsiteX8" fmla="*/ 428296 w 571662"/>
                <a:gd name="connsiteY8" fmla="*/ 130039 h 571803"/>
                <a:gd name="connsiteX9" fmla="*/ 413486 w 571662"/>
                <a:gd name="connsiteY9" fmla="*/ 144845 h 571803"/>
                <a:gd name="connsiteX10" fmla="*/ 295427 w 571662"/>
                <a:gd name="connsiteY10" fmla="*/ 95885 h 571803"/>
                <a:gd name="connsiteX11" fmla="*/ 295427 w 571662"/>
                <a:gd name="connsiteY11" fmla="*/ 74999 h 571803"/>
                <a:gd name="connsiteX12" fmla="*/ 322792 w 571662"/>
                <a:gd name="connsiteY12" fmla="*/ 28584 h 571803"/>
                <a:gd name="connsiteX13" fmla="*/ 276377 w 571662"/>
                <a:gd name="connsiteY13" fmla="*/ 1219 h 571803"/>
                <a:gd name="connsiteX14" fmla="*/ 249012 w 571662"/>
                <a:gd name="connsiteY14" fmla="*/ 47634 h 571803"/>
                <a:gd name="connsiteX15" fmla="*/ 276377 w 571662"/>
                <a:gd name="connsiteY15" fmla="*/ 74999 h 571803"/>
                <a:gd name="connsiteX16" fmla="*/ 276377 w 571662"/>
                <a:gd name="connsiteY16" fmla="*/ 95885 h 571803"/>
                <a:gd name="connsiteX17" fmla="*/ 158317 w 571662"/>
                <a:gd name="connsiteY17" fmla="*/ 144843 h 571803"/>
                <a:gd name="connsiteX18" fmla="*/ 143508 w 571662"/>
                <a:gd name="connsiteY18" fmla="*/ 130035 h 571803"/>
                <a:gd name="connsiteX19" fmla="*/ 137725 w 571662"/>
                <a:gd name="connsiteY19" fmla="*/ 83844 h 571803"/>
                <a:gd name="connsiteX20" fmla="*/ 83849 w 571662"/>
                <a:gd name="connsiteY20" fmla="*/ 83844 h 571803"/>
                <a:gd name="connsiteX21" fmla="*/ 83515 w 571662"/>
                <a:gd name="connsiteY21" fmla="*/ 137583 h 571803"/>
                <a:gd name="connsiteX22" fmla="*/ 130040 w 571662"/>
                <a:gd name="connsiteY22" fmla="*/ 143503 h 571803"/>
                <a:gd name="connsiteX23" fmla="*/ 144848 w 571662"/>
                <a:gd name="connsiteY23" fmla="*/ 158313 h 571803"/>
                <a:gd name="connsiteX24" fmla="*/ 95885 w 571662"/>
                <a:gd name="connsiteY24" fmla="*/ 276377 h 571803"/>
                <a:gd name="connsiteX25" fmla="*/ 74999 w 571662"/>
                <a:gd name="connsiteY25" fmla="*/ 276377 h 571803"/>
                <a:gd name="connsiteX26" fmla="*/ 28584 w 571662"/>
                <a:gd name="connsiteY26" fmla="*/ 249012 h 571803"/>
                <a:gd name="connsiteX27" fmla="*/ 1219 w 571662"/>
                <a:gd name="connsiteY27" fmla="*/ 295427 h 571803"/>
                <a:gd name="connsiteX28" fmla="*/ 47634 w 571662"/>
                <a:gd name="connsiteY28" fmla="*/ 322792 h 571803"/>
                <a:gd name="connsiteX29" fmla="*/ 74999 w 571662"/>
                <a:gd name="connsiteY29" fmla="*/ 295427 h 571803"/>
                <a:gd name="connsiteX30" fmla="*/ 95885 w 571662"/>
                <a:gd name="connsiteY30" fmla="*/ 295427 h 571803"/>
                <a:gd name="connsiteX31" fmla="*/ 144843 w 571662"/>
                <a:gd name="connsiteY31" fmla="*/ 413486 h 571803"/>
                <a:gd name="connsiteX32" fmla="*/ 129952 w 571662"/>
                <a:gd name="connsiteY32" fmla="*/ 428378 h 571803"/>
                <a:gd name="connsiteX33" fmla="*/ 83844 w 571662"/>
                <a:gd name="connsiteY33" fmla="*/ 434079 h 571803"/>
                <a:gd name="connsiteX34" fmla="*/ 83420 w 571662"/>
                <a:gd name="connsiteY34" fmla="*/ 488134 h 571803"/>
                <a:gd name="connsiteX35" fmla="*/ 137475 w 571662"/>
                <a:gd name="connsiteY35" fmla="*/ 488558 h 571803"/>
                <a:gd name="connsiteX36" fmla="*/ 143503 w 571662"/>
                <a:gd name="connsiteY36" fmla="*/ 441764 h 571803"/>
                <a:gd name="connsiteX37" fmla="*/ 158313 w 571662"/>
                <a:gd name="connsiteY37" fmla="*/ 426956 h 571803"/>
                <a:gd name="connsiteX38" fmla="*/ 276377 w 571662"/>
                <a:gd name="connsiteY38" fmla="*/ 475919 h 571803"/>
                <a:gd name="connsiteX39" fmla="*/ 276377 w 571662"/>
                <a:gd name="connsiteY39" fmla="*/ 496805 h 571803"/>
                <a:gd name="connsiteX40" fmla="*/ 249012 w 571662"/>
                <a:gd name="connsiteY40" fmla="*/ 543220 h 571803"/>
                <a:gd name="connsiteX41" fmla="*/ 295427 w 571662"/>
                <a:gd name="connsiteY41" fmla="*/ 570585 h 571803"/>
                <a:gd name="connsiteX42" fmla="*/ 322792 w 571662"/>
                <a:gd name="connsiteY42" fmla="*/ 524170 h 571803"/>
                <a:gd name="connsiteX43" fmla="*/ 295427 w 571662"/>
                <a:gd name="connsiteY43" fmla="*/ 496805 h 571803"/>
                <a:gd name="connsiteX44" fmla="*/ 295427 w 571662"/>
                <a:gd name="connsiteY44" fmla="*/ 475919 h 571803"/>
                <a:gd name="connsiteX45" fmla="*/ 413486 w 571662"/>
                <a:gd name="connsiteY45" fmla="*/ 426961 h 571803"/>
                <a:gd name="connsiteX46" fmla="*/ 428301 w 571662"/>
                <a:gd name="connsiteY46" fmla="*/ 441765 h 571803"/>
                <a:gd name="connsiteX47" fmla="*/ 441771 w 571662"/>
                <a:gd name="connsiteY47" fmla="*/ 494476 h 571803"/>
                <a:gd name="connsiteX48" fmla="*/ 494481 w 571662"/>
                <a:gd name="connsiteY48" fmla="*/ 481004 h 571803"/>
                <a:gd name="connsiteX49" fmla="*/ 481011 w 571662"/>
                <a:gd name="connsiteY49" fmla="*/ 428295 h 571803"/>
                <a:gd name="connsiteX50" fmla="*/ 441769 w 571662"/>
                <a:gd name="connsiteY50" fmla="*/ 428296 h 571803"/>
                <a:gd name="connsiteX51" fmla="*/ 426955 w 571662"/>
                <a:gd name="connsiteY51" fmla="*/ 413489 h 571803"/>
                <a:gd name="connsiteX52" fmla="*/ 475919 w 571662"/>
                <a:gd name="connsiteY52" fmla="*/ 295427 h 571803"/>
                <a:gd name="connsiteX53" fmla="*/ 496805 w 571662"/>
                <a:gd name="connsiteY53" fmla="*/ 295427 h 571803"/>
                <a:gd name="connsiteX54" fmla="*/ 543202 w 571662"/>
                <a:gd name="connsiteY54" fmla="*/ 322650 h 571803"/>
                <a:gd name="connsiteX55" fmla="*/ 570425 w 571662"/>
                <a:gd name="connsiteY55" fmla="*/ 276253 h 571803"/>
                <a:gd name="connsiteX56" fmla="*/ 533552 w 571662"/>
                <a:gd name="connsiteY56" fmla="*/ 247802 h 571803"/>
                <a:gd name="connsiteX57" fmla="*/ 447548 w 571662"/>
                <a:gd name="connsiteY57" fmla="*/ 97318 h 571803"/>
                <a:gd name="connsiteX58" fmla="*/ 474486 w 571662"/>
                <a:gd name="connsiteY58" fmla="*/ 96909 h 571803"/>
                <a:gd name="connsiteX59" fmla="*/ 474895 w 571662"/>
                <a:gd name="connsiteY59" fmla="*/ 123846 h 571803"/>
                <a:gd name="connsiteX60" fmla="*/ 474486 w 571662"/>
                <a:gd name="connsiteY60" fmla="*/ 124256 h 571803"/>
                <a:gd name="connsiteX61" fmla="*/ 447548 w 571662"/>
                <a:gd name="connsiteY61" fmla="*/ 124256 h 571803"/>
                <a:gd name="connsiteX62" fmla="*/ 447541 w 571662"/>
                <a:gd name="connsiteY62" fmla="*/ 97325 h 571803"/>
                <a:gd name="connsiteX63" fmla="*/ 447548 w 571662"/>
                <a:gd name="connsiteY63" fmla="*/ 97318 h 571803"/>
                <a:gd name="connsiteX64" fmla="*/ 266852 w 571662"/>
                <a:gd name="connsiteY64" fmla="*/ 38252 h 571803"/>
                <a:gd name="connsiteX65" fmla="*/ 285902 w 571662"/>
                <a:gd name="connsiteY65" fmla="*/ 19202 h 571803"/>
                <a:gd name="connsiteX66" fmla="*/ 304952 w 571662"/>
                <a:gd name="connsiteY66" fmla="*/ 38252 h 571803"/>
                <a:gd name="connsiteX67" fmla="*/ 285902 w 571662"/>
                <a:gd name="connsiteY67" fmla="*/ 57302 h 571803"/>
                <a:gd name="connsiteX68" fmla="*/ 266852 w 571662"/>
                <a:gd name="connsiteY68" fmla="*/ 38252 h 571803"/>
                <a:gd name="connsiteX69" fmla="*/ 97318 w 571662"/>
                <a:gd name="connsiteY69" fmla="*/ 124256 h 571803"/>
                <a:gd name="connsiteX70" fmla="*/ 97316 w 571662"/>
                <a:gd name="connsiteY70" fmla="*/ 97316 h 571803"/>
                <a:gd name="connsiteX71" fmla="*/ 124256 w 571662"/>
                <a:gd name="connsiteY71" fmla="*/ 97312 h 571803"/>
                <a:gd name="connsiteX72" fmla="*/ 124259 w 571662"/>
                <a:gd name="connsiteY72" fmla="*/ 124253 h 571803"/>
                <a:gd name="connsiteX73" fmla="*/ 124256 w 571662"/>
                <a:gd name="connsiteY73" fmla="*/ 124256 h 571803"/>
                <a:gd name="connsiteX74" fmla="*/ 97318 w 571662"/>
                <a:gd name="connsiteY74" fmla="*/ 124256 h 571803"/>
                <a:gd name="connsiteX75" fmla="*/ 38252 w 571662"/>
                <a:gd name="connsiteY75" fmla="*/ 304952 h 571803"/>
                <a:gd name="connsiteX76" fmla="*/ 19202 w 571662"/>
                <a:gd name="connsiteY76" fmla="*/ 285902 h 571803"/>
                <a:gd name="connsiteX77" fmla="*/ 38252 w 571662"/>
                <a:gd name="connsiteY77" fmla="*/ 266852 h 571803"/>
                <a:gd name="connsiteX78" fmla="*/ 57302 w 571662"/>
                <a:gd name="connsiteY78" fmla="*/ 285902 h 571803"/>
                <a:gd name="connsiteX79" fmla="*/ 38252 w 571662"/>
                <a:gd name="connsiteY79" fmla="*/ 304952 h 571803"/>
                <a:gd name="connsiteX80" fmla="*/ 124256 w 571662"/>
                <a:gd name="connsiteY80" fmla="*/ 474486 h 571803"/>
                <a:gd name="connsiteX81" fmla="*/ 97318 w 571662"/>
                <a:gd name="connsiteY81" fmla="*/ 474486 h 571803"/>
                <a:gd name="connsiteX82" fmla="*/ 97316 w 571662"/>
                <a:gd name="connsiteY82" fmla="*/ 447545 h 571803"/>
                <a:gd name="connsiteX83" fmla="*/ 124256 w 571662"/>
                <a:gd name="connsiteY83" fmla="*/ 447541 h 571803"/>
                <a:gd name="connsiteX84" fmla="*/ 124259 w 571662"/>
                <a:gd name="connsiteY84" fmla="*/ 474483 h 571803"/>
                <a:gd name="connsiteX85" fmla="*/ 124256 w 571662"/>
                <a:gd name="connsiteY85" fmla="*/ 474486 h 571803"/>
                <a:gd name="connsiteX86" fmla="*/ 304952 w 571662"/>
                <a:gd name="connsiteY86" fmla="*/ 533552 h 571803"/>
                <a:gd name="connsiteX87" fmla="*/ 285902 w 571662"/>
                <a:gd name="connsiteY87" fmla="*/ 552602 h 571803"/>
                <a:gd name="connsiteX88" fmla="*/ 266852 w 571662"/>
                <a:gd name="connsiteY88" fmla="*/ 533552 h 571803"/>
                <a:gd name="connsiteX89" fmla="*/ 285902 w 571662"/>
                <a:gd name="connsiteY89" fmla="*/ 514502 h 571803"/>
                <a:gd name="connsiteX90" fmla="*/ 304952 w 571662"/>
                <a:gd name="connsiteY90" fmla="*/ 533552 h 571803"/>
                <a:gd name="connsiteX91" fmla="*/ 474486 w 571662"/>
                <a:gd name="connsiteY91" fmla="*/ 447548 h 571803"/>
                <a:gd name="connsiteX92" fmla="*/ 474494 w 571662"/>
                <a:gd name="connsiteY92" fmla="*/ 474477 h 571803"/>
                <a:gd name="connsiteX93" fmla="*/ 474486 w 571662"/>
                <a:gd name="connsiteY93" fmla="*/ 474486 h 571803"/>
                <a:gd name="connsiteX94" fmla="*/ 447548 w 571662"/>
                <a:gd name="connsiteY94" fmla="*/ 474486 h 571803"/>
                <a:gd name="connsiteX95" fmla="*/ 447138 w 571662"/>
                <a:gd name="connsiteY95" fmla="*/ 447548 h 571803"/>
                <a:gd name="connsiteX96" fmla="*/ 474076 w 571662"/>
                <a:gd name="connsiteY96" fmla="*/ 447138 h 571803"/>
                <a:gd name="connsiteX97" fmla="*/ 474486 w 571662"/>
                <a:gd name="connsiteY97" fmla="*/ 447548 h 571803"/>
                <a:gd name="connsiteX98" fmla="*/ 285902 w 571662"/>
                <a:gd name="connsiteY98" fmla="*/ 457352 h 571803"/>
                <a:gd name="connsiteX99" fmla="*/ 114452 w 571662"/>
                <a:gd name="connsiteY99" fmla="*/ 285902 h 571803"/>
                <a:gd name="connsiteX100" fmla="*/ 285902 w 571662"/>
                <a:gd name="connsiteY100" fmla="*/ 114452 h 571803"/>
                <a:gd name="connsiteX101" fmla="*/ 457352 w 571662"/>
                <a:gd name="connsiteY101" fmla="*/ 285902 h 571803"/>
                <a:gd name="connsiteX102" fmla="*/ 285902 w 571662"/>
                <a:gd name="connsiteY102" fmla="*/ 457352 h 571803"/>
                <a:gd name="connsiteX103" fmla="*/ 533552 w 571662"/>
                <a:gd name="connsiteY103" fmla="*/ 304952 h 571803"/>
                <a:gd name="connsiteX104" fmla="*/ 514502 w 571662"/>
                <a:gd name="connsiteY104" fmla="*/ 285902 h 571803"/>
                <a:gd name="connsiteX105" fmla="*/ 533552 w 571662"/>
                <a:gd name="connsiteY105" fmla="*/ 266852 h 571803"/>
                <a:gd name="connsiteX106" fmla="*/ 552602 w 571662"/>
                <a:gd name="connsiteY106" fmla="*/ 285902 h 571803"/>
                <a:gd name="connsiteX107" fmla="*/ 533552 w 571662"/>
                <a:gd name="connsiteY107" fmla="*/ 304952 h 57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571662" h="571803">
                  <a:moveTo>
                    <a:pt x="533552" y="247802"/>
                  </a:moveTo>
                  <a:cubicBezTo>
                    <a:pt x="516227" y="247852"/>
                    <a:pt x="501122" y="259599"/>
                    <a:pt x="496805" y="276377"/>
                  </a:cubicBezTo>
                  <a:lnTo>
                    <a:pt x="475919" y="276377"/>
                  </a:lnTo>
                  <a:cubicBezTo>
                    <a:pt x="473767" y="232539"/>
                    <a:pt x="456460" y="190808"/>
                    <a:pt x="426955" y="158315"/>
                  </a:cubicBezTo>
                  <a:lnTo>
                    <a:pt x="441764" y="143508"/>
                  </a:lnTo>
                  <a:cubicBezTo>
                    <a:pt x="460041" y="154346"/>
                    <a:pt x="483644" y="148317"/>
                    <a:pt x="494482" y="130041"/>
                  </a:cubicBezTo>
                  <a:cubicBezTo>
                    <a:pt x="505321" y="111765"/>
                    <a:pt x="499291" y="88162"/>
                    <a:pt x="481015" y="77323"/>
                  </a:cubicBezTo>
                  <a:cubicBezTo>
                    <a:pt x="462739" y="66484"/>
                    <a:pt x="439136" y="72513"/>
                    <a:pt x="428297" y="90790"/>
                  </a:cubicBezTo>
                  <a:cubicBezTo>
                    <a:pt x="421122" y="102889"/>
                    <a:pt x="421122" y="117939"/>
                    <a:pt x="428296" y="130039"/>
                  </a:cubicBezTo>
                  <a:lnTo>
                    <a:pt x="413486" y="144845"/>
                  </a:lnTo>
                  <a:cubicBezTo>
                    <a:pt x="380992" y="115343"/>
                    <a:pt x="339263" y="98038"/>
                    <a:pt x="295427" y="95885"/>
                  </a:cubicBezTo>
                  <a:lnTo>
                    <a:pt x="295427" y="74999"/>
                  </a:lnTo>
                  <a:cubicBezTo>
                    <a:pt x="315801" y="69739"/>
                    <a:pt x="328053" y="48958"/>
                    <a:pt x="322792" y="28584"/>
                  </a:cubicBezTo>
                  <a:cubicBezTo>
                    <a:pt x="317532" y="8210"/>
                    <a:pt x="296751" y="-4041"/>
                    <a:pt x="276377" y="1219"/>
                  </a:cubicBezTo>
                  <a:cubicBezTo>
                    <a:pt x="256003" y="6480"/>
                    <a:pt x="243751" y="27260"/>
                    <a:pt x="249012" y="47634"/>
                  </a:cubicBezTo>
                  <a:cubicBezTo>
                    <a:pt x="252477" y="61055"/>
                    <a:pt x="262956" y="71534"/>
                    <a:pt x="276377" y="74999"/>
                  </a:cubicBezTo>
                  <a:lnTo>
                    <a:pt x="276377" y="95885"/>
                  </a:lnTo>
                  <a:cubicBezTo>
                    <a:pt x="232541" y="98036"/>
                    <a:pt x="190811" y="115341"/>
                    <a:pt x="158317" y="144843"/>
                  </a:cubicBezTo>
                  <a:lnTo>
                    <a:pt x="143508" y="130035"/>
                  </a:lnTo>
                  <a:cubicBezTo>
                    <a:pt x="152448" y="115143"/>
                    <a:pt x="150061" y="96072"/>
                    <a:pt x="137725" y="83844"/>
                  </a:cubicBezTo>
                  <a:cubicBezTo>
                    <a:pt x="122653" y="69445"/>
                    <a:pt x="98921" y="69445"/>
                    <a:pt x="83849" y="83844"/>
                  </a:cubicBezTo>
                  <a:cubicBezTo>
                    <a:pt x="68917" y="98592"/>
                    <a:pt x="68768" y="122651"/>
                    <a:pt x="83515" y="137583"/>
                  </a:cubicBezTo>
                  <a:cubicBezTo>
                    <a:pt x="95811" y="150033"/>
                    <a:pt x="115018" y="152477"/>
                    <a:pt x="130040" y="143503"/>
                  </a:cubicBezTo>
                  <a:lnTo>
                    <a:pt x="144848" y="158313"/>
                  </a:lnTo>
                  <a:cubicBezTo>
                    <a:pt x="115343" y="190807"/>
                    <a:pt x="98037" y="232538"/>
                    <a:pt x="95885" y="276377"/>
                  </a:cubicBezTo>
                  <a:lnTo>
                    <a:pt x="74999" y="276377"/>
                  </a:lnTo>
                  <a:cubicBezTo>
                    <a:pt x="69739" y="256003"/>
                    <a:pt x="48958" y="243751"/>
                    <a:pt x="28584" y="249012"/>
                  </a:cubicBezTo>
                  <a:cubicBezTo>
                    <a:pt x="8210" y="254272"/>
                    <a:pt x="-4041" y="275053"/>
                    <a:pt x="1219" y="295427"/>
                  </a:cubicBezTo>
                  <a:cubicBezTo>
                    <a:pt x="6480" y="315801"/>
                    <a:pt x="27260" y="328053"/>
                    <a:pt x="47634" y="322792"/>
                  </a:cubicBezTo>
                  <a:cubicBezTo>
                    <a:pt x="61055" y="319327"/>
                    <a:pt x="71534" y="308848"/>
                    <a:pt x="74999" y="295427"/>
                  </a:cubicBezTo>
                  <a:lnTo>
                    <a:pt x="95885" y="295427"/>
                  </a:lnTo>
                  <a:cubicBezTo>
                    <a:pt x="98036" y="339263"/>
                    <a:pt x="115341" y="380993"/>
                    <a:pt x="144843" y="413486"/>
                  </a:cubicBezTo>
                  <a:lnTo>
                    <a:pt x="129952" y="428378"/>
                  </a:lnTo>
                  <a:cubicBezTo>
                    <a:pt x="114999" y="419945"/>
                    <a:pt x="96294" y="422258"/>
                    <a:pt x="83844" y="434079"/>
                  </a:cubicBezTo>
                  <a:cubicBezTo>
                    <a:pt x="68800" y="448888"/>
                    <a:pt x="68610" y="473089"/>
                    <a:pt x="83420" y="488134"/>
                  </a:cubicBezTo>
                  <a:cubicBezTo>
                    <a:pt x="98230" y="503178"/>
                    <a:pt x="122431" y="503367"/>
                    <a:pt x="137475" y="488558"/>
                  </a:cubicBezTo>
                  <a:cubicBezTo>
                    <a:pt x="150019" y="476209"/>
                    <a:pt x="152508" y="456890"/>
                    <a:pt x="143503" y="441764"/>
                  </a:cubicBezTo>
                  <a:lnTo>
                    <a:pt x="158313" y="426956"/>
                  </a:lnTo>
                  <a:cubicBezTo>
                    <a:pt x="190807" y="456461"/>
                    <a:pt x="232538" y="473767"/>
                    <a:pt x="276377" y="475919"/>
                  </a:cubicBezTo>
                  <a:lnTo>
                    <a:pt x="276377" y="496805"/>
                  </a:lnTo>
                  <a:cubicBezTo>
                    <a:pt x="256003" y="502065"/>
                    <a:pt x="243751" y="522846"/>
                    <a:pt x="249012" y="543220"/>
                  </a:cubicBezTo>
                  <a:cubicBezTo>
                    <a:pt x="254272" y="563594"/>
                    <a:pt x="275053" y="575845"/>
                    <a:pt x="295427" y="570585"/>
                  </a:cubicBezTo>
                  <a:cubicBezTo>
                    <a:pt x="315801" y="565325"/>
                    <a:pt x="328053" y="544544"/>
                    <a:pt x="322792" y="524170"/>
                  </a:cubicBezTo>
                  <a:cubicBezTo>
                    <a:pt x="319327" y="510749"/>
                    <a:pt x="308848" y="500270"/>
                    <a:pt x="295427" y="496805"/>
                  </a:cubicBezTo>
                  <a:lnTo>
                    <a:pt x="295427" y="475919"/>
                  </a:lnTo>
                  <a:cubicBezTo>
                    <a:pt x="339263" y="473767"/>
                    <a:pt x="380992" y="456462"/>
                    <a:pt x="413486" y="426961"/>
                  </a:cubicBezTo>
                  <a:lnTo>
                    <a:pt x="428301" y="441765"/>
                  </a:lnTo>
                  <a:cubicBezTo>
                    <a:pt x="417465" y="460041"/>
                    <a:pt x="423496" y="483640"/>
                    <a:pt x="441771" y="494476"/>
                  </a:cubicBezTo>
                  <a:cubicBezTo>
                    <a:pt x="460047" y="505311"/>
                    <a:pt x="483646" y="499280"/>
                    <a:pt x="494481" y="481004"/>
                  </a:cubicBezTo>
                  <a:cubicBezTo>
                    <a:pt x="505317" y="462730"/>
                    <a:pt x="499286" y="439131"/>
                    <a:pt x="481011" y="428295"/>
                  </a:cubicBezTo>
                  <a:cubicBezTo>
                    <a:pt x="468913" y="421122"/>
                    <a:pt x="453866" y="421123"/>
                    <a:pt x="441769" y="428296"/>
                  </a:cubicBezTo>
                  <a:lnTo>
                    <a:pt x="426955" y="413489"/>
                  </a:lnTo>
                  <a:cubicBezTo>
                    <a:pt x="456460" y="380996"/>
                    <a:pt x="473767" y="339265"/>
                    <a:pt x="475919" y="295427"/>
                  </a:cubicBezTo>
                  <a:lnTo>
                    <a:pt x="496805" y="295427"/>
                  </a:lnTo>
                  <a:cubicBezTo>
                    <a:pt x="502099" y="315756"/>
                    <a:pt x="522872" y="327945"/>
                    <a:pt x="543202" y="322650"/>
                  </a:cubicBezTo>
                  <a:cubicBezTo>
                    <a:pt x="563531" y="317355"/>
                    <a:pt x="575719" y="296582"/>
                    <a:pt x="570425" y="276253"/>
                  </a:cubicBezTo>
                  <a:cubicBezTo>
                    <a:pt x="566055" y="259474"/>
                    <a:pt x="550890" y="247773"/>
                    <a:pt x="533552" y="247802"/>
                  </a:cubicBezTo>
                  <a:close/>
                  <a:moveTo>
                    <a:pt x="447548" y="97318"/>
                  </a:moveTo>
                  <a:cubicBezTo>
                    <a:pt x="454874" y="89767"/>
                    <a:pt x="466934" y="89583"/>
                    <a:pt x="474486" y="96909"/>
                  </a:cubicBezTo>
                  <a:cubicBezTo>
                    <a:pt x="482037" y="104234"/>
                    <a:pt x="482221" y="116294"/>
                    <a:pt x="474895" y="123846"/>
                  </a:cubicBezTo>
                  <a:cubicBezTo>
                    <a:pt x="474761" y="123985"/>
                    <a:pt x="474625" y="124122"/>
                    <a:pt x="474486" y="124256"/>
                  </a:cubicBezTo>
                  <a:cubicBezTo>
                    <a:pt x="466949" y="131456"/>
                    <a:pt x="455084" y="131456"/>
                    <a:pt x="447548" y="124256"/>
                  </a:cubicBezTo>
                  <a:cubicBezTo>
                    <a:pt x="440109" y="116821"/>
                    <a:pt x="440106" y="104763"/>
                    <a:pt x="447541" y="97325"/>
                  </a:cubicBezTo>
                  <a:cubicBezTo>
                    <a:pt x="447544" y="97322"/>
                    <a:pt x="447546" y="97320"/>
                    <a:pt x="447548" y="97318"/>
                  </a:cubicBezTo>
                  <a:close/>
                  <a:moveTo>
                    <a:pt x="266852" y="38252"/>
                  </a:moveTo>
                  <a:cubicBezTo>
                    <a:pt x="266852" y="27731"/>
                    <a:pt x="275381" y="19202"/>
                    <a:pt x="285902" y="19202"/>
                  </a:cubicBezTo>
                  <a:cubicBezTo>
                    <a:pt x="296423" y="19202"/>
                    <a:pt x="304952" y="27731"/>
                    <a:pt x="304952" y="38252"/>
                  </a:cubicBezTo>
                  <a:cubicBezTo>
                    <a:pt x="304952" y="48773"/>
                    <a:pt x="296423" y="57302"/>
                    <a:pt x="285902" y="57302"/>
                  </a:cubicBezTo>
                  <a:cubicBezTo>
                    <a:pt x="275385" y="57291"/>
                    <a:pt x="266862" y="48769"/>
                    <a:pt x="266852" y="38252"/>
                  </a:cubicBezTo>
                  <a:close/>
                  <a:moveTo>
                    <a:pt x="97318" y="124256"/>
                  </a:moveTo>
                  <a:cubicBezTo>
                    <a:pt x="89878" y="116817"/>
                    <a:pt x="89877" y="104756"/>
                    <a:pt x="97316" y="97316"/>
                  </a:cubicBezTo>
                  <a:cubicBezTo>
                    <a:pt x="104754" y="89875"/>
                    <a:pt x="116816" y="89874"/>
                    <a:pt x="124256" y="97312"/>
                  </a:cubicBezTo>
                  <a:cubicBezTo>
                    <a:pt x="131696" y="104751"/>
                    <a:pt x="131698" y="116812"/>
                    <a:pt x="124259" y="124253"/>
                  </a:cubicBezTo>
                  <a:cubicBezTo>
                    <a:pt x="124258" y="124254"/>
                    <a:pt x="124257" y="124255"/>
                    <a:pt x="124256" y="124256"/>
                  </a:cubicBezTo>
                  <a:cubicBezTo>
                    <a:pt x="116720" y="131456"/>
                    <a:pt x="104855" y="131456"/>
                    <a:pt x="97318" y="124256"/>
                  </a:cubicBezTo>
                  <a:close/>
                  <a:moveTo>
                    <a:pt x="38252" y="304952"/>
                  </a:moveTo>
                  <a:cubicBezTo>
                    <a:pt x="27731" y="304952"/>
                    <a:pt x="19202" y="296423"/>
                    <a:pt x="19202" y="285902"/>
                  </a:cubicBezTo>
                  <a:cubicBezTo>
                    <a:pt x="19202" y="275381"/>
                    <a:pt x="27731" y="266852"/>
                    <a:pt x="38252" y="266852"/>
                  </a:cubicBezTo>
                  <a:cubicBezTo>
                    <a:pt x="48773" y="266852"/>
                    <a:pt x="57302" y="275381"/>
                    <a:pt x="57302" y="285902"/>
                  </a:cubicBezTo>
                  <a:cubicBezTo>
                    <a:pt x="57291" y="296419"/>
                    <a:pt x="48769" y="304942"/>
                    <a:pt x="38252" y="304952"/>
                  </a:cubicBezTo>
                  <a:close/>
                  <a:moveTo>
                    <a:pt x="124256" y="474486"/>
                  </a:moveTo>
                  <a:cubicBezTo>
                    <a:pt x="116720" y="481685"/>
                    <a:pt x="104855" y="481685"/>
                    <a:pt x="97318" y="474486"/>
                  </a:cubicBezTo>
                  <a:cubicBezTo>
                    <a:pt x="89878" y="467047"/>
                    <a:pt x="89877" y="454985"/>
                    <a:pt x="97316" y="447545"/>
                  </a:cubicBezTo>
                  <a:cubicBezTo>
                    <a:pt x="104754" y="440104"/>
                    <a:pt x="116816" y="440103"/>
                    <a:pt x="124256" y="447541"/>
                  </a:cubicBezTo>
                  <a:cubicBezTo>
                    <a:pt x="131696" y="454980"/>
                    <a:pt x="131698" y="467042"/>
                    <a:pt x="124259" y="474483"/>
                  </a:cubicBezTo>
                  <a:cubicBezTo>
                    <a:pt x="124258" y="474484"/>
                    <a:pt x="124257" y="474485"/>
                    <a:pt x="124256" y="474486"/>
                  </a:cubicBezTo>
                  <a:close/>
                  <a:moveTo>
                    <a:pt x="304952" y="533552"/>
                  </a:moveTo>
                  <a:cubicBezTo>
                    <a:pt x="304952" y="544073"/>
                    <a:pt x="296423" y="552602"/>
                    <a:pt x="285902" y="552602"/>
                  </a:cubicBezTo>
                  <a:cubicBezTo>
                    <a:pt x="275381" y="552602"/>
                    <a:pt x="266852" y="544073"/>
                    <a:pt x="266852" y="533552"/>
                  </a:cubicBezTo>
                  <a:cubicBezTo>
                    <a:pt x="266852" y="523031"/>
                    <a:pt x="275381" y="514502"/>
                    <a:pt x="285902" y="514502"/>
                  </a:cubicBezTo>
                  <a:cubicBezTo>
                    <a:pt x="296418" y="514514"/>
                    <a:pt x="304940" y="523036"/>
                    <a:pt x="304952" y="533552"/>
                  </a:cubicBezTo>
                  <a:close/>
                  <a:moveTo>
                    <a:pt x="474486" y="447548"/>
                  </a:moveTo>
                  <a:cubicBezTo>
                    <a:pt x="481925" y="454981"/>
                    <a:pt x="481928" y="467038"/>
                    <a:pt x="474494" y="474477"/>
                  </a:cubicBezTo>
                  <a:cubicBezTo>
                    <a:pt x="474491" y="474480"/>
                    <a:pt x="474488" y="474483"/>
                    <a:pt x="474486" y="474486"/>
                  </a:cubicBezTo>
                  <a:cubicBezTo>
                    <a:pt x="466949" y="481685"/>
                    <a:pt x="455084" y="481685"/>
                    <a:pt x="447548" y="474486"/>
                  </a:cubicBezTo>
                  <a:cubicBezTo>
                    <a:pt x="439996" y="467160"/>
                    <a:pt x="439813" y="455099"/>
                    <a:pt x="447138" y="447548"/>
                  </a:cubicBezTo>
                  <a:cubicBezTo>
                    <a:pt x="454464" y="439996"/>
                    <a:pt x="466525" y="439813"/>
                    <a:pt x="474076" y="447138"/>
                  </a:cubicBezTo>
                  <a:cubicBezTo>
                    <a:pt x="474214" y="447273"/>
                    <a:pt x="474351" y="447410"/>
                    <a:pt x="474486" y="447548"/>
                  </a:cubicBezTo>
                  <a:close/>
                  <a:moveTo>
                    <a:pt x="285902" y="457352"/>
                  </a:moveTo>
                  <a:cubicBezTo>
                    <a:pt x="191213" y="457352"/>
                    <a:pt x="114452" y="380591"/>
                    <a:pt x="114452" y="285902"/>
                  </a:cubicBezTo>
                  <a:cubicBezTo>
                    <a:pt x="114452" y="191213"/>
                    <a:pt x="191213" y="114452"/>
                    <a:pt x="285902" y="114452"/>
                  </a:cubicBezTo>
                  <a:cubicBezTo>
                    <a:pt x="380591" y="114452"/>
                    <a:pt x="457352" y="191213"/>
                    <a:pt x="457352" y="285902"/>
                  </a:cubicBezTo>
                  <a:cubicBezTo>
                    <a:pt x="457247" y="380548"/>
                    <a:pt x="380548" y="457247"/>
                    <a:pt x="285902" y="457352"/>
                  </a:cubicBezTo>
                  <a:close/>
                  <a:moveTo>
                    <a:pt x="533552" y="304952"/>
                  </a:moveTo>
                  <a:cubicBezTo>
                    <a:pt x="523031" y="304952"/>
                    <a:pt x="514502" y="296423"/>
                    <a:pt x="514502" y="285902"/>
                  </a:cubicBezTo>
                  <a:cubicBezTo>
                    <a:pt x="514502" y="275381"/>
                    <a:pt x="523031" y="266852"/>
                    <a:pt x="533552" y="266852"/>
                  </a:cubicBezTo>
                  <a:cubicBezTo>
                    <a:pt x="544073" y="266852"/>
                    <a:pt x="552602" y="275381"/>
                    <a:pt x="552602" y="285902"/>
                  </a:cubicBezTo>
                  <a:cubicBezTo>
                    <a:pt x="552590" y="296418"/>
                    <a:pt x="544068" y="304940"/>
                    <a:pt x="533552" y="304952"/>
                  </a:cubicBezTo>
                  <a:close/>
                </a:path>
              </a:pathLst>
            </a:custGeom>
            <a:grpFill/>
            <a:ln w="9525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7" name="Freeform 54">
              <a:extLst>
                <a:ext uri="{FF2B5EF4-FFF2-40B4-BE49-F238E27FC236}">
                  <a16:creationId xmlns:a16="http://schemas.microsoft.com/office/drawing/2014/main" id="{7E69AEB0-1225-4C31-A334-59B0BCA4D8B5}"/>
                </a:ext>
              </a:extLst>
            </p:cNvPr>
            <p:cNvSpPr/>
            <p:nvPr/>
          </p:nvSpPr>
          <p:spPr>
            <a:xfrm>
              <a:off x="4782569" y="3050016"/>
              <a:ext cx="85725" cy="85725"/>
            </a:xfrm>
            <a:custGeom>
              <a:avLst/>
              <a:gdLst>
                <a:gd name="connsiteX0" fmla="*/ 42863 w 85725"/>
                <a:gd name="connsiteY0" fmla="*/ 0 h 85725"/>
                <a:gd name="connsiteX1" fmla="*/ 0 w 85725"/>
                <a:gd name="connsiteY1" fmla="*/ 42863 h 85725"/>
                <a:gd name="connsiteX2" fmla="*/ 42863 w 85725"/>
                <a:gd name="connsiteY2" fmla="*/ 85725 h 85725"/>
                <a:gd name="connsiteX3" fmla="*/ 85725 w 85725"/>
                <a:gd name="connsiteY3" fmla="*/ 42863 h 85725"/>
                <a:gd name="connsiteX4" fmla="*/ 42863 w 85725"/>
                <a:gd name="connsiteY4" fmla="*/ 0 h 85725"/>
                <a:gd name="connsiteX5" fmla="*/ 42863 w 85725"/>
                <a:gd name="connsiteY5" fmla="*/ 66675 h 85725"/>
                <a:gd name="connsiteX6" fmla="*/ 19050 w 85725"/>
                <a:gd name="connsiteY6" fmla="*/ 42863 h 85725"/>
                <a:gd name="connsiteX7" fmla="*/ 42863 w 85725"/>
                <a:gd name="connsiteY7" fmla="*/ 19050 h 85725"/>
                <a:gd name="connsiteX8" fmla="*/ 66675 w 85725"/>
                <a:gd name="connsiteY8" fmla="*/ 42863 h 85725"/>
                <a:gd name="connsiteX9" fmla="*/ 42863 w 85725"/>
                <a:gd name="connsiteY9" fmla="*/ 6667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2863" y="0"/>
                  </a:moveTo>
                  <a:cubicBezTo>
                    <a:pt x="19190" y="0"/>
                    <a:pt x="0" y="19190"/>
                    <a:pt x="0" y="42863"/>
                  </a:cubicBezTo>
                  <a:cubicBezTo>
                    <a:pt x="0" y="66535"/>
                    <a:pt x="19190" y="85725"/>
                    <a:pt x="42863" y="85725"/>
                  </a:cubicBezTo>
                  <a:cubicBezTo>
                    <a:pt x="66535" y="85725"/>
                    <a:pt x="85725" y="66535"/>
                    <a:pt x="85725" y="42863"/>
                  </a:cubicBezTo>
                  <a:cubicBezTo>
                    <a:pt x="85698" y="19201"/>
                    <a:pt x="66524" y="27"/>
                    <a:pt x="42863" y="0"/>
                  </a:cubicBezTo>
                  <a:close/>
                  <a:moveTo>
                    <a:pt x="42863" y="66675"/>
                  </a:moveTo>
                  <a:cubicBezTo>
                    <a:pt x="29711" y="66675"/>
                    <a:pt x="19050" y="56014"/>
                    <a:pt x="19050" y="42863"/>
                  </a:cubicBezTo>
                  <a:cubicBezTo>
                    <a:pt x="19050" y="29711"/>
                    <a:pt x="29711" y="19050"/>
                    <a:pt x="42863" y="19050"/>
                  </a:cubicBezTo>
                  <a:cubicBezTo>
                    <a:pt x="56014" y="19050"/>
                    <a:pt x="66675" y="29711"/>
                    <a:pt x="66675" y="42863"/>
                  </a:cubicBezTo>
                  <a:cubicBezTo>
                    <a:pt x="66659" y="56007"/>
                    <a:pt x="56007" y="66659"/>
                    <a:pt x="42863" y="66675"/>
                  </a:cubicBezTo>
                  <a:close/>
                </a:path>
              </a:pathLst>
            </a:custGeom>
            <a:grpFill/>
            <a:ln w="9525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8" name="Freeform 55">
              <a:extLst>
                <a:ext uri="{FF2B5EF4-FFF2-40B4-BE49-F238E27FC236}">
                  <a16:creationId xmlns:a16="http://schemas.microsoft.com/office/drawing/2014/main" id="{70C6A96E-B97A-491E-ABB2-6AD4075FF450}"/>
                </a:ext>
              </a:extLst>
            </p:cNvPr>
            <p:cNvSpPr/>
            <p:nvPr/>
          </p:nvSpPr>
          <p:spPr>
            <a:xfrm>
              <a:off x="4863532" y="3183366"/>
              <a:ext cx="114300" cy="114300"/>
            </a:xfrm>
            <a:custGeom>
              <a:avLst/>
              <a:gdLst>
                <a:gd name="connsiteX0" fmla="*/ 0 w 114300"/>
                <a:gd name="connsiteY0" fmla="*/ 57150 h 114300"/>
                <a:gd name="connsiteX1" fmla="*/ 57150 w 114300"/>
                <a:gd name="connsiteY1" fmla="*/ 114300 h 114300"/>
                <a:gd name="connsiteX2" fmla="*/ 114300 w 114300"/>
                <a:gd name="connsiteY2" fmla="*/ 57150 h 114300"/>
                <a:gd name="connsiteX3" fmla="*/ 57150 w 114300"/>
                <a:gd name="connsiteY3" fmla="*/ 0 h 114300"/>
                <a:gd name="connsiteX4" fmla="*/ 0 w 114300"/>
                <a:gd name="connsiteY4" fmla="*/ 57150 h 114300"/>
                <a:gd name="connsiteX5" fmla="*/ 95250 w 114300"/>
                <a:gd name="connsiteY5" fmla="*/ 57150 h 114300"/>
                <a:gd name="connsiteX6" fmla="*/ 57150 w 114300"/>
                <a:gd name="connsiteY6" fmla="*/ 95250 h 114300"/>
                <a:gd name="connsiteX7" fmla="*/ 19050 w 114300"/>
                <a:gd name="connsiteY7" fmla="*/ 57150 h 114300"/>
                <a:gd name="connsiteX8" fmla="*/ 57150 w 114300"/>
                <a:gd name="connsiteY8" fmla="*/ 19050 h 114300"/>
                <a:gd name="connsiteX9" fmla="*/ 95250 w 114300"/>
                <a:gd name="connsiteY9" fmla="*/ 5715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4300" h="114300">
                  <a:moveTo>
                    <a:pt x="0" y="57150"/>
                  </a:moveTo>
                  <a:cubicBezTo>
                    <a:pt x="0" y="88713"/>
                    <a:pt x="25587" y="114300"/>
                    <a:pt x="57150" y="114300"/>
                  </a:cubicBezTo>
                  <a:cubicBezTo>
                    <a:pt x="88713" y="114300"/>
                    <a:pt x="114300" y="88713"/>
                    <a:pt x="114300" y="57150"/>
                  </a:cubicBezTo>
                  <a:cubicBezTo>
                    <a:pt x="114300" y="25587"/>
                    <a:pt x="88713" y="0"/>
                    <a:pt x="57150" y="0"/>
                  </a:cubicBezTo>
                  <a:cubicBezTo>
                    <a:pt x="25601" y="34"/>
                    <a:pt x="34" y="25601"/>
                    <a:pt x="0" y="57150"/>
                  </a:cubicBezTo>
                  <a:close/>
                  <a:moveTo>
                    <a:pt x="95250" y="57150"/>
                  </a:moveTo>
                  <a:cubicBezTo>
                    <a:pt x="95250" y="78192"/>
                    <a:pt x="78192" y="95250"/>
                    <a:pt x="57150" y="95250"/>
                  </a:cubicBezTo>
                  <a:cubicBezTo>
                    <a:pt x="36108" y="95250"/>
                    <a:pt x="19050" y="78192"/>
                    <a:pt x="19050" y="57150"/>
                  </a:cubicBezTo>
                  <a:cubicBezTo>
                    <a:pt x="19050" y="36108"/>
                    <a:pt x="36108" y="19050"/>
                    <a:pt x="57150" y="19050"/>
                  </a:cubicBezTo>
                  <a:cubicBezTo>
                    <a:pt x="78183" y="19072"/>
                    <a:pt x="95228" y="36117"/>
                    <a:pt x="95250" y="57150"/>
                  </a:cubicBezTo>
                  <a:close/>
                </a:path>
              </a:pathLst>
            </a:custGeom>
            <a:grpFill/>
            <a:ln w="9525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9F94D81D-91C8-4CEF-9039-4D52FD220178}"/>
                </a:ext>
              </a:extLst>
            </p:cNvPr>
            <p:cNvSpPr/>
            <p:nvPr/>
          </p:nvSpPr>
          <p:spPr>
            <a:xfrm>
              <a:off x="4711132" y="3192891"/>
              <a:ext cx="95250" cy="95250"/>
            </a:xfrm>
            <a:custGeom>
              <a:avLst/>
              <a:gdLst>
                <a:gd name="connsiteX0" fmla="*/ 47625 w 95250"/>
                <a:gd name="connsiteY0" fmla="*/ 0 h 95250"/>
                <a:gd name="connsiteX1" fmla="*/ 0 w 95250"/>
                <a:gd name="connsiteY1" fmla="*/ 47625 h 95250"/>
                <a:gd name="connsiteX2" fmla="*/ 47625 w 95250"/>
                <a:gd name="connsiteY2" fmla="*/ 95250 h 95250"/>
                <a:gd name="connsiteX3" fmla="*/ 95250 w 95250"/>
                <a:gd name="connsiteY3" fmla="*/ 47625 h 95250"/>
                <a:gd name="connsiteX4" fmla="*/ 47625 w 95250"/>
                <a:gd name="connsiteY4" fmla="*/ 0 h 95250"/>
                <a:gd name="connsiteX5" fmla="*/ 47625 w 95250"/>
                <a:gd name="connsiteY5" fmla="*/ 76200 h 95250"/>
                <a:gd name="connsiteX6" fmla="*/ 19050 w 95250"/>
                <a:gd name="connsiteY6" fmla="*/ 47625 h 95250"/>
                <a:gd name="connsiteX7" fmla="*/ 47625 w 95250"/>
                <a:gd name="connsiteY7" fmla="*/ 19050 h 95250"/>
                <a:gd name="connsiteX8" fmla="*/ 76200 w 95250"/>
                <a:gd name="connsiteY8" fmla="*/ 47625 h 95250"/>
                <a:gd name="connsiteX9" fmla="*/ 47625 w 95250"/>
                <a:gd name="connsiteY9" fmla="*/ 76200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5250" h="95250">
                  <a:moveTo>
                    <a:pt x="47625" y="0"/>
                  </a:moveTo>
                  <a:cubicBezTo>
                    <a:pt x="21323" y="0"/>
                    <a:pt x="0" y="21323"/>
                    <a:pt x="0" y="47625"/>
                  </a:cubicBezTo>
                  <a:cubicBezTo>
                    <a:pt x="0" y="73927"/>
                    <a:pt x="21323" y="95250"/>
                    <a:pt x="47625" y="95250"/>
                  </a:cubicBezTo>
                  <a:cubicBezTo>
                    <a:pt x="73927" y="95250"/>
                    <a:pt x="95250" y="73927"/>
                    <a:pt x="95250" y="47625"/>
                  </a:cubicBezTo>
                  <a:cubicBezTo>
                    <a:pt x="95219" y="21335"/>
                    <a:pt x="73915" y="31"/>
                    <a:pt x="47625" y="0"/>
                  </a:cubicBezTo>
                  <a:close/>
                  <a:moveTo>
                    <a:pt x="47625" y="76200"/>
                  </a:moveTo>
                  <a:cubicBezTo>
                    <a:pt x="31843" y="76200"/>
                    <a:pt x="19050" y="63407"/>
                    <a:pt x="19050" y="47625"/>
                  </a:cubicBezTo>
                  <a:cubicBezTo>
                    <a:pt x="19050" y="31843"/>
                    <a:pt x="31843" y="19050"/>
                    <a:pt x="47625" y="19050"/>
                  </a:cubicBezTo>
                  <a:cubicBezTo>
                    <a:pt x="63407" y="19050"/>
                    <a:pt x="76200" y="31843"/>
                    <a:pt x="76200" y="47625"/>
                  </a:cubicBezTo>
                  <a:cubicBezTo>
                    <a:pt x="76183" y="63399"/>
                    <a:pt x="63399" y="76183"/>
                    <a:pt x="47625" y="76200"/>
                  </a:cubicBezTo>
                  <a:close/>
                </a:path>
              </a:pathLst>
            </a:custGeom>
            <a:grpFill/>
            <a:ln w="9525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0" name="Freeform 58">
              <a:extLst>
                <a:ext uri="{FF2B5EF4-FFF2-40B4-BE49-F238E27FC236}">
                  <a16:creationId xmlns:a16="http://schemas.microsoft.com/office/drawing/2014/main" id="{E67C302D-DCE6-4207-85E5-711110BA44AA}"/>
                </a:ext>
              </a:extLst>
            </p:cNvPr>
            <p:cNvSpPr/>
            <p:nvPr/>
          </p:nvSpPr>
          <p:spPr>
            <a:xfrm>
              <a:off x="4711132" y="3126216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Freeform 59">
              <a:extLst>
                <a:ext uri="{FF2B5EF4-FFF2-40B4-BE49-F238E27FC236}">
                  <a16:creationId xmlns:a16="http://schemas.microsoft.com/office/drawing/2014/main" id="{A8D33E8D-8929-491A-A53D-B717BECA86B7}"/>
                </a:ext>
              </a:extLst>
            </p:cNvPr>
            <p:cNvSpPr/>
            <p:nvPr/>
          </p:nvSpPr>
          <p:spPr>
            <a:xfrm>
              <a:off x="4901632" y="3107166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2" name="Freeform 60">
              <a:extLst>
                <a:ext uri="{FF2B5EF4-FFF2-40B4-BE49-F238E27FC236}">
                  <a16:creationId xmlns:a16="http://schemas.microsoft.com/office/drawing/2014/main" id="{4BFC3CB8-52DD-4968-B979-BACE5F3ABC61}"/>
                </a:ext>
              </a:extLst>
            </p:cNvPr>
            <p:cNvSpPr/>
            <p:nvPr/>
          </p:nvSpPr>
          <p:spPr>
            <a:xfrm>
              <a:off x="4815907" y="3164316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3" name="Freeform 61">
              <a:extLst>
                <a:ext uri="{FF2B5EF4-FFF2-40B4-BE49-F238E27FC236}">
                  <a16:creationId xmlns:a16="http://schemas.microsoft.com/office/drawing/2014/main" id="{60BE6847-824A-430D-9EBD-E7BF787BB3AD}"/>
                </a:ext>
              </a:extLst>
            </p:cNvPr>
            <p:cNvSpPr/>
            <p:nvPr/>
          </p:nvSpPr>
          <p:spPr>
            <a:xfrm>
              <a:off x="4815907" y="3288141"/>
              <a:ext cx="38100" cy="38100"/>
            </a:xfrm>
            <a:custGeom>
              <a:avLst/>
              <a:gdLst>
                <a:gd name="connsiteX0" fmla="*/ 38100 w 38100"/>
                <a:gd name="connsiteY0" fmla="*/ 19050 h 38100"/>
                <a:gd name="connsiteX1" fmla="*/ 19050 w 38100"/>
                <a:gd name="connsiteY1" fmla="*/ 38100 h 38100"/>
                <a:gd name="connsiteX2" fmla="*/ 0 w 38100"/>
                <a:gd name="connsiteY2" fmla="*/ 19050 h 38100"/>
                <a:gd name="connsiteX3" fmla="*/ 19050 w 38100"/>
                <a:gd name="connsiteY3" fmla="*/ 0 h 38100"/>
                <a:gd name="connsiteX4" fmla="*/ 38100 w 38100"/>
                <a:gd name="connsiteY4" fmla="*/ 19050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00" h="38100">
                  <a:moveTo>
                    <a:pt x="38100" y="19050"/>
                  </a:moveTo>
                  <a:cubicBezTo>
                    <a:pt x="38100" y="29571"/>
                    <a:pt x="29571" y="38100"/>
                    <a:pt x="19050" y="38100"/>
                  </a:cubicBezTo>
                  <a:cubicBezTo>
                    <a:pt x="8529" y="38100"/>
                    <a:pt x="0" y="29571"/>
                    <a:pt x="0" y="19050"/>
                  </a:cubicBezTo>
                  <a:cubicBezTo>
                    <a:pt x="0" y="8529"/>
                    <a:pt x="8529" y="0"/>
                    <a:pt x="19050" y="0"/>
                  </a:cubicBezTo>
                  <a:cubicBezTo>
                    <a:pt x="29571" y="0"/>
                    <a:pt x="38100" y="8529"/>
                    <a:pt x="38100" y="19050"/>
                  </a:cubicBezTo>
                  <a:close/>
                </a:path>
              </a:pathLst>
            </a:custGeom>
            <a:grpFill/>
            <a:ln w="9525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4" name="Freeform 62">
            <a:extLst>
              <a:ext uri="{FF2B5EF4-FFF2-40B4-BE49-F238E27FC236}">
                <a16:creationId xmlns:a16="http://schemas.microsoft.com/office/drawing/2014/main" id="{EA491C99-41CC-4BC9-947E-60E36BF8DAD6}"/>
              </a:ext>
            </a:extLst>
          </p:cNvPr>
          <p:cNvSpPr/>
          <p:nvPr/>
        </p:nvSpPr>
        <p:spPr>
          <a:xfrm>
            <a:off x="6851642" y="3874563"/>
            <a:ext cx="489616" cy="524250"/>
          </a:xfrm>
          <a:custGeom>
            <a:avLst/>
            <a:gdLst>
              <a:gd name="connsiteX0" fmla="*/ 337344 w 421719"/>
              <a:gd name="connsiteY0" fmla="*/ 0 h 448264"/>
              <a:gd name="connsiteX1" fmla="*/ 278960 w 421719"/>
              <a:gd name="connsiteY1" fmla="*/ 74872 h 448264"/>
              <a:gd name="connsiteX2" fmla="*/ 216589 w 421719"/>
              <a:gd name="connsiteY2" fmla="*/ 155254 h 448264"/>
              <a:gd name="connsiteX3" fmla="*/ 217253 w 421719"/>
              <a:gd name="connsiteY3" fmla="*/ 219294 h 448264"/>
              <a:gd name="connsiteX4" fmla="*/ 206051 w 421719"/>
              <a:gd name="connsiteY4" fmla="*/ 219294 h 448264"/>
              <a:gd name="connsiteX5" fmla="*/ 206051 w 421719"/>
              <a:gd name="connsiteY5" fmla="*/ 155349 h 448264"/>
              <a:gd name="connsiteX6" fmla="*/ 142541 w 421719"/>
              <a:gd name="connsiteY6" fmla="*/ 75917 h 448264"/>
              <a:gd name="connsiteX7" fmla="*/ 83112 w 421719"/>
              <a:gd name="connsiteY7" fmla="*/ 1900 h 448264"/>
              <a:gd name="connsiteX8" fmla="*/ 53588 w 421719"/>
              <a:gd name="connsiteY8" fmla="*/ 14822 h 448264"/>
              <a:gd name="connsiteX9" fmla="*/ 41057 w 421719"/>
              <a:gd name="connsiteY9" fmla="*/ 39146 h 448264"/>
              <a:gd name="connsiteX10" fmla="*/ 92796 w 421719"/>
              <a:gd name="connsiteY10" fmla="*/ 104801 h 448264"/>
              <a:gd name="connsiteX11" fmla="*/ 109884 w 421719"/>
              <a:gd name="connsiteY11" fmla="*/ 126085 h 448264"/>
              <a:gd name="connsiteX12" fmla="*/ 102099 w 421719"/>
              <a:gd name="connsiteY12" fmla="*/ 129980 h 448264"/>
              <a:gd name="connsiteX13" fmla="*/ 39728 w 421719"/>
              <a:gd name="connsiteY13" fmla="*/ 53303 h 448264"/>
              <a:gd name="connsiteX14" fmla="*/ 23304 w 421719"/>
              <a:gd name="connsiteY14" fmla="*/ 51688 h 448264"/>
              <a:gd name="connsiteX15" fmla="*/ 4318 w 421719"/>
              <a:gd name="connsiteY15" fmla="*/ 66890 h 448264"/>
              <a:gd name="connsiteX16" fmla="*/ 2609 w 421719"/>
              <a:gd name="connsiteY16" fmla="*/ 83328 h 448264"/>
              <a:gd name="connsiteX17" fmla="*/ 95928 w 421719"/>
              <a:gd name="connsiteY17" fmla="*/ 198011 h 448264"/>
              <a:gd name="connsiteX18" fmla="*/ 112228 w 421719"/>
              <a:gd name="connsiteY18" fmla="*/ 199655 h 448264"/>
              <a:gd name="connsiteX19" fmla="*/ 112257 w 421719"/>
              <a:gd name="connsiteY19" fmla="*/ 199626 h 448264"/>
              <a:gd name="connsiteX20" fmla="*/ 131244 w 421719"/>
              <a:gd name="connsiteY20" fmla="*/ 184424 h 448264"/>
              <a:gd name="connsiteX21" fmla="*/ 132952 w 421719"/>
              <a:gd name="connsiteY21" fmla="*/ 167986 h 448264"/>
              <a:gd name="connsiteX22" fmla="*/ 108744 w 421719"/>
              <a:gd name="connsiteY22" fmla="*/ 138247 h 448264"/>
              <a:gd name="connsiteX23" fmla="*/ 116529 w 421719"/>
              <a:gd name="connsiteY23" fmla="*/ 134351 h 448264"/>
              <a:gd name="connsiteX24" fmla="*/ 148237 w 421719"/>
              <a:gd name="connsiteY24" fmla="*/ 173497 h 448264"/>
              <a:gd name="connsiteX25" fmla="*/ 150041 w 421719"/>
              <a:gd name="connsiteY25" fmla="*/ 313644 h 448264"/>
              <a:gd name="connsiteX26" fmla="*/ 150895 w 421719"/>
              <a:gd name="connsiteY26" fmla="*/ 435928 h 448264"/>
              <a:gd name="connsiteX27" fmla="*/ 183267 w 421719"/>
              <a:gd name="connsiteY27" fmla="*/ 448090 h 448264"/>
              <a:gd name="connsiteX28" fmla="*/ 207380 w 421719"/>
              <a:gd name="connsiteY28" fmla="*/ 437448 h 448264"/>
              <a:gd name="connsiteX29" fmla="*/ 206431 w 421719"/>
              <a:gd name="connsiteY29" fmla="*/ 246183 h 448264"/>
              <a:gd name="connsiteX30" fmla="*/ 217823 w 421719"/>
              <a:gd name="connsiteY30" fmla="*/ 246183 h 448264"/>
              <a:gd name="connsiteX31" fmla="*/ 219627 w 421719"/>
              <a:gd name="connsiteY31" fmla="*/ 437448 h 448264"/>
              <a:gd name="connsiteX32" fmla="*/ 243835 w 421719"/>
              <a:gd name="connsiteY32" fmla="*/ 447710 h 448264"/>
              <a:gd name="connsiteX33" fmla="*/ 276017 w 421719"/>
              <a:gd name="connsiteY33" fmla="*/ 435073 h 448264"/>
              <a:gd name="connsiteX34" fmla="*/ 275163 w 421719"/>
              <a:gd name="connsiteY34" fmla="*/ 312789 h 448264"/>
              <a:gd name="connsiteX35" fmla="*/ 275163 w 421719"/>
              <a:gd name="connsiteY35" fmla="*/ 172737 h 448264"/>
              <a:gd name="connsiteX36" fmla="*/ 304687 w 421719"/>
              <a:gd name="connsiteY36" fmla="*/ 135206 h 448264"/>
              <a:gd name="connsiteX37" fmla="*/ 314181 w 421719"/>
              <a:gd name="connsiteY37" fmla="*/ 139672 h 448264"/>
              <a:gd name="connsiteX38" fmla="*/ 293011 w 421719"/>
              <a:gd name="connsiteY38" fmla="*/ 168176 h 448264"/>
              <a:gd name="connsiteX39" fmla="*/ 295289 w 421719"/>
              <a:gd name="connsiteY39" fmla="*/ 184519 h 448264"/>
              <a:gd name="connsiteX40" fmla="*/ 314276 w 421719"/>
              <a:gd name="connsiteY40" fmla="*/ 199056 h 448264"/>
              <a:gd name="connsiteX41" fmla="*/ 330604 w 421719"/>
              <a:gd name="connsiteY41" fmla="*/ 196681 h 448264"/>
              <a:gd name="connsiteX42" fmla="*/ 419367 w 421719"/>
              <a:gd name="connsiteY42" fmla="*/ 78577 h 448264"/>
              <a:gd name="connsiteX43" fmla="*/ 417127 w 421719"/>
              <a:gd name="connsiteY43" fmla="*/ 62339 h 448264"/>
              <a:gd name="connsiteX44" fmla="*/ 416994 w 421719"/>
              <a:gd name="connsiteY44" fmla="*/ 62235 h 448264"/>
              <a:gd name="connsiteX45" fmla="*/ 398007 w 421719"/>
              <a:gd name="connsiteY45" fmla="*/ 47697 h 448264"/>
              <a:gd name="connsiteX46" fmla="*/ 381678 w 421719"/>
              <a:gd name="connsiteY46" fmla="*/ 49978 h 448264"/>
              <a:gd name="connsiteX47" fmla="*/ 320541 w 421719"/>
              <a:gd name="connsiteY47" fmla="*/ 131311 h 448264"/>
              <a:gd name="connsiteX48" fmla="*/ 311523 w 421719"/>
              <a:gd name="connsiteY48" fmla="*/ 127035 h 448264"/>
              <a:gd name="connsiteX49" fmla="*/ 329940 w 421719"/>
              <a:gd name="connsiteY49" fmla="*/ 103471 h 448264"/>
              <a:gd name="connsiteX50" fmla="*/ 380729 w 421719"/>
              <a:gd name="connsiteY50" fmla="*/ 36961 h 448264"/>
              <a:gd name="connsiteX51" fmla="*/ 367818 w 421719"/>
              <a:gd name="connsiteY51" fmla="*/ 12827 h 448264"/>
              <a:gd name="connsiteX52" fmla="*/ 337344 w 421719"/>
              <a:gd name="connsiteY52" fmla="*/ 0 h 448264"/>
              <a:gd name="connsiteX53" fmla="*/ 206051 w 421719"/>
              <a:gd name="connsiteY53" fmla="*/ 235827 h 448264"/>
              <a:gd name="connsiteX54" fmla="*/ 206051 w 421719"/>
              <a:gd name="connsiteY54" fmla="*/ 229651 h 448264"/>
              <a:gd name="connsiteX55" fmla="*/ 217348 w 421719"/>
              <a:gd name="connsiteY55" fmla="*/ 229651 h 448264"/>
              <a:gd name="connsiteX56" fmla="*/ 217348 w 421719"/>
              <a:gd name="connsiteY56" fmla="*/ 235732 h 448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421719" h="448264">
                <a:moveTo>
                  <a:pt x="337344" y="0"/>
                </a:moveTo>
                <a:lnTo>
                  <a:pt x="278960" y="74872"/>
                </a:lnTo>
                <a:lnTo>
                  <a:pt x="216589" y="155254"/>
                </a:lnTo>
                <a:lnTo>
                  <a:pt x="217253" y="219294"/>
                </a:lnTo>
                <a:lnTo>
                  <a:pt x="206051" y="219294"/>
                </a:lnTo>
                <a:lnTo>
                  <a:pt x="206051" y="155349"/>
                </a:lnTo>
                <a:cubicBezTo>
                  <a:pt x="184976" y="128812"/>
                  <a:pt x="163806" y="102331"/>
                  <a:pt x="142541" y="75917"/>
                </a:cubicBezTo>
                <a:cubicBezTo>
                  <a:pt x="122795" y="51213"/>
                  <a:pt x="102982" y="26538"/>
                  <a:pt x="83112" y="1900"/>
                </a:cubicBezTo>
                <a:cubicBezTo>
                  <a:pt x="72129" y="2879"/>
                  <a:pt x="61762" y="7411"/>
                  <a:pt x="53588" y="14822"/>
                </a:cubicBezTo>
                <a:cubicBezTo>
                  <a:pt x="46534" y="21093"/>
                  <a:pt x="42073" y="29759"/>
                  <a:pt x="41057" y="39146"/>
                </a:cubicBezTo>
                <a:cubicBezTo>
                  <a:pt x="58145" y="61190"/>
                  <a:pt x="75394" y="83071"/>
                  <a:pt x="92796" y="104801"/>
                </a:cubicBezTo>
                <a:lnTo>
                  <a:pt x="109884" y="126085"/>
                </a:lnTo>
                <a:lnTo>
                  <a:pt x="102099" y="129980"/>
                </a:lnTo>
                <a:lnTo>
                  <a:pt x="39728" y="53303"/>
                </a:lnTo>
                <a:cubicBezTo>
                  <a:pt x="35636" y="48325"/>
                  <a:pt x="28288" y="47602"/>
                  <a:pt x="23304" y="51688"/>
                </a:cubicBezTo>
                <a:lnTo>
                  <a:pt x="4318" y="66890"/>
                </a:lnTo>
                <a:cubicBezTo>
                  <a:pt x="-685" y="70957"/>
                  <a:pt x="-1454" y="78321"/>
                  <a:pt x="2609" y="83328"/>
                </a:cubicBezTo>
                <a:lnTo>
                  <a:pt x="95928" y="198011"/>
                </a:lnTo>
                <a:cubicBezTo>
                  <a:pt x="99973" y="202971"/>
                  <a:pt x="107273" y="203702"/>
                  <a:pt x="112228" y="199655"/>
                </a:cubicBezTo>
                <a:cubicBezTo>
                  <a:pt x="112238" y="199645"/>
                  <a:pt x="112247" y="199636"/>
                  <a:pt x="112257" y="199626"/>
                </a:cubicBezTo>
                <a:lnTo>
                  <a:pt x="131244" y="184424"/>
                </a:lnTo>
                <a:cubicBezTo>
                  <a:pt x="136199" y="180329"/>
                  <a:pt x="136959" y="173012"/>
                  <a:pt x="132952" y="167986"/>
                </a:cubicBezTo>
                <a:lnTo>
                  <a:pt x="108744" y="138247"/>
                </a:lnTo>
                <a:lnTo>
                  <a:pt x="116529" y="134351"/>
                </a:lnTo>
                <a:cubicBezTo>
                  <a:pt x="127095" y="147463"/>
                  <a:pt x="137671" y="160509"/>
                  <a:pt x="148237" y="173497"/>
                </a:cubicBezTo>
                <a:lnTo>
                  <a:pt x="150041" y="313644"/>
                </a:lnTo>
                <a:lnTo>
                  <a:pt x="150895" y="435928"/>
                </a:lnTo>
                <a:cubicBezTo>
                  <a:pt x="159249" y="444745"/>
                  <a:pt x="171182" y="449230"/>
                  <a:pt x="183267" y="448090"/>
                </a:cubicBezTo>
                <a:cubicBezTo>
                  <a:pt x="192305" y="447501"/>
                  <a:pt x="200849" y="443729"/>
                  <a:pt x="207380" y="437448"/>
                </a:cubicBezTo>
                <a:lnTo>
                  <a:pt x="206431" y="246183"/>
                </a:lnTo>
                <a:lnTo>
                  <a:pt x="217823" y="246183"/>
                </a:lnTo>
                <a:lnTo>
                  <a:pt x="219627" y="437448"/>
                </a:lnTo>
                <a:cubicBezTo>
                  <a:pt x="226215" y="443643"/>
                  <a:pt x="234807" y="447282"/>
                  <a:pt x="243835" y="447710"/>
                </a:cubicBezTo>
                <a:cubicBezTo>
                  <a:pt x="255939" y="448689"/>
                  <a:pt x="267806" y="444023"/>
                  <a:pt x="276017" y="435073"/>
                </a:cubicBezTo>
                <a:lnTo>
                  <a:pt x="275163" y="312789"/>
                </a:lnTo>
                <a:lnTo>
                  <a:pt x="275163" y="172737"/>
                </a:lnTo>
                <a:cubicBezTo>
                  <a:pt x="284656" y="160195"/>
                  <a:pt x="294909" y="147748"/>
                  <a:pt x="304687" y="135206"/>
                </a:cubicBezTo>
                <a:lnTo>
                  <a:pt x="314181" y="139672"/>
                </a:lnTo>
                <a:lnTo>
                  <a:pt x="293011" y="168176"/>
                </a:lnTo>
                <a:cubicBezTo>
                  <a:pt x="289137" y="173326"/>
                  <a:pt x="290162" y="180633"/>
                  <a:pt x="295289" y="184519"/>
                </a:cubicBezTo>
                <a:lnTo>
                  <a:pt x="314276" y="199056"/>
                </a:lnTo>
                <a:cubicBezTo>
                  <a:pt x="319440" y="202904"/>
                  <a:pt x="326750" y="201840"/>
                  <a:pt x="330604" y="196681"/>
                </a:cubicBezTo>
                <a:lnTo>
                  <a:pt x="419367" y="78577"/>
                </a:lnTo>
                <a:cubicBezTo>
                  <a:pt x="423231" y="73475"/>
                  <a:pt x="422234" y="66206"/>
                  <a:pt x="417127" y="62339"/>
                </a:cubicBezTo>
                <a:cubicBezTo>
                  <a:pt x="417089" y="62301"/>
                  <a:pt x="417041" y="62273"/>
                  <a:pt x="416994" y="62235"/>
                </a:cubicBezTo>
                <a:lnTo>
                  <a:pt x="398007" y="47697"/>
                </a:lnTo>
                <a:cubicBezTo>
                  <a:pt x="392862" y="43821"/>
                  <a:pt x="385561" y="44847"/>
                  <a:pt x="381678" y="49978"/>
                </a:cubicBezTo>
                <a:lnTo>
                  <a:pt x="320541" y="131311"/>
                </a:lnTo>
                <a:lnTo>
                  <a:pt x="311523" y="127035"/>
                </a:lnTo>
                <a:cubicBezTo>
                  <a:pt x="317693" y="119149"/>
                  <a:pt x="323769" y="111262"/>
                  <a:pt x="329940" y="103471"/>
                </a:cubicBezTo>
                <a:cubicBezTo>
                  <a:pt x="346904" y="81428"/>
                  <a:pt x="363831" y="59261"/>
                  <a:pt x="380729" y="36961"/>
                </a:cubicBezTo>
                <a:cubicBezTo>
                  <a:pt x="379571" y="27592"/>
                  <a:pt x="374967" y="18984"/>
                  <a:pt x="367818" y="12827"/>
                </a:cubicBezTo>
                <a:cubicBezTo>
                  <a:pt x="359350" y="5311"/>
                  <a:pt x="348632" y="808"/>
                  <a:pt x="337344" y="0"/>
                </a:cubicBezTo>
                <a:close/>
                <a:moveTo>
                  <a:pt x="206051" y="235827"/>
                </a:moveTo>
                <a:lnTo>
                  <a:pt x="206051" y="229651"/>
                </a:lnTo>
                <a:lnTo>
                  <a:pt x="217348" y="229651"/>
                </a:lnTo>
                <a:lnTo>
                  <a:pt x="217348" y="235732"/>
                </a:lnTo>
                <a:close/>
              </a:path>
            </a:pathLst>
          </a:custGeom>
          <a:solidFill>
            <a:srgbClr val="0C3659"/>
          </a:solidFill>
          <a:ln w="949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Graphic 15">
            <a:extLst>
              <a:ext uri="{FF2B5EF4-FFF2-40B4-BE49-F238E27FC236}">
                <a16:creationId xmlns:a16="http://schemas.microsoft.com/office/drawing/2014/main" id="{722721C1-1F5E-412B-8514-CE150206C2A5}"/>
              </a:ext>
            </a:extLst>
          </p:cNvPr>
          <p:cNvSpPr/>
          <p:nvPr/>
        </p:nvSpPr>
        <p:spPr>
          <a:xfrm>
            <a:off x="6956441" y="4943171"/>
            <a:ext cx="280018" cy="539211"/>
          </a:xfrm>
          <a:custGeom>
            <a:avLst/>
            <a:gdLst>
              <a:gd name="connsiteX0" fmla="*/ 331637 w 365898"/>
              <a:gd name="connsiteY0" fmla="*/ 350291 h 769064"/>
              <a:gd name="connsiteX1" fmla="*/ 365898 w 365898"/>
              <a:gd name="connsiteY1" fmla="*/ 272130 h 769064"/>
              <a:gd name="connsiteX2" fmla="*/ 349592 w 365898"/>
              <a:gd name="connsiteY2" fmla="*/ 215674 h 769064"/>
              <a:gd name="connsiteX3" fmla="*/ 224719 w 365898"/>
              <a:gd name="connsiteY3" fmla="*/ 28578 h 769064"/>
              <a:gd name="connsiteX4" fmla="*/ 98789 w 365898"/>
              <a:gd name="connsiteY4" fmla="*/ 27142 h 769064"/>
              <a:gd name="connsiteX5" fmla="*/ 98789 w 365898"/>
              <a:gd name="connsiteY5" fmla="*/ 27142 h 769064"/>
              <a:gd name="connsiteX6" fmla="*/ 9292 w 365898"/>
              <a:gd name="connsiteY6" fmla="*/ 113957 h 769064"/>
              <a:gd name="connsiteX7" fmla="*/ 12930 w 365898"/>
              <a:gd name="connsiteY7" fmla="*/ 161079 h 769064"/>
              <a:gd name="connsiteX8" fmla="*/ 117829 w 365898"/>
              <a:gd name="connsiteY8" fmla="*/ 235658 h 769064"/>
              <a:gd name="connsiteX9" fmla="*/ 153529 w 365898"/>
              <a:gd name="connsiteY9" fmla="*/ 235923 h 769064"/>
              <a:gd name="connsiteX10" fmla="*/ 40820 w 365898"/>
              <a:gd name="connsiteY10" fmla="*/ 456306 h 769064"/>
              <a:gd name="connsiteX11" fmla="*/ 177322 w 365898"/>
              <a:gd name="connsiteY11" fmla="*/ 456306 h 769064"/>
              <a:gd name="connsiteX12" fmla="*/ 169836 w 365898"/>
              <a:gd name="connsiteY12" fmla="*/ 541157 h 769064"/>
              <a:gd name="connsiteX13" fmla="*/ 153100 w 365898"/>
              <a:gd name="connsiteY13" fmla="*/ 731040 h 769064"/>
              <a:gd name="connsiteX14" fmla="*/ 185123 w 365898"/>
              <a:gd name="connsiteY14" fmla="*/ 768929 h 769064"/>
              <a:gd name="connsiteX15" fmla="*/ 223309 w 365898"/>
              <a:gd name="connsiteY15" fmla="*/ 737153 h 769064"/>
              <a:gd name="connsiteX16" fmla="*/ 240054 w 365898"/>
              <a:gd name="connsiteY16" fmla="*/ 547270 h 769064"/>
              <a:gd name="connsiteX17" fmla="*/ 248074 w 365898"/>
              <a:gd name="connsiteY17" fmla="*/ 456306 h 769064"/>
              <a:gd name="connsiteX18" fmla="*/ 335904 w 365898"/>
              <a:gd name="connsiteY18" fmla="*/ 456306 h 769064"/>
              <a:gd name="connsiteX19" fmla="*/ 331637 w 365898"/>
              <a:gd name="connsiteY19" fmla="*/ 350291 h 769064"/>
              <a:gd name="connsiteX20" fmla="*/ 79272 w 365898"/>
              <a:gd name="connsiteY20" fmla="*/ 132335 h 769064"/>
              <a:gd name="connsiteX21" fmla="*/ 135317 w 365898"/>
              <a:gd name="connsiteY21" fmla="*/ 77939 h 769064"/>
              <a:gd name="connsiteX22" fmla="*/ 161406 w 365898"/>
              <a:gd name="connsiteY22" fmla="*/ 193063 h 769064"/>
              <a:gd name="connsiteX23" fmla="*/ 154043 w 365898"/>
              <a:gd name="connsiteY23" fmla="*/ 185523 h 769064"/>
              <a:gd name="connsiteX24" fmla="*/ 79272 w 365898"/>
              <a:gd name="connsiteY24" fmla="*/ 132335 h 76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5898" h="769064">
                <a:moveTo>
                  <a:pt x="331637" y="350291"/>
                </a:moveTo>
                <a:cubicBezTo>
                  <a:pt x="352678" y="330713"/>
                  <a:pt x="365898" y="302981"/>
                  <a:pt x="365898" y="272130"/>
                </a:cubicBezTo>
                <a:cubicBezTo>
                  <a:pt x="365898" y="251390"/>
                  <a:pt x="359859" y="232086"/>
                  <a:pt x="349592" y="215674"/>
                </a:cubicBezTo>
                <a:cubicBezTo>
                  <a:pt x="349592" y="215645"/>
                  <a:pt x="224719" y="28578"/>
                  <a:pt x="224719" y="28578"/>
                </a:cubicBezTo>
                <a:cubicBezTo>
                  <a:pt x="195658" y="-11608"/>
                  <a:pt x="133936" y="-6930"/>
                  <a:pt x="98789" y="27142"/>
                </a:cubicBezTo>
                <a:lnTo>
                  <a:pt x="98789" y="27142"/>
                </a:lnTo>
                <a:cubicBezTo>
                  <a:pt x="98789" y="27142"/>
                  <a:pt x="24370" y="99208"/>
                  <a:pt x="9292" y="113957"/>
                </a:cubicBezTo>
                <a:cubicBezTo>
                  <a:pt x="-5786" y="128698"/>
                  <a:pt x="-1024" y="151148"/>
                  <a:pt x="12930" y="161079"/>
                </a:cubicBezTo>
                <a:lnTo>
                  <a:pt x="117829" y="235658"/>
                </a:lnTo>
                <a:cubicBezTo>
                  <a:pt x="128783" y="243453"/>
                  <a:pt x="143042" y="243104"/>
                  <a:pt x="153529" y="235923"/>
                </a:cubicBezTo>
                <a:lnTo>
                  <a:pt x="40820" y="456306"/>
                </a:lnTo>
                <a:lnTo>
                  <a:pt x="177322" y="456306"/>
                </a:lnTo>
                <a:cubicBezTo>
                  <a:pt x="173446" y="500206"/>
                  <a:pt x="169836" y="541157"/>
                  <a:pt x="169836" y="541157"/>
                </a:cubicBezTo>
                <a:cubicBezTo>
                  <a:pt x="169836" y="541176"/>
                  <a:pt x="153100" y="731040"/>
                  <a:pt x="153100" y="731040"/>
                </a:cubicBezTo>
                <a:cubicBezTo>
                  <a:pt x="151395" y="750287"/>
                  <a:pt x="165740" y="767229"/>
                  <a:pt x="185123" y="768929"/>
                </a:cubicBezTo>
                <a:cubicBezTo>
                  <a:pt x="204535" y="770611"/>
                  <a:pt x="221614" y="756381"/>
                  <a:pt x="223309" y="737153"/>
                </a:cubicBezTo>
                <a:lnTo>
                  <a:pt x="240054" y="547270"/>
                </a:lnTo>
                <a:lnTo>
                  <a:pt x="248074" y="456306"/>
                </a:lnTo>
                <a:lnTo>
                  <a:pt x="335904" y="456306"/>
                </a:lnTo>
                <a:cubicBezTo>
                  <a:pt x="335904" y="456306"/>
                  <a:pt x="331627" y="350310"/>
                  <a:pt x="331637" y="350291"/>
                </a:cubicBezTo>
                <a:close/>
                <a:moveTo>
                  <a:pt x="79272" y="132335"/>
                </a:moveTo>
                <a:lnTo>
                  <a:pt x="135317" y="77939"/>
                </a:lnTo>
                <a:lnTo>
                  <a:pt x="161406" y="193063"/>
                </a:lnTo>
                <a:cubicBezTo>
                  <a:pt x="159444" y="190228"/>
                  <a:pt x="157034" y="187639"/>
                  <a:pt x="154043" y="185523"/>
                </a:cubicBezTo>
                <a:lnTo>
                  <a:pt x="79272" y="132335"/>
                </a:lnTo>
                <a:close/>
              </a:path>
            </a:pathLst>
          </a:custGeom>
          <a:solidFill>
            <a:srgbClr val="0C36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Graphic 15">
            <a:extLst>
              <a:ext uri="{FF2B5EF4-FFF2-40B4-BE49-F238E27FC236}">
                <a16:creationId xmlns:a16="http://schemas.microsoft.com/office/drawing/2014/main" id="{62ADEBD4-C867-4DA1-9656-E7862848ED36}"/>
              </a:ext>
            </a:extLst>
          </p:cNvPr>
          <p:cNvSpPr/>
          <p:nvPr/>
        </p:nvSpPr>
        <p:spPr>
          <a:xfrm>
            <a:off x="7041090" y="4819900"/>
            <a:ext cx="119006" cy="108157"/>
          </a:xfrm>
          <a:custGeom>
            <a:avLst/>
            <a:gdLst>
              <a:gd name="connsiteX0" fmla="*/ 155505 w 155505"/>
              <a:gd name="connsiteY0" fmla="*/ 77131 h 154261"/>
              <a:gd name="connsiteX1" fmla="*/ 77753 w 155505"/>
              <a:gd name="connsiteY1" fmla="*/ 154261 h 154261"/>
              <a:gd name="connsiteX2" fmla="*/ 0 w 155505"/>
              <a:gd name="connsiteY2" fmla="*/ 77131 h 154261"/>
              <a:gd name="connsiteX3" fmla="*/ 77753 w 155505"/>
              <a:gd name="connsiteY3" fmla="*/ 0 h 154261"/>
              <a:gd name="connsiteX4" fmla="*/ 155505 w 155505"/>
              <a:gd name="connsiteY4" fmla="*/ 77131 h 15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505" h="154261">
                <a:moveTo>
                  <a:pt x="155505" y="77131"/>
                </a:moveTo>
                <a:cubicBezTo>
                  <a:pt x="155505" y="119729"/>
                  <a:pt x="120694" y="154261"/>
                  <a:pt x="77753" y="154261"/>
                </a:cubicBezTo>
                <a:cubicBezTo>
                  <a:pt x="34811" y="154261"/>
                  <a:pt x="0" y="119729"/>
                  <a:pt x="0" y="77131"/>
                </a:cubicBezTo>
                <a:cubicBezTo>
                  <a:pt x="0" y="34533"/>
                  <a:pt x="34811" y="0"/>
                  <a:pt x="77753" y="0"/>
                </a:cubicBezTo>
                <a:cubicBezTo>
                  <a:pt x="120694" y="0"/>
                  <a:pt x="155505" y="34533"/>
                  <a:pt x="155505" y="77131"/>
                </a:cubicBezTo>
                <a:close/>
              </a:path>
            </a:pathLst>
          </a:custGeom>
          <a:solidFill>
            <a:srgbClr val="0C3659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7" name="Graphic 26" descr="Needle outline">
            <a:extLst>
              <a:ext uri="{FF2B5EF4-FFF2-40B4-BE49-F238E27FC236}">
                <a16:creationId xmlns:a16="http://schemas.microsoft.com/office/drawing/2014/main" id="{FF1F913C-CE59-4F29-B488-0F1CB54DB9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168" y="4835412"/>
            <a:ext cx="646970" cy="646970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E9C8DD5B-B7D5-4066-BA1B-E734EBA250BE}"/>
              </a:ext>
            </a:extLst>
          </p:cNvPr>
          <p:cNvGrpSpPr/>
          <p:nvPr/>
        </p:nvGrpSpPr>
        <p:grpSpPr>
          <a:xfrm>
            <a:off x="1158475" y="2798595"/>
            <a:ext cx="400356" cy="657832"/>
            <a:chOff x="1136097" y="2906595"/>
            <a:chExt cx="400356" cy="65783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D07E7CE-F2A1-4F1E-9D15-C6E9629F478C}"/>
                </a:ext>
              </a:extLst>
            </p:cNvPr>
            <p:cNvGrpSpPr/>
            <p:nvPr/>
          </p:nvGrpSpPr>
          <p:grpSpPr>
            <a:xfrm>
              <a:off x="1136097" y="2906595"/>
              <a:ext cx="211441" cy="657832"/>
              <a:chOff x="959952" y="5534466"/>
              <a:chExt cx="152861" cy="475579"/>
            </a:xfrm>
          </p:grpSpPr>
          <p:sp>
            <p:nvSpPr>
              <p:cNvPr id="31" name="Graphic 11">
                <a:extLst>
                  <a:ext uri="{FF2B5EF4-FFF2-40B4-BE49-F238E27FC236}">
                    <a16:creationId xmlns:a16="http://schemas.microsoft.com/office/drawing/2014/main" id="{5B639FEC-8645-4880-98F1-10607AA8FEEF}"/>
                  </a:ext>
                </a:extLst>
              </p:cNvPr>
              <p:cNvSpPr/>
              <p:nvPr/>
            </p:nvSpPr>
            <p:spPr>
              <a:xfrm>
                <a:off x="1002414" y="5899623"/>
                <a:ext cx="67937" cy="67936"/>
              </a:xfrm>
              <a:custGeom>
                <a:avLst/>
                <a:gdLst>
                  <a:gd name="connsiteX0" fmla="*/ 609600 w 609600"/>
                  <a:gd name="connsiteY0" fmla="*/ 304800 h 609600"/>
                  <a:gd name="connsiteX1" fmla="*/ 304800 w 609600"/>
                  <a:gd name="connsiteY1" fmla="*/ 609600 h 609600"/>
                  <a:gd name="connsiteX2" fmla="*/ 0 w 609600"/>
                  <a:gd name="connsiteY2" fmla="*/ 304800 h 609600"/>
                  <a:gd name="connsiteX3" fmla="*/ 304800 w 609600"/>
                  <a:gd name="connsiteY3" fmla="*/ 0 h 609600"/>
                  <a:gd name="connsiteX4" fmla="*/ 609600 w 609600"/>
                  <a:gd name="connsiteY4" fmla="*/ 3048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609600">
                    <a:moveTo>
                      <a:pt x="609600" y="304800"/>
                    </a:moveTo>
                    <a:cubicBezTo>
                      <a:pt x="609600" y="473137"/>
                      <a:pt x="473137" y="609600"/>
                      <a:pt x="304800" y="609600"/>
                    </a:cubicBezTo>
                    <a:cubicBezTo>
                      <a:pt x="136464" y="609600"/>
                      <a:pt x="0" y="473137"/>
                      <a:pt x="0" y="304800"/>
                    </a:cubicBezTo>
                    <a:cubicBezTo>
                      <a:pt x="0" y="136463"/>
                      <a:pt x="136464" y="0"/>
                      <a:pt x="304800" y="0"/>
                    </a:cubicBezTo>
                    <a:cubicBezTo>
                      <a:pt x="473137" y="0"/>
                      <a:pt x="609600" y="136463"/>
                      <a:pt x="609600" y="304800"/>
                    </a:cubicBezTo>
                    <a:close/>
                  </a:path>
                </a:pathLst>
              </a:custGeom>
              <a:solidFill>
                <a:srgbClr val="0C3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32" name="Graphic 11">
                <a:extLst>
                  <a:ext uri="{FF2B5EF4-FFF2-40B4-BE49-F238E27FC236}">
                    <a16:creationId xmlns:a16="http://schemas.microsoft.com/office/drawing/2014/main" id="{956DBF13-7E16-4232-869E-ED2F300E8C7D}"/>
                  </a:ext>
                </a:extLst>
              </p:cNvPr>
              <p:cNvSpPr/>
              <p:nvPr/>
            </p:nvSpPr>
            <p:spPr>
              <a:xfrm>
                <a:off x="959952" y="5534466"/>
                <a:ext cx="152861" cy="475579"/>
              </a:xfrm>
              <a:custGeom>
                <a:avLst/>
                <a:gdLst>
                  <a:gd name="connsiteX0" fmla="*/ 1028718 w 1371635"/>
                  <a:gd name="connsiteY0" fmla="*/ 2987040 h 4267425"/>
                  <a:gd name="connsiteX1" fmla="*/ 990618 w 1371635"/>
                  <a:gd name="connsiteY1" fmla="*/ 2965133 h 4267425"/>
                  <a:gd name="connsiteX2" fmla="*/ 990618 w 1371635"/>
                  <a:gd name="connsiteY2" fmla="*/ 2819400 h 4267425"/>
                  <a:gd name="connsiteX3" fmla="*/ 685818 w 1371635"/>
                  <a:gd name="connsiteY3" fmla="*/ 2819400 h 4267425"/>
                  <a:gd name="connsiteX4" fmla="*/ 685818 w 1371635"/>
                  <a:gd name="connsiteY4" fmla="*/ 2667000 h 4267425"/>
                  <a:gd name="connsiteX5" fmla="*/ 990618 w 1371635"/>
                  <a:gd name="connsiteY5" fmla="*/ 2667000 h 4267425"/>
                  <a:gd name="connsiteX6" fmla="*/ 990618 w 1371635"/>
                  <a:gd name="connsiteY6" fmla="*/ 2362200 h 4267425"/>
                  <a:gd name="connsiteX7" fmla="*/ 685818 w 1371635"/>
                  <a:gd name="connsiteY7" fmla="*/ 2362200 h 4267425"/>
                  <a:gd name="connsiteX8" fmla="*/ 685818 w 1371635"/>
                  <a:gd name="connsiteY8" fmla="*/ 2209800 h 4267425"/>
                  <a:gd name="connsiteX9" fmla="*/ 990618 w 1371635"/>
                  <a:gd name="connsiteY9" fmla="*/ 2209800 h 4267425"/>
                  <a:gd name="connsiteX10" fmla="*/ 990618 w 1371635"/>
                  <a:gd name="connsiteY10" fmla="*/ 1905000 h 4267425"/>
                  <a:gd name="connsiteX11" fmla="*/ 685818 w 1371635"/>
                  <a:gd name="connsiteY11" fmla="*/ 1905000 h 4267425"/>
                  <a:gd name="connsiteX12" fmla="*/ 685818 w 1371635"/>
                  <a:gd name="connsiteY12" fmla="*/ 1752600 h 4267425"/>
                  <a:gd name="connsiteX13" fmla="*/ 990618 w 1371635"/>
                  <a:gd name="connsiteY13" fmla="*/ 1752600 h 4267425"/>
                  <a:gd name="connsiteX14" fmla="*/ 990618 w 1371635"/>
                  <a:gd name="connsiteY14" fmla="*/ 1447800 h 4267425"/>
                  <a:gd name="connsiteX15" fmla="*/ 685818 w 1371635"/>
                  <a:gd name="connsiteY15" fmla="*/ 1447800 h 4267425"/>
                  <a:gd name="connsiteX16" fmla="*/ 685818 w 1371635"/>
                  <a:gd name="connsiteY16" fmla="*/ 1295400 h 4267425"/>
                  <a:gd name="connsiteX17" fmla="*/ 990618 w 1371635"/>
                  <a:gd name="connsiteY17" fmla="*/ 1295400 h 4267425"/>
                  <a:gd name="connsiteX18" fmla="*/ 990618 w 1371635"/>
                  <a:gd name="connsiteY18" fmla="*/ 990600 h 4267425"/>
                  <a:gd name="connsiteX19" fmla="*/ 685818 w 1371635"/>
                  <a:gd name="connsiteY19" fmla="*/ 990600 h 4267425"/>
                  <a:gd name="connsiteX20" fmla="*/ 685818 w 1371635"/>
                  <a:gd name="connsiteY20" fmla="*/ 838200 h 4267425"/>
                  <a:gd name="connsiteX21" fmla="*/ 990618 w 1371635"/>
                  <a:gd name="connsiteY21" fmla="*/ 838200 h 4267425"/>
                  <a:gd name="connsiteX22" fmla="*/ 990618 w 1371635"/>
                  <a:gd name="connsiteY22" fmla="*/ 533400 h 4267425"/>
                  <a:gd name="connsiteX23" fmla="*/ 685818 w 1371635"/>
                  <a:gd name="connsiteY23" fmla="*/ 533400 h 4267425"/>
                  <a:gd name="connsiteX24" fmla="*/ 685818 w 1371635"/>
                  <a:gd name="connsiteY24" fmla="*/ 381000 h 4267425"/>
                  <a:gd name="connsiteX25" fmla="*/ 990618 w 1371635"/>
                  <a:gd name="connsiteY25" fmla="*/ 381000 h 4267425"/>
                  <a:gd name="connsiteX26" fmla="*/ 990618 w 1371635"/>
                  <a:gd name="connsiteY26" fmla="*/ 304800 h 4267425"/>
                  <a:gd name="connsiteX27" fmla="*/ 685818 w 1371635"/>
                  <a:gd name="connsiteY27" fmla="*/ 0 h 4267425"/>
                  <a:gd name="connsiteX28" fmla="*/ 381018 w 1371635"/>
                  <a:gd name="connsiteY28" fmla="*/ 304800 h 4267425"/>
                  <a:gd name="connsiteX29" fmla="*/ 381018 w 1371635"/>
                  <a:gd name="connsiteY29" fmla="*/ 2965133 h 4267425"/>
                  <a:gd name="connsiteX30" fmla="*/ 342918 w 1371635"/>
                  <a:gd name="connsiteY30" fmla="*/ 2987040 h 4267425"/>
                  <a:gd name="connsiteX31" fmla="*/ 91458 w 1371635"/>
                  <a:gd name="connsiteY31" fmla="*/ 3924300 h 4267425"/>
                  <a:gd name="connsiteX32" fmla="*/ 1028718 w 1371635"/>
                  <a:gd name="connsiteY32" fmla="*/ 4175760 h 4267425"/>
                  <a:gd name="connsiteX33" fmla="*/ 1280178 w 1371635"/>
                  <a:gd name="connsiteY33" fmla="*/ 3238500 h 4267425"/>
                  <a:gd name="connsiteX34" fmla="*/ 1028718 w 1371635"/>
                  <a:gd name="connsiteY34" fmla="*/ 2987040 h 4267425"/>
                  <a:gd name="connsiteX35" fmla="*/ 685818 w 1371635"/>
                  <a:gd name="connsiteY35" fmla="*/ 4038600 h 4267425"/>
                  <a:gd name="connsiteX36" fmla="*/ 228618 w 1371635"/>
                  <a:gd name="connsiteY36" fmla="*/ 3581400 h 4267425"/>
                  <a:gd name="connsiteX37" fmla="*/ 685818 w 1371635"/>
                  <a:gd name="connsiteY37" fmla="*/ 3124200 h 4267425"/>
                  <a:gd name="connsiteX38" fmla="*/ 1143018 w 1371635"/>
                  <a:gd name="connsiteY38" fmla="*/ 3581400 h 4267425"/>
                  <a:gd name="connsiteX39" fmla="*/ 685818 w 1371635"/>
                  <a:gd name="connsiteY39" fmla="*/ 4038600 h 426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371635" h="4267425">
                    <a:moveTo>
                      <a:pt x="1028718" y="2987040"/>
                    </a:moveTo>
                    <a:lnTo>
                      <a:pt x="990618" y="2965133"/>
                    </a:lnTo>
                    <a:lnTo>
                      <a:pt x="990618" y="2819400"/>
                    </a:lnTo>
                    <a:lnTo>
                      <a:pt x="685818" y="2819400"/>
                    </a:lnTo>
                    <a:lnTo>
                      <a:pt x="685818" y="2667000"/>
                    </a:lnTo>
                    <a:lnTo>
                      <a:pt x="990618" y="2667000"/>
                    </a:lnTo>
                    <a:lnTo>
                      <a:pt x="990618" y="2362200"/>
                    </a:lnTo>
                    <a:lnTo>
                      <a:pt x="685818" y="2362200"/>
                    </a:lnTo>
                    <a:lnTo>
                      <a:pt x="685818" y="2209800"/>
                    </a:lnTo>
                    <a:lnTo>
                      <a:pt x="990618" y="2209800"/>
                    </a:lnTo>
                    <a:lnTo>
                      <a:pt x="990618" y="1905000"/>
                    </a:lnTo>
                    <a:lnTo>
                      <a:pt x="685818" y="1905000"/>
                    </a:lnTo>
                    <a:lnTo>
                      <a:pt x="685818" y="1752600"/>
                    </a:lnTo>
                    <a:lnTo>
                      <a:pt x="990618" y="1752600"/>
                    </a:lnTo>
                    <a:lnTo>
                      <a:pt x="990618" y="1447800"/>
                    </a:lnTo>
                    <a:lnTo>
                      <a:pt x="685818" y="1447800"/>
                    </a:lnTo>
                    <a:lnTo>
                      <a:pt x="685818" y="1295400"/>
                    </a:lnTo>
                    <a:lnTo>
                      <a:pt x="990618" y="1295400"/>
                    </a:lnTo>
                    <a:lnTo>
                      <a:pt x="990618" y="990600"/>
                    </a:lnTo>
                    <a:lnTo>
                      <a:pt x="685818" y="990600"/>
                    </a:lnTo>
                    <a:lnTo>
                      <a:pt x="685818" y="838200"/>
                    </a:lnTo>
                    <a:lnTo>
                      <a:pt x="990618" y="838200"/>
                    </a:lnTo>
                    <a:lnTo>
                      <a:pt x="990618" y="533400"/>
                    </a:lnTo>
                    <a:lnTo>
                      <a:pt x="685818" y="533400"/>
                    </a:lnTo>
                    <a:lnTo>
                      <a:pt x="685818" y="381000"/>
                    </a:lnTo>
                    <a:lnTo>
                      <a:pt x="990618" y="381000"/>
                    </a:lnTo>
                    <a:lnTo>
                      <a:pt x="990618" y="304800"/>
                    </a:lnTo>
                    <a:cubicBezTo>
                      <a:pt x="990618" y="136208"/>
                      <a:pt x="854410" y="0"/>
                      <a:pt x="685818" y="0"/>
                    </a:cubicBezTo>
                    <a:cubicBezTo>
                      <a:pt x="517225" y="0"/>
                      <a:pt x="381018" y="136208"/>
                      <a:pt x="381018" y="304800"/>
                    </a:cubicBezTo>
                    <a:lnTo>
                      <a:pt x="381018" y="2965133"/>
                    </a:lnTo>
                    <a:lnTo>
                      <a:pt x="342918" y="2987040"/>
                    </a:lnTo>
                    <a:cubicBezTo>
                      <a:pt x="15258" y="3176588"/>
                      <a:pt x="-97137" y="3595688"/>
                      <a:pt x="91458" y="3924300"/>
                    </a:cubicBezTo>
                    <a:cubicBezTo>
                      <a:pt x="280053" y="4252913"/>
                      <a:pt x="700105" y="4364355"/>
                      <a:pt x="1028718" y="4175760"/>
                    </a:cubicBezTo>
                    <a:cubicBezTo>
                      <a:pt x="1356378" y="3986213"/>
                      <a:pt x="1468773" y="3567113"/>
                      <a:pt x="1280178" y="3238500"/>
                    </a:cubicBezTo>
                    <a:cubicBezTo>
                      <a:pt x="1219218" y="3133725"/>
                      <a:pt x="1132540" y="3047048"/>
                      <a:pt x="1028718" y="2987040"/>
                    </a:cubicBezTo>
                    <a:close/>
                    <a:moveTo>
                      <a:pt x="685818" y="4038600"/>
                    </a:moveTo>
                    <a:cubicBezTo>
                      <a:pt x="433405" y="4038600"/>
                      <a:pt x="228618" y="3833813"/>
                      <a:pt x="228618" y="3581400"/>
                    </a:cubicBezTo>
                    <a:cubicBezTo>
                      <a:pt x="228618" y="3328988"/>
                      <a:pt x="433405" y="3124200"/>
                      <a:pt x="685818" y="3124200"/>
                    </a:cubicBezTo>
                    <a:cubicBezTo>
                      <a:pt x="938230" y="3124200"/>
                      <a:pt x="1143018" y="3328988"/>
                      <a:pt x="1143018" y="3581400"/>
                    </a:cubicBezTo>
                    <a:cubicBezTo>
                      <a:pt x="1143018" y="3833813"/>
                      <a:pt x="938230" y="4038600"/>
                      <a:pt x="685818" y="4038600"/>
                    </a:cubicBezTo>
                    <a:close/>
                  </a:path>
                </a:pathLst>
              </a:custGeom>
              <a:solidFill>
                <a:srgbClr val="0C365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p:grpSp>
        <p:sp>
          <p:nvSpPr>
            <p:cNvPr id="30" name="Up Arrow 23">
              <a:extLst>
                <a:ext uri="{FF2B5EF4-FFF2-40B4-BE49-F238E27FC236}">
                  <a16:creationId xmlns:a16="http://schemas.microsoft.com/office/drawing/2014/main" id="{D8146B8B-996A-4486-A4BE-002C59D066E0}"/>
                </a:ext>
              </a:extLst>
            </p:cNvPr>
            <p:cNvSpPr/>
            <p:nvPr/>
          </p:nvSpPr>
          <p:spPr>
            <a:xfrm>
              <a:off x="1386680" y="3070277"/>
              <a:ext cx="149773" cy="253115"/>
            </a:xfrm>
            <a:prstGeom prst="upArrow">
              <a:avLst/>
            </a:prstGeom>
            <a:solidFill>
              <a:srgbClr val="0C3659"/>
            </a:solidFill>
            <a:ln w="12700" cap="flat" cmpd="sng" algn="ctr">
              <a:solidFill>
                <a:srgbClr val="0C3659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33" name="Graphic 27">
            <a:extLst>
              <a:ext uri="{FF2B5EF4-FFF2-40B4-BE49-F238E27FC236}">
                <a16:creationId xmlns:a16="http://schemas.microsoft.com/office/drawing/2014/main" id="{47144BD8-CCD3-4554-BFB2-69B13958031C}"/>
              </a:ext>
            </a:extLst>
          </p:cNvPr>
          <p:cNvSpPr/>
          <p:nvPr/>
        </p:nvSpPr>
        <p:spPr>
          <a:xfrm>
            <a:off x="1175917" y="3958246"/>
            <a:ext cx="365472" cy="503643"/>
          </a:xfrm>
          <a:custGeom>
            <a:avLst/>
            <a:gdLst>
              <a:gd name="connsiteX0" fmla="*/ 266741 w 273352"/>
              <a:gd name="connsiteY0" fmla="*/ 27171 h 376696"/>
              <a:gd name="connsiteX1" fmla="*/ 240380 w 273352"/>
              <a:gd name="connsiteY1" fmla="*/ 29717 h 376696"/>
              <a:gd name="connsiteX2" fmla="*/ 207380 w 273352"/>
              <a:gd name="connsiteY2" fmla="*/ 65546 h 376696"/>
              <a:gd name="connsiteX3" fmla="*/ 158070 w 273352"/>
              <a:gd name="connsiteY3" fmla="*/ 11991 h 376696"/>
              <a:gd name="connsiteX4" fmla="*/ 120139 w 273352"/>
              <a:gd name="connsiteY4" fmla="*/ 2562 h 376696"/>
              <a:gd name="connsiteX5" fmla="*/ 26735 w 273352"/>
              <a:gd name="connsiteY5" fmla="*/ 43954 h 376696"/>
              <a:gd name="connsiteX6" fmla="*/ 373 w 273352"/>
              <a:gd name="connsiteY6" fmla="*/ 119385 h 376696"/>
              <a:gd name="connsiteX7" fmla="*/ 15244 w 273352"/>
              <a:gd name="connsiteY7" fmla="*/ 141579 h 376696"/>
              <a:gd name="connsiteX8" fmla="*/ 15545 w 273352"/>
              <a:gd name="connsiteY8" fmla="*/ 141637 h 376696"/>
              <a:gd name="connsiteX9" fmla="*/ 19149 w 273352"/>
              <a:gd name="connsiteY9" fmla="*/ 141637 h 376696"/>
              <a:gd name="connsiteX10" fmla="*/ 36976 w 273352"/>
              <a:gd name="connsiteY10" fmla="*/ 126645 h 376696"/>
              <a:gd name="connsiteX11" fmla="*/ 53192 w 273352"/>
              <a:gd name="connsiteY11" fmla="*/ 71109 h 376696"/>
              <a:gd name="connsiteX12" fmla="*/ 68364 w 273352"/>
              <a:gd name="connsiteY12" fmla="*/ 55457 h 376696"/>
              <a:gd name="connsiteX13" fmla="*/ 50631 w 273352"/>
              <a:gd name="connsiteY13" fmla="*/ 153894 h 376696"/>
              <a:gd name="connsiteX14" fmla="*/ 64381 w 273352"/>
              <a:gd name="connsiteY14" fmla="*/ 208864 h 376696"/>
              <a:gd name="connsiteX15" fmla="*/ 73864 w 273352"/>
              <a:gd name="connsiteY15" fmla="*/ 247710 h 376696"/>
              <a:gd name="connsiteX16" fmla="*/ 44373 w 273352"/>
              <a:gd name="connsiteY16" fmla="*/ 344167 h 376696"/>
              <a:gd name="connsiteX17" fmla="*/ 59623 w 273352"/>
              <a:gd name="connsiteY17" fmla="*/ 374899 h 376696"/>
              <a:gd name="connsiteX18" fmla="*/ 59640 w 273352"/>
              <a:gd name="connsiteY18" fmla="*/ 374905 h 376696"/>
              <a:gd name="connsiteX19" fmla="*/ 67795 w 273352"/>
              <a:gd name="connsiteY19" fmla="*/ 376413 h 376696"/>
              <a:gd name="connsiteX20" fmla="*/ 90648 w 273352"/>
              <a:gd name="connsiteY20" fmla="*/ 360290 h 376696"/>
              <a:gd name="connsiteX21" fmla="*/ 121562 w 273352"/>
              <a:gd name="connsiteY21" fmla="*/ 256573 h 376696"/>
              <a:gd name="connsiteX22" fmla="*/ 118053 w 273352"/>
              <a:gd name="connsiteY22" fmla="*/ 215747 h 376696"/>
              <a:gd name="connsiteX23" fmla="*/ 137019 w 273352"/>
              <a:gd name="connsiteY23" fmla="*/ 255065 h 376696"/>
              <a:gd name="connsiteX24" fmla="*/ 148113 w 273352"/>
              <a:gd name="connsiteY24" fmla="*/ 354539 h 376696"/>
              <a:gd name="connsiteX25" fmla="*/ 172484 w 273352"/>
              <a:gd name="connsiteY25" fmla="*/ 376696 h 376696"/>
              <a:gd name="connsiteX26" fmla="*/ 174570 w 273352"/>
              <a:gd name="connsiteY26" fmla="*/ 376696 h 376696"/>
              <a:gd name="connsiteX27" fmla="*/ 196854 w 273352"/>
              <a:gd name="connsiteY27" fmla="*/ 350484 h 376696"/>
              <a:gd name="connsiteX28" fmla="*/ 185190 w 273352"/>
              <a:gd name="connsiteY28" fmla="*/ 245448 h 376696"/>
              <a:gd name="connsiteX29" fmla="*/ 153234 w 273352"/>
              <a:gd name="connsiteY29" fmla="*/ 180389 h 376696"/>
              <a:gd name="connsiteX30" fmla="*/ 168785 w 273352"/>
              <a:gd name="connsiteY30" fmla="*/ 67526 h 376696"/>
              <a:gd name="connsiteX31" fmla="*/ 172294 w 273352"/>
              <a:gd name="connsiteY31" fmla="*/ 81104 h 376696"/>
              <a:gd name="connsiteX32" fmla="*/ 180923 w 273352"/>
              <a:gd name="connsiteY32" fmla="*/ 105807 h 376696"/>
              <a:gd name="connsiteX33" fmla="*/ 197233 w 273352"/>
              <a:gd name="connsiteY33" fmla="*/ 115896 h 376696"/>
              <a:gd name="connsiteX34" fmla="*/ 199699 w 273352"/>
              <a:gd name="connsiteY34" fmla="*/ 115896 h 376696"/>
              <a:gd name="connsiteX35" fmla="*/ 269776 w 273352"/>
              <a:gd name="connsiteY35" fmla="*/ 55363 h 376696"/>
              <a:gd name="connsiteX36" fmla="*/ 266741 w 273352"/>
              <a:gd name="connsiteY36" fmla="*/ 27171 h 37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73352" h="376696">
                <a:moveTo>
                  <a:pt x="266741" y="27171"/>
                </a:moveTo>
                <a:cubicBezTo>
                  <a:pt x="258719" y="20768"/>
                  <a:pt x="247017" y="21898"/>
                  <a:pt x="240380" y="29717"/>
                </a:cubicBezTo>
                <a:cubicBezTo>
                  <a:pt x="229664" y="42351"/>
                  <a:pt x="216957" y="55929"/>
                  <a:pt x="207380" y="65546"/>
                </a:cubicBezTo>
                <a:cubicBezTo>
                  <a:pt x="202828" y="46689"/>
                  <a:pt x="193630" y="20571"/>
                  <a:pt x="158070" y="11991"/>
                </a:cubicBezTo>
                <a:cubicBezTo>
                  <a:pt x="154087" y="11048"/>
                  <a:pt x="134269" y="6522"/>
                  <a:pt x="120139" y="2562"/>
                </a:cubicBezTo>
                <a:cubicBezTo>
                  <a:pt x="73959" y="-10073"/>
                  <a:pt x="40485" y="27265"/>
                  <a:pt x="26735" y="43954"/>
                </a:cubicBezTo>
                <a:cubicBezTo>
                  <a:pt x="12985" y="60643"/>
                  <a:pt x="4451" y="96378"/>
                  <a:pt x="373" y="119385"/>
                </a:cubicBezTo>
                <a:cubicBezTo>
                  <a:pt x="-1685" y="129597"/>
                  <a:pt x="4973" y="139533"/>
                  <a:pt x="15244" y="141579"/>
                </a:cubicBezTo>
                <a:cubicBezTo>
                  <a:pt x="15345" y="141599"/>
                  <a:pt x="15445" y="141619"/>
                  <a:pt x="15545" y="141637"/>
                </a:cubicBezTo>
                <a:cubicBezTo>
                  <a:pt x="16589" y="141637"/>
                  <a:pt x="18106" y="141637"/>
                  <a:pt x="19149" y="141637"/>
                </a:cubicBezTo>
                <a:cubicBezTo>
                  <a:pt x="27847" y="141300"/>
                  <a:pt x="35198" y="135117"/>
                  <a:pt x="36976" y="126645"/>
                </a:cubicBezTo>
                <a:cubicBezTo>
                  <a:pt x="39931" y="107511"/>
                  <a:pt x="45382" y="88842"/>
                  <a:pt x="53192" y="71109"/>
                </a:cubicBezTo>
                <a:cubicBezTo>
                  <a:pt x="57945" y="65609"/>
                  <a:pt x="63011" y="60383"/>
                  <a:pt x="68364" y="55457"/>
                </a:cubicBezTo>
                <a:cubicBezTo>
                  <a:pt x="58401" y="87419"/>
                  <a:pt x="52445" y="120481"/>
                  <a:pt x="50631" y="153894"/>
                </a:cubicBezTo>
                <a:cubicBezTo>
                  <a:pt x="51486" y="172945"/>
                  <a:pt x="56161" y="191635"/>
                  <a:pt x="64381" y="208864"/>
                </a:cubicBezTo>
                <a:cubicBezTo>
                  <a:pt x="69407" y="222536"/>
                  <a:pt x="75002" y="238187"/>
                  <a:pt x="73864" y="247710"/>
                </a:cubicBezTo>
                <a:cubicBezTo>
                  <a:pt x="65712" y="280346"/>
                  <a:pt x="55869" y="312542"/>
                  <a:pt x="44373" y="344167"/>
                </a:cubicBezTo>
                <a:cubicBezTo>
                  <a:pt x="40049" y="356840"/>
                  <a:pt x="46876" y="370600"/>
                  <a:pt x="59623" y="374899"/>
                </a:cubicBezTo>
                <a:cubicBezTo>
                  <a:pt x="59629" y="374901"/>
                  <a:pt x="59634" y="374903"/>
                  <a:pt x="59640" y="374905"/>
                </a:cubicBezTo>
                <a:cubicBezTo>
                  <a:pt x="62230" y="375946"/>
                  <a:pt x="65002" y="376459"/>
                  <a:pt x="67795" y="376413"/>
                </a:cubicBezTo>
                <a:cubicBezTo>
                  <a:pt x="78088" y="376423"/>
                  <a:pt x="87258" y="369953"/>
                  <a:pt x="90648" y="360290"/>
                </a:cubicBezTo>
                <a:cubicBezTo>
                  <a:pt x="102704" y="326258"/>
                  <a:pt x="113021" y="291641"/>
                  <a:pt x="121562" y="256573"/>
                </a:cubicBezTo>
                <a:cubicBezTo>
                  <a:pt x="123438" y="242873"/>
                  <a:pt x="122240" y="228931"/>
                  <a:pt x="118053" y="215747"/>
                </a:cubicBezTo>
                <a:cubicBezTo>
                  <a:pt x="126393" y="227792"/>
                  <a:pt x="132792" y="241057"/>
                  <a:pt x="137019" y="255065"/>
                </a:cubicBezTo>
                <a:cubicBezTo>
                  <a:pt x="140527" y="271754"/>
                  <a:pt x="146501" y="332852"/>
                  <a:pt x="148113" y="354539"/>
                </a:cubicBezTo>
                <a:cubicBezTo>
                  <a:pt x="149199" y="367105"/>
                  <a:pt x="159799" y="376742"/>
                  <a:pt x="172484" y="376696"/>
                </a:cubicBezTo>
                <a:lnTo>
                  <a:pt x="174570" y="376696"/>
                </a:lnTo>
                <a:cubicBezTo>
                  <a:pt x="187940" y="375449"/>
                  <a:pt x="197840" y="363797"/>
                  <a:pt x="196854" y="350484"/>
                </a:cubicBezTo>
                <a:cubicBezTo>
                  <a:pt x="196854" y="341904"/>
                  <a:pt x="189742" y="267699"/>
                  <a:pt x="185190" y="245448"/>
                </a:cubicBezTo>
                <a:cubicBezTo>
                  <a:pt x="178203" y="222164"/>
                  <a:pt x="167406" y="200184"/>
                  <a:pt x="153234" y="180389"/>
                </a:cubicBezTo>
                <a:cubicBezTo>
                  <a:pt x="154529" y="142339"/>
                  <a:pt x="159740" y="104521"/>
                  <a:pt x="168785" y="67526"/>
                </a:cubicBezTo>
                <a:cubicBezTo>
                  <a:pt x="170341" y="71945"/>
                  <a:pt x="171514" y="76487"/>
                  <a:pt x="172294" y="81104"/>
                </a:cubicBezTo>
                <a:cubicBezTo>
                  <a:pt x="173893" y="89726"/>
                  <a:pt x="176802" y="98056"/>
                  <a:pt x="180923" y="105807"/>
                </a:cubicBezTo>
                <a:cubicBezTo>
                  <a:pt x="184346" y="111642"/>
                  <a:pt x="190453" y="115417"/>
                  <a:pt x="197233" y="115896"/>
                </a:cubicBezTo>
                <a:lnTo>
                  <a:pt x="199699" y="115896"/>
                </a:lnTo>
                <a:cubicBezTo>
                  <a:pt x="207854" y="115896"/>
                  <a:pt x="222552" y="110899"/>
                  <a:pt x="269776" y="55363"/>
                </a:cubicBezTo>
                <a:cubicBezTo>
                  <a:pt x="275503" y="46414"/>
                  <a:pt x="274252" y="34711"/>
                  <a:pt x="266741" y="27171"/>
                </a:cubicBezTo>
                <a:close/>
              </a:path>
            </a:pathLst>
          </a:custGeom>
          <a:solidFill>
            <a:srgbClr val="0C3659"/>
          </a:solidFill>
          <a:ln w="94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Graphic 27">
            <a:extLst>
              <a:ext uri="{FF2B5EF4-FFF2-40B4-BE49-F238E27FC236}">
                <a16:creationId xmlns:a16="http://schemas.microsoft.com/office/drawing/2014/main" id="{1CF7D4D7-D1EA-4830-84A6-1056463CC93E}"/>
              </a:ext>
            </a:extLst>
          </p:cNvPr>
          <p:cNvSpPr/>
          <p:nvPr/>
        </p:nvSpPr>
        <p:spPr>
          <a:xfrm>
            <a:off x="1321456" y="3818715"/>
            <a:ext cx="139714" cy="138921"/>
          </a:xfrm>
          <a:custGeom>
            <a:avLst/>
            <a:gdLst>
              <a:gd name="connsiteX0" fmla="*/ 104499 w 104498"/>
              <a:gd name="connsiteY0" fmla="*/ 51953 h 103905"/>
              <a:gd name="connsiteX1" fmla="*/ 52249 w 104498"/>
              <a:gd name="connsiteY1" fmla="*/ 103905 h 103905"/>
              <a:gd name="connsiteX2" fmla="*/ 0 w 104498"/>
              <a:gd name="connsiteY2" fmla="*/ 51953 h 103905"/>
              <a:gd name="connsiteX3" fmla="*/ 52249 w 104498"/>
              <a:gd name="connsiteY3" fmla="*/ 0 h 103905"/>
              <a:gd name="connsiteX4" fmla="*/ 104499 w 104498"/>
              <a:gd name="connsiteY4" fmla="*/ 51953 h 103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498" h="103905">
                <a:moveTo>
                  <a:pt x="104499" y="51953"/>
                </a:moveTo>
                <a:cubicBezTo>
                  <a:pt x="104499" y="80645"/>
                  <a:pt x="81106" y="103905"/>
                  <a:pt x="52249" y="103905"/>
                </a:cubicBezTo>
                <a:cubicBezTo>
                  <a:pt x="23393" y="103905"/>
                  <a:pt x="0" y="80645"/>
                  <a:pt x="0" y="51953"/>
                </a:cubicBezTo>
                <a:cubicBezTo>
                  <a:pt x="0" y="23260"/>
                  <a:pt x="23393" y="0"/>
                  <a:pt x="52249" y="0"/>
                </a:cubicBezTo>
                <a:cubicBezTo>
                  <a:pt x="81106" y="0"/>
                  <a:pt x="104499" y="23260"/>
                  <a:pt x="104499" y="51953"/>
                </a:cubicBezTo>
                <a:close/>
              </a:path>
            </a:pathLst>
          </a:custGeom>
          <a:solidFill>
            <a:srgbClr val="0C3659"/>
          </a:solidFill>
          <a:ln w="94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Graphic 27">
            <a:extLst>
              <a:ext uri="{FF2B5EF4-FFF2-40B4-BE49-F238E27FC236}">
                <a16:creationId xmlns:a16="http://schemas.microsoft.com/office/drawing/2014/main" id="{0212B0B8-23A4-4E0B-98AD-DFE3EDFC9C2A}"/>
              </a:ext>
            </a:extLst>
          </p:cNvPr>
          <p:cNvSpPr/>
          <p:nvPr/>
        </p:nvSpPr>
        <p:spPr>
          <a:xfrm>
            <a:off x="1446115" y="3952090"/>
            <a:ext cx="21269" cy="38607"/>
          </a:xfrm>
          <a:custGeom>
            <a:avLst/>
            <a:gdLst>
              <a:gd name="connsiteX0" fmla="*/ 166 w 15908"/>
              <a:gd name="connsiteY0" fmla="*/ 21215 h 28876"/>
              <a:gd name="connsiteX1" fmla="*/ 8198 w 15908"/>
              <a:gd name="connsiteY1" fmla="*/ 28875 h 28876"/>
              <a:gd name="connsiteX2" fmla="*/ 15907 w 15908"/>
              <a:gd name="connsiteY2" fmla="*/ 20887 h 28876"/>
              <a:gd name="connsiteX3" fmla="*/ 14864 w 15908"/>
              <a:gd name="connsiteY3" fmla="*/ 17160 h 28876"/>
              <a:gd name="connsiteX4" fmla="*/ 1683 w 15908"/>
              <a:gd name="connsiteY4" fmla="*/ 0 h 28876"/>
              <a:gd name="connsiteX5" fmla="*/ 166 w 15908"/>
              <a:gd name="connsiteY5" fmla="*/ 21215 h 28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8" h="28876">
                <a:moveTo>
                  <a:pt x="166" y="21215"/>
                </a:moveTo>
                <a:cubicBezTo>
                  <a:pt x="261" y="25536"/>
                  <a:pt x="3855" y="28965"/>
                  <a:pt x="8198" y="28875"/>
                </a:cubicBezTo>
                <a:cubicBezTo>
                  <a:pt x="12550" y="28784"/>
                  <a:pt x="15993" y="25208"/>
                  <a:pt x="15907" y="20887"/>
                </a:cubicBezTo>
                <a:cubicBezTo>
                  <a:pt x="15879" y="19578"/>
                  <a:pt x="15519" y="18297"/>
                  <a:pt x="14864" y="17160"/>
                </a:cubicBezTo>
                <a:cubicBezTo>
                  <a:pt x="11394" y="10791"/>
                  <a:pt x="6946" y="5001"/>
                  <a:pt x="1683" y="0"/>
                </a:cubicBezTo>
                <a:cubicBezTo>
                  <a:pt x="213" y="6971"/>
                  <a:pt x="-299" y="14107"/>
                  <a:pt x="166" y="21215"/>
                </a:cubicBezTo>
                <a:close/>
              </a:path>
            </a:pathLst>
          </a:custGeom>
          <a:solidFill>
            <a:srgbClr val="0C3659"/>
          </a:solidFill>
          <a:ln w="94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Graphic 27">
            <a:extLst>
              <a:ext uri="{FF2B5EF4-FFF2-40B4-BE49-F238E27FC236}">
                <a16:creationId xmlns:a16="http://schemas.microsoft.com/office/drawing/2014/main" id="{033877BE-7B70-4A15-B967-7D20942ADEE4}"/>
              </a:ext>
            </a:extLst>
          </p:cNvPr>
          <p:cNvSpPr/>
          <p:nvPr/>
        </p:nvSpPr>
        <p:spPr>
          <a:xfrm>
            <a:off x="1463960" y="3939862"/>
            <a:ext cx="35067" cy="26586"/>
          </a:xfrm>
          <a:custGeom>
            <a:avLst/>
            <a:gdLst>
              <a:gd name="connsiteX0" fmla="*/ 12707 w 26228"/>
              <a:gd name="connsiteY0" fmla="*/ 17726 h 19885"/>
              <a:gd name="connsiteX1" fmla="*/ 25414 w 26228"/>
              <a:gd name="connsiteY1" fmla="*/ 17160 h 19885"/>
              <a:gd name="connsiteX2" fmla="*/ 21336 w 26228"/>
              <a:gd name="connsiteY2" fmla="*/ 5092 h 19885"/>
              <a:gd name="connsiteX3" fmla="*/ 0 w 26228"/>
              <a:gd name="connsiteY3" fmla="*/ 0 h 19885"/>
              <a:gd name="connsiteX4" fmla="*/ 12707 w 26228"/>
              <a:gd name="connsiteY4" fmla="*/ 17726 h 19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228" h="19885">
                <a:moveTo>
                  <a:pt x="12707" y="17726"/>
                </a:moveTo>
                <a:cubicBezTo>
                  <a:pt x="16462" y="20808"/>
                  <a:pt x="21952" y="20564"/>
                  <a:pt x="25414" y="17160"/>
                </a:cubicBezTo>
                <a:cubicBezTo>
                  <a:pt x="27405" y="12695"/>
                  <a:pt x="25632" y="7457"/>
                  <a:pt x="21336" y="5092"/>
                </a:cubicBezTo>
                <a:cubicBezTo>
                  <a:pt x="14480" y="2461"/>
                  <a:pt x="7311" y="749"/>
                  <a:pt x="0" y="0"/>
                </a:cubicBezTo>
                <a:cubicBezTo>
                  <a:pt x="3537" y="6373"/>
                  <a:pt x="7804" y="12321"/>
                  <a:pt x="12707" y="17726"/>
                </a:cubicBezTo>
                <a:close/>
              </a:path>
            </a:pathLst>
          </a:custGeom>
          <a:solidFill>
            <a:srgbClr val="0C3659"/>
          </a:solidFill>
          <a:ln w="94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Graphic 27">
            <a:extLst>
              <a:ext uri="{FF2B5EF4-FFF2-40B4-BE49-F238E27FC236}">
                <a16:creationId xmlns:a16="http://schemas.microsoft.com/office/drawing/2014/main" id="{12A86EF3-E269-4037-88A1-3F76C8187F6F}"/>
              </a:ext>
            </a:extLst>
          </p:cNvPr>
          <p:cNvSpPr/>
          <p:nvPr/>
        </p:nvSpPr>
        <p:spPr>
          <a:xfrm>
            <a:off x="1469539" y="3907528"/>
            <a:ext cx="39682" cy="20484"/>
          </a:xfrm>
          <a:custGeom>
            <a:avLst/>
            <a:gdLst>
              <a:gd name="connsiteX0" fmla="*/ 20198 w 29680"/>
              <a:gd name="connsiteY0" fmla="*/ 15321 h 15321"/>
              <a:gd name="connsiteX1" fmla="*/ 29681 w 29680"/>
              <a:gd name="connsiteY1" fmla="*/ 6741 h 15321"/>
              <a:gd name="connsiteX2" fmla="*/ 18965 w 29680"/>
              <a:gd name="connsiteY2" fmla="*/ 141 h 15321"/>
              <a:gd name="connsiteX3" fmla="*/ 0 w 29680"/>
              <a:gd name="connsiteY3" fmla="*/ 9570 h 15321"/>
              <a:gd name="connsiteX4" fmla="*/ 20198 w 29680"/>
              <a:gd name="connsiteY4" fmla="*/ 15321 h 153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680" h="15321">
                <a:moveTo>
                  <a:pt x="20198" y="15321"/>
                </a:moveTo>
                <a:cubicBezTo>
                  <a:pt x="25793" y="14850"/>
                  <a:pt x="29681" y="10795"/>
                  <a:pt x="29681" y="6741"/>
                </a:cubicBezTo>
                <a:cubicBezTo>
                  <a:pt x="28306" y="2158"/>
                  <a:pt x="23707" y="-679"/>
                  <a:pt x="18965" y="141"/>
                </a:cubicBezTo>
                <a:cubicBezTo>
                  <a:pt x="12223" y="2374"/>
                  <a:pt x="5841" y="5549"/>
                  <a:pt x="0" y="9570"/>
                </a:cubicBezTo>
                <a:cubicBezTo>
                  <a:pt x="6439" y="12381"/>
                  <a:pt x="13238" y="14316"/>
                  <a:pt x="20198" y="15321"/>
                </a:cubicBezTo>
                <a:close/>
              </a:path>
            </a:pathLst>
          </a:custGeom>
          <a:solidFill>
            <a:srgbClr val="0C3659"/>
          </a:solidFill>
          <a:ln w="948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Rectangle: Rounded Corners 36">
            <a:extLst>
              <a:ext uri="{FF2B5EF4-FFF2-40B4-BE49-F238E27FC236}">
                <a16:creationId xmlns:a16="http://schemas.microsoft.com/office/drawing/2014/main" id="{F61304B5-FF36-437C-A902-85C5025C929D}"/>
              </a:ext>
            </a:extLst>
          </p:cNvPr>
          <p:cNvSpPr/>
          <p:nvPr/>
        </p:nvSpPr>
        <p:spPr>
          <a:xfrm>
            <a:off x="558221" y="1589188"/>
            <a:ext cx="2286000" cy="274320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Цель</a:t>
            </a:r>
            <a:endParaRPr kumimoji="0" lang="en-GB" sz="1000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9" name="Rectangle: Rounded Corners 34">
            <a:extLst>
              <a:ext uri="{FF2B5EF4-FFF2-40B4-BE49-F238E27FC236}">
                <a16:creationId xmlns:a16="http://schemas.microsoft.com/office/drawing/2014/main" id="{14C31E09-FE27-4AA4-A790-BE9E0F172720}"/>
              </a:ext>
            </a:extLst>
          </p:cNvPr>
          <p:cNvSpPr/>
          <p:nvPr/>
        </p:nvSpPr>
        <p:spPr>
          <a:xfrm>
            <a:off x="2849001" y="1589188"/>
            <a:ext cx="1784545" cy="274320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Дизайн исследования</a:t>
            </a:r>
          </a:p>
        </p:txBody>
      </p:sp>
      <p:sp>
        <p:nvSpPr>
          <p:cNvPr id="40" name="Rectangle: Rounded Corners 37">
            <a:extLst>
              <a:ext uri="{FF2B5EF4-FFF2-40B4-BE49-F238E27FC236}">
                <a16:creationId xmlns:a16="http://schemas.microsoft.com/office/drawing/2014/main" id="{51D08AFF-FAC3-417B-8FFF-F60116347A03}"/>
              </a:ext>
            </a:extLst>
          </p:cNvPr>
          <p:cNvSpPr/>
          <p:nvPr/>
        </p:nvSpPr>
        <p:spPr>
          <a:xfrm>
            <a:off x="4638155" y="1589188"/>
            <a:ext cx="2286000" cy="274320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Основные критерии включения</a:t>
            </a:r>
          </a:p>
        </p:txBody>
      </p: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AE1E386B-E983-4A2C-ABD3-780EFFC7A3BB}"/>
              </a:ext>
            </a:extLst>
          </p:cNvPr>
          <p:cNvCxnSpPr>
            <a:cxnSpLocks/>
            <a:stCxn id="42" idx="2"/>
            <a:endCxn id="7" idx="0"/>
          </p:cNvCxnSpPr>
          <p:nvPr/>
        </p:nvCxnSpPr>
        <p:spPr>
          <a:xfrm rot="5400000">
            <a:off x="8248706" y="-115524"/>
            <a:ext cx="653254" cy="4611318"/>
          </a:xfrm>
          <a:prstGeom prst="bentConnector3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sp>
        <p:nvSpPr>
          <p:cNvPr id="42" name="Rectangle: Rounded Corners 38">
            <a:extLst>
              <a:ext uri="{FF2B5EF4-FFF2-40B4-BE49-F238E27FC236}">
                <a16:creationId xmlns:a16="http://schemas.microsoft.com/office/drawing/2014/main" id="{E497A0C7-4596-45E5-8059-8EEA60D8F852}"/>
              </a:ext>
            </a:extLst>
          </p:cNvPr>
          <p:cNvSpPr/>
          <p:nvPr/>
        </p:nvSpPr>
        <p:spPr>
          <a:xfrm>
            <a:off x="9737992" y="1589188"/>
            <a:ext cx="2286000" cy="274320"/>
          </a:xfrm>
          <a:prstGeom prst="roundRect">
            <a:avLst/>
          </a:prstGeom>
          <a:solidFill>
            <a:srgbClr val="0C3659"/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9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Основные критерии исключения</a:t>
            </a:r>
          </a:p>
        </p:txBody>
      </p:sp>
      <p:sp>
        <p:nvSpPr>
          <p:cNvPr id="43" name="Rectangle: Rounded Corners 37">
            <a:extLst>
              <a:ext uri="{FF2B5EF4-FFF2-40B4-BE49-F238E27FC236}">
                <a16:creationId xmlns:a16="http://schemas.microsoft.com/office/drawing/2014/main" id="{7F6DA14A-8BC1-44D3-BC22-3AD43359C924}"/>
              </a:ext>
            </a:extLst>
          </p:cNvPr>
          <p:cNvSpPr/>
          <p:nvPr/>
        </p:nvSpPr>
        <p:spPr>
          <a:xfrm>
            <a:off x="6951793" y="1589188"/>
            <a:ext cx="2781420" cy="274320"/>
          </a:xfrm>
          <a:prstGeom prst="roundRect">
            <a:avLst/>
          </a:prstGeom>
          <a:solidFill>
            <a:srgbClr val="585858">
              <a:lumMod val="20000"/>
              <a:lumOff val="80000"/>
            </a:srgbClr>
          </a:solidFill>
          <a:ln w="28575" cap="flat" cmpd="sng" algn="ctr">
            <a:solidFill>
              <a:srgbClr val="585858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Демографические характеристики</a:t>
            </a:r>
            <a:endParaRPr kumimoji="0" lang="en-GB" sz="1000" b="1" i="0" u="none" strike="noStrike" kern="0" cap="none" spc="0" normalizeH="0" baseline="3000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2886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8819F-A812-4FBA-90E9-B6675FEF7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S-белок SARS-CoV-2: строение и функции</a:t>
            </a:r>
            <a:endParaRPr lang="en-GB" sz="2400" dirty="0"/>
          </a:p>
        </p:txBody>
      </p:sp>
      <p:pic>
        <p:nvPicPr>
          <p:cNvPr id="4" name="Object 24">
            <a:extLst>
              <a:ext uri="{FF2B5EF4-FFF2-40B4-BE49-F238E27FC236}">
                <a16:creationId xmlns:a16="http://schemas.microsoft.com/office/drawing/2014/main" id="{065ED18A-E83F-4CEC-98DB-01541F2C83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  <p:sp>
        <p:nvSpPr>
          <p:cNvPr id="5" name="Прямоугольник: скругленные углы 22">
            <a:extLst>
              <a:ext uri="{FF2B5EF4-FFF2-40B4-BE49-F238E27FC236}">
                <a16:creationId xmlns:a16="http://schemas.microsoft.com/office/drawing/2014/main" id="{653BA5C7-5A80-4006-90B0-CDB2A4707D09}"/>
              </a:ext>
            </a:extLst>
          </p:cNvPr>
          <p:cNvSpPr/>
          <p:nvPr/>
        </p:nvSpPr>
        <p:spPr>
          <a:xfrm>
            <a:off x="5816394" y="3898985"/>
            <a:ext cx="6075686" cy="1768429"/>
          </a:xfrm>
          <a:prstGeom prst="roundRect">
            <a:avLst/>
          </a:prstGeom>
          <a:solidFill>
            <a:schemeClr val="tx1"/>
          </a:solidFill>
          <a:ln w="6350" cap="flat" cmpd="sng" algn="ctr">
            <a:solidFill>
              <a:srgbClr val="8B2890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Рецептор-связывающий домен (RBD) располагается на субъединице S1 и связывается с АПФ-2</a:t>
            </a:r>
            <a:r>
              <a:rPr kumimoji="0" lang="ru-RU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+mn-lt"/>
              <a:buChar char="•"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S2 активируется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мембранносвязанной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ru-RU" sz="18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сериновой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протеазой клетки-хозяина и инициирует слияние вируса и клетки</a:t>
            </a:r>
            <a:r>
              <a:rPr kumimoji="0" lang="ru-RU" sz="1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grpSp>
        <p:nvGrpSpPr>
          <p:cNvPr id="6" name="Group 50">
            <a:extLst>
              <a:ext uri="{FF2B5EF4-FFF2-40B4-BE49-F238E27FC236}">
                <a16:creationId xmlns:a16="http://schemas.microsoft.com/office/drawing/2014/main" id="{5EC69F67-92F2-4106-9953-317DF931A77D}"/>
              </a:ext>
            </a:extLst>
          </p:cNvPr>
          <p:cNvGrpSpPr/>
          <p:nvPr/>
        </p:nvGrpSpPr>
        <p:grpSpPr>
          <a:xfrm>
            <a:off x="407191" y="1648612"/>
            <a:ext cx="4494436" cy="3518328"/>
            <a:chOff x="2208693" y="1397064"/>
            <a:chExt cx="4494436" cy="3518328"/>
          </a:xfrm>
        </p:grpSpPr>
        <p:sp>
          <p:nvSpPr>
            <p:cNvPr id="7" name="Trapezoid 7">
              <a:extLst>
                <a:ext uri="{FF2B5EF4-FFF2-40B4-BE49-F238E27FC236}">
                  <a16:creationId xmlns:a16="http://schemas.microsoft.com/office/drawing/2014/main" id="{4D2D2E98-19B0-4B5E-B6A7-D4DC09C1AD3A}"/>
                </a:ext>
              </a:extLst>
            </p:cNvPr>
            <p:cNvSpPr/>
            <p:nvPr/>
          </p:nvSpPr>
          <p:spPr>
            <a:xfrm>
              <a:off x="5702462" y="2550109"/>
              <a:ext cx="677990" cy="818141"/>
            </a:xfrm>
            <a:prstGeom prst="trapezoid">
              <a:avLst>
                <a:gd name="adj" fmla="val 32089"/>
              </a:avLst>
            </a:prstGeom>
            <a:gradFill flip="none" rotWithShape="1">
              <a:gsLst>
                <a:gs pos="19000">
                  <a:sysClr val="windowText" lastClr="000000"/>
                </a:gs>
                <a:gs pos="100000">
                  <a:sysClr val="windowText" lastClr="000000">
                    <a:alpha val="0"/>
                  </a:sys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8" name="Group 2">
              <a:extLst>
                <a:ext uri="{FF2B5EF4-FFF2-40B4-BE49-F238E27FC236}">
                  <a16:creationId xmlns:a16="http://schemas.microsoft.com/office/drawing/2014/main" id="{379D6491-2C34-4536-B27B-E587E0C94E16}"/>
                </a:ext>
              </a:extLst>
            </p:cNvPr>
            <p:cNvGrpSpPr/>
            <p:nvPr/>
          </p:nvGrpSpPr>
          <p:grpSpPr>
            <a:xfrm>
              <a:off x="5648071" y="2234280"/>
              <a:ext cx="793630" cy="806720"/>
              <a:chOff x="8086458" y="1921965"/>
              <a:chExt cx="793630" cy="806720"/>
            </a:xfrm>
          </p:grpSpPr>
          <p:sp>
            <p:nvSpPr>
              <p:cNvPr id="17" name="Oval 6">
                <a:extLst>
                  <a:ext uri="{FF2B5EF4-FFF2-40B4-BE49-F238E27FC236}">
                    <a16:creationId xmlns:a16="http://schemas.microsoft.com/office/drawing/2014/main" id="{1DF7F16F-7890-4808-BAFF-EEF58656B7DF}"/>
                  </a:ext>
                </a:extLst>
              </p:cNvPr>
              <p:cNvSpPr/>
              <p:nvPr/>
            </p:nvSpPr>
            <p:spPr>
              <a:xfrm>
                <a:off x="8086458" y="1921965"/>
                <a:ext cx="793630" cy="432907"/>
              </a:xfrm>
              <a:prstGeom prst="ellips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0FBE597-03B1-4325-908E-EB4EA53778BE}"/>
                  </a:ext>
                </a:extLst>
              </p:cNvPr>
              <p:cNvSpPr txBox="1"/>
              <p:nvPr/>
            </p:nvSpPr>
            <p:spPr>
              <a:xfrm>
                <a:off x="8309765" y="2020879"/>
                <a:ext cx="3113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1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rPr>
                  <a:t>S1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FB27E97-F5B1-4489-84AD-9C8ECF0DA903}"/>
                  </a:ext>
                </a:extLst>
              </p:cNvPr>
              <p:cNvSpPr txBox="1"/>
              <p:nvPr/>
            </p:nvSpPr>
            <p:spPr>
              <a:xfrm>
                <a:off x="8320260" y="2482464"/>
                <a:ext cx="31130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 marR="0" lvl="0" indent="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1000" b="1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Arial" panose="020B0604020202020204" pitchFamily="34" charset="0"/>
                  </a:defRPr>
                </a:lvl1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0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rPr>
                  <a:t>S2</a:t>
                </a:r>
                <a:endParaRPr kumimoji="0" lang="en-GB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9" name="Straight Connector 26">
              <a:extLst>
                <a:ext uri="{FF2B5EF4-FFF2-40B4-BE49-F238E27FC236}">
                  <a16:creationId xmlns:a16="http://schemas.microsoft.com/office/drawing/2014/main" id="{2A6C4273-0CFB-4672-816B-F74C48306FD2}"/>
                </a:ext>
              </a:extLst>
            </p:cNvPr>
            <p:cNvCxnSpPr>
              <a:cxnSpLocks/>
              <a:stCxn id="14" idx="0"/>
            </p:cNvCxnSpPr>
            <p:nvPr/>
          </p:nvCxnSpPr>
          <p:spPr>
            <a:xfrm flipV="1">
              <a:off x="4114286" y="1999204"/>
              <a:ext cx="1731801" cy="806058"/>
            </a:xfrm>
            <a:prstGeom prst="line">
              <a:avLst/>
            </a:prstGeom>
            <a:noFill/>
            <a:ln w="6350" cap="flat" cmpd="sng" algn="ctr">
              <a:solidFill>
                <a:srgbClr val="D8DFDE"/>
              </a:solidFill>
              <a:prstDash val="solid"/>
              <a:miter lim="800000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2BD407A-03C3-4903-9837-51658562619D}"/>
                </a:ext>
              </a:extLst>
            </p:cNvPr>
            <p:cNvSpPr txBox="1"/>
            <p:nvPr/>
          </p:nvSpPr>
          <p:spPr>
            <a:xfrm>
              <a:off x="5354098" y="3752009"/>
              <a:ext cx="13490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400" b="1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S</a:t>
              </a:r>
              <a:r>
                <a:rPr kumimoji="0" lang="ru-RU" sz="1400" b="1" i="0" u="none" strike="noStrike" kern="0" cap="none" spc="0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-белок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Calibri"/>
                  <a:cs typeface="Arial" panose="020B0604020202020204" pitchFamily="34" charset="0"/>
                </a:rPr>
                <a:t>SARS-CoV-2</a:t>
              </a:r>
              <a:endPara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Calibri"/>
                <a:cs typeface="Arial" panose="020B0604020202020204" pitchFamily="34" charset="0"/>
              </a:endParaRPr>
            </a:p>
          </p:txBody>
        </p:sp>
        <p:grpSp>
          <p:nvGrpSpPr>
            <p:cNvPr id="11" name="Group 8">
              <a:extLst>
                <a:ext uri="{FF2B5EF4-FFF2-40B4-BE49-F238E27FC236}">
                  <a16:creationId xmlns:a16="http://schemas.microsoft.com/office/drawing/2014/main" id="{A0D49036-0FAB-43F6-A20C-5E227BB98F1E}"/>
                </a:ext>
              </a:extLst>
            </p:cNvPr>
            <p:cNvGrpSpPr/>
            <p:nvPr/>
          </p:nvGrpSpPr>
          <p:grpSpPr>
            <a:xfrm>
              <a:off x="2208693" y="1397064"/>
              <a:ext cx="4258492" cy="3518328"/>
              <a:chOff x="101874" y="1458588"/>
              <a:chExt cx="4258492" cy="3518328"/>
            </a:xfrm>
          </p:grpSpPr>
          <p:pic>
            <p:nvPicPr>
              <p:cNvPr id="15" name="Picture 9">
                <a:extLst>
                  <a:ext uri="{FF2B5EF4-FFF2-40B4-BE49-F238E27FC236}">
                    <a16:creationId xmlns:a16="http://schemas.microsoft.com/office/drawing/2014/main" id="{E50BCD68-9502-4757-A64E-188F23D614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6016" y="2908480"/>
                <a:ext cx="2068436" cy="2068436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26894C5-893B-4893-8E4B-7D49BB9E1FD5}"/>
                  </a:ext>
                </a:extLst>
              </p:cNvPr>
              <p:cNvSpPr txBox="1"/>
              <p:nvPr/>
            </p:nvSpPr>
            <p:spPr>
              <a:xfrm>
                <a:off x="101874" y="1458588"/>
                <a:ext cx="42584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b="1" i="0" u="none" strike="noStrike" cap="none" spc="0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</a:defRPr>
                </a:lvl1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ru-RU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F4444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rPr>
                  <a:t>Структура </a:t>
                </a:r>
                <a:r>
                  <a:rPr kumimoji="0" lang="en-GB" sz="18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3F4444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rPr>
                  <a:t>SARS-CoV-2</a:t>
                </a:r>
                <a:r>
                  <a:rPr kumimoji="0" lang="en-GB" sz="1800" b="1" i="0" u="none" strike="noStrike" kern="0" cap="none" spc="0" normalizeH="0" baseline="30000" noProof="0" dirty="0">
                    <a:ln>
                      <a:noFill/>
                    </a:ln>
                    <a:solidFill>
                      <a:srgbClr val="3F4444"/>
                    </a:solidFill>
                    <a:effectLst/>
                    <a:uLnTx/>
                    <a:uFillTx/>
                    <a:latin typeface="Calibri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cxnSp>
          <p:nvCxnSpPr>
            <p:cNvPr id="12" name="Straight Connector 28">
              <a:extLst>
                <a:ext uri="{FF2B5EF4-FFF2-40B4-BE49-F238E27FC236}">
                  <a16:creationId xmlns:a16="http://schemas.microsoft.com/office/drawing/2014/main" id="{A07C4043-FDB2-4180-9E2D-CED96D4F42EA}"/>
                </a:ext>
              </a:extLst>
            </p:cNvPr>
            <p:cNvCxnSpPr>
              <a:cxnSpLocks/>
              <a:stCxn id="14" idx="4"/>
              <a:endCxn id="13" idx="4"/>
            </p:cNvCxnSpPr>
            <p:nvPr/>
          </p:nvCxnSpPr>
          <p:spPr>
            <a:xfrm>
              <a:off x="4000944" y="3239736"/>
              <a:ext cx="2027670" cy="474246"/>
            </a:xfrm>
            <a:prstGeom prst="line">
              <a:avLst/>
            </a:prstGeom>
            <a:noFill/>
            <a:ln w="6350" cap="flat" cmpd="sng" algn="ctr">
              <a:solidFill>
                <a:srgbClr val="D8DFDE"/>
              </a:solidFill>
              <a:prstDash val="solid"/>
              <a:miter lim="800000"/>
            </a:ln>
            <a:effectLst/>
          </p:spPr>
        </p:cxnSp>
        <p:sp>
          <p:nvSpPr>
            <p:cNvPr id="13" name="Oval 32">
              <a:extLst>
                <a:ext uri="{FF2B5EF4-FFF2-40B4-BE49-F238E27FC236}">
                  <a16:creationId xmlns:a16="http://schemas.microsoft.com/office/drawing/2014/main" id="{CAB00618-E0DD-40CC-A155-7A1E666AAD58}"/>
                </a:ext>
              </a:extLst>
            </p:cNvPr>
            <p:cNvSpPr/>
            <p:nvPr/>
          </p:nvSpPr>
          <p:spPr>
            <a:xfrm>
              <a:off x="5383988" y="1971909"/>
              <a:ext cx="1289252" cy="1742073"/>
            </a:xfrm>
            <a:prstGeom prst="ellipse">
              <a:avLst/>
            </a:prstGeom>
            <a:noFill/>
            <a:ln w="127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Oval 41">
              <a:extLst>
                <a:ext uri="{FF2B5EF4-FFF2-40B4-BE49-F238E27FC236}">
                  <a16:creationId xmlns:a16="http://schemas.microsoft.com/office/drawing/2014/main" id="{E1772C82-202F-49BA-8326-0EBF119C8ABB}"/>
                </a:ext>
              </a:extLst>
            </p:cNvPr>
            <p:cNvSpPr/>
            <p:nvPr/>
          </p:nvSpPr>
          <p:spPr>
            <a:xfrm rot="877262">
              <a:off x="3929409" y="2797992"/>
              <a:ext cx="256412" cy="449014"/>
            </a:xfrm>
            <a:prstGeom prst="ellipse">
              <a:avLst/>
            </a:prstGeom>
            <a:noFill/>
            <a:ln w="127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A4A530-B499-4661-9D2A-0785A0620FBB}"/>
              </a:ext>
            </a:extLst>
          </p:cNvPr>
          <p:cNvSpPr txBox="1"/>
          <p:nvPr/>
        </p:nvSpPr>
        <p:spPr>
          <a:xfrm>
            <a:off x="5788065" y="1602701"/>
            <a:ext cx="61323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 kumimoji="0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</a:lstStyle>
          <a:p>
            <a:pPr>
              <a:buClr>
                <a:srgbClr val="3F4444"/>
              </a:buClr>
              <a:buSzPct val="100000"/>
              <a:buFont typeface="+mn-lt"/>
              <a:buChar char="•"/>
              <a:defRPr/>
            </a:pPr>
            <a:r>
              <a:rPr lang="ru-RU" dirty="0">
                <a:solidFill>
                  <a:srgbClr val="3F4444"/>
                </a:solidFill>
                <a:latin typeface="Calibri"/>
              </a:rPr>
              <a:t>S-белок обеспечивает прикрепление и последующее проникновение вируса в клетку-хозяина, что делает S-белок основной терапевтической мишенью</a:t>
            </a:r>
            <a:r>
              <a:rPr lang="en-GB" b="1" baseline="30000" dirty="0">
                <a:solidFill>
                  <a:srgbClr val="3F4444"/>
                </a:solidFill>
                <a:latin typeface="Calibri"/>
              </a:rPr>
              <a:t>2</a:t>
            </a:r>
            <a:endParaRPr lang="ru-RU" b="1" baseline="30000" dirty="0">
              <a:solidFill>
                <a:srgbClr val="3F4444"/>
              </a:solidFill>
              <a:latin typeface="Calibri"/>
            </a:endParaRPr>
          </a:p>
          <a:p>
            <a:pPr>
              <a:buClr>
                <a:srgbClr val="3F4444"/>
              </a:buClr>
              <a:buSzPct val="100000"/>
              <a:buFont typeface="+mn-lt"/>
              <a:buChar char="•"/>
              <a:defRPr/>
            </a:pPr>
            <a:r>
              <a:rPr lang="en-US" dirty="0">
                <a:solidFill>
                  <a:srgbClr val="3F4444"/>
                </a:solidFill>
                <a:latin typeface="Calibri"/>
              </a:rPr>
              <a:t>S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-белок состоит из двух субъединиц (S1 и S2)</a:t>
            </a:r>
            <a:r>
              <a:rPr lang="en-GB" sz="2400" baseline="30000" dirty="0">
                <a:solidFill>
                  <a:srgbClr val="3F4444"/>
                </a:solidFill>
                <a:latin typeface="Calibri"/>
              </a:rPr>
              <a:t>1</a:t>
            </a: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0F63821C-3C9A-49F6-978B-F32FE8B25069}"/>
              </a:ext>
            </a:extLst>
          </p:cNvPr>
          <p:cNvSpPr txBox="1">
            <a:spLocks/>
          </p:cNvSpPr>
          <p:nvPr/>
        </p:nvSpPr>
        <p:spPr>
          <a:xfrm>
            <a:off x="0" y="5962827"/>
            <a:ext cx="11024158" cy="6425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134C"/>
              </a:buClr>
              <a:buSzTx/>
              <a:buFont typeface="Arial" panose="020B0604020202020204" pitchFamily="34" charset="0"/>
              <a:buNone/>
              <a:tabLst/>
              <a:defRPr kumimoji="0" sz="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  <a:lvl2pPr marL="228600" indent="0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sz="1000"/>
            </a:lvl2pPr>
            <a:lvl3pPr marL="457200" indent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3pPr>
            <a:lvl4pPr marL="685800" indent="0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/>
            </a:lvl4pPr>
            <a:lvl5pPr marL="914400" indent="0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0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defRPr/>
            </a:pPr>
            <a:r>
              <a:rPr lang="en-GB" dirty="0">
                <a:solidFill>
                  <a:srgbClr val="3F4444"/>
                </a:solidFill>
                <a:latin typeface="Calibri"/>
              </a:rPr>
              <a:t>SARS-CoV-2 (severe acute respiratory syndrome coronavirus-2) -  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Тяжелый острый респираторный синдром, вызванный коронавирусом 2-го типа; 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S 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(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spike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) – </a:t>
            </a:r>
            <a:r>
              <a:rPr lang="ru-RU" dirty="0" err="1">
                <a:solidFill>
                  <a:srgbClr val="3F4444"/>
                </a:solidFill>
                <a:latin typeface="Calibri"/>
              </a:rPr>
              <a:t>спайк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 (шиповидный) белок; АПФ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2 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-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 </a:t>
            </a:r>
            <a:r>
              <a:rPr lang="ru-RU" dirty="0" err="1">
                <a:solidFill>
                  <a:srgbClr val="3F4444"/>
                </a:solidFill>
                <a:latin typeface="Calibri"/>
              </a:rPr>
              <a:t>ангиотензинпревращающий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 фермент 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2; RBD 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(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receptor-binding domain</a:t>
            </a:r>
            <a:r>
              <a:rPr lang="ru-RU" dirty="0">
                <a:solidFill>
                  <a:srgbClr val="3F4444"/>
                </a:solidFill>
                <a:latin typeface="Calibri"/>
              </a:rPr>
              <a:t>) – рецептор-связывающий домен</a:t>
            </a:r>
          </a:p>
          <a:p>
            <a:pPr>
              <a:defRPr/>
            </a:pPr>
            <a:r>
              <a:rPr lang="ru-RU" dirty="0">
                <a:solidFill>
                  <a:srgbClr val="3F4444"/>
                </a:solidFill>
                <a:latin typeface="Calibri"/>
              </a:rPr>
              <a:t>1. 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Jiang S, Hillyer Y, Du L. Neutralizing antibodies against SARS-CoV-2 and other human coronaviruses. </a:t>
            </a:r>
            <a:r>
              <a:rPr lang="en-GB" i="1" dirty="0">
                <a:solidFill>
                  <a:srgbClr val="3F4444"/>
                </a:solidFill>
                <a:latin typeface="Calibri"/>
              </a:rPr>
              <a:t>Trends Immunol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. 2020;41:355-359 </a:t>
            </a:r>
            <a:endParaRPr lang="ru-RU" dirty="0">
              <a:solidFill>
                <a:srgbClr val="3F4444"/>
              </a:solidFill>
              <a:latin typeface="Calibri"/>
            </a:endParaRPr>
          </a:p>
          <a:p>
            <a:pPr>
              <a:defRPr/>
            </a:pPr>
            <a:r>
              <a:rPr lang="en-GB" dirty="0">
                <a:solidFill>
                  <a:srgbClr val="3F4444"/>
                </a:solidFill>
                <a:latin typeface="Calibri"/>
              </a:rPr>
              <a:t>2. Tai W, Zhang X, Pu, J, et al. Characterization of the receptor-binding domain (RBD) of 2019 novel coronavirus: implication for development of RBD protein as a viral attachment inhibitor and vaccine. </a:t>
            </a:r>
            <a:r>
              <a:rPr lang="en-GB" i="1" dirty="0">
                <a:solidFill>
                  <a:srgbClr val="3F4444"/>
                </a:solidFill>
                <a:latin typeface="Calibri"/>
              </a:rPr>
              <a:t>Cell Mol Immunol</a:t>
            </a:r>
            <a:r>
              <a:rPr lang="en-GB" dirty="0">
                <a:solidFill>
                  <a:srgbClr val="3F4444"/>
                </a:solidFill>
                <a:latin typeface="Calibri"/>
              </a:rPr>
              <a:t>. 2020;17:613-620. </a:t>
            </a:r>
          </a:p>
        </p:txBody>
      </p:sp>
    </p:spTree>
    <p:extLst>
      <p:ext uri="{BB962C8B-B14F-4D97-AF65-F5344CB8AC3E}">
        <p14:creationId xmlns:p14="http://schemas.microsoft.com/office/powerpoint/2010/main" val="372938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83A8B-0AD3-4739-BFDC-CC9955E7D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213607" cy="1326525"/>
          </a:xfrm>
        </p:spPr>
        <p:txBody>
          <a:bodyPr/>
          <a:lstStyle/>
          <a:p>
            <a:r>
              <a:rPr lang="ru-RU" sz="2000" dirty="0"/>
              <a:t>PROVENT: рандомизированное двойное слепое плацебо-контролируемое исследование III фазы, оценившее применение препарата ЭВУШЕЛД для </a:t>
            </a:r>
            <a:r>
              <a:rPr lang="ru-RU" sz="2000" dirty="0" err="1"/>
              <a:t>доконтактной</a:t>
            </a:r>
            <a:r>
              <a:rPr lang="ru-RU" sz="2000" dirty="0"/>
              <a:t> профилактики </a:t>
            </a:r>
            <a:br>
              <a:rPr lang="ru-RU" sz="2000" dirty="0"/>
            </a:br>
            <a:r>
              <a:rPr lang="ru-RU" sz="2000" dirty="0"/>
              <a:t>(N=5197 участников)</a:t>
            </a:r>
            <a:r>
              <a:rPr lang="ru-RU" sz="2000" baseline="30000" dirty="0"/>
              <a:t>1,2</a:t>
            </a:r>
            <a:endParaRPr lang="en-GB" sz="2000" baseline="300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211D44EB-4DFF-4977-9420-740BA06EC6F3}"/>
              </a:ext>
            </a:extLst>
          </p:cNvPr>
          <p:cNvSpPr txBox="1">
            <a:spLocks/>
          </p:cNvSpPr>
          <p:nvPr/>
        </p:nvSpPr>
        <p:spPr>
          <a:xfrm>
            <a:off x="-1640" y="5971695"/>
            <a:ext cx="5742947" cy="553998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Проведение этого анализа не было запланировано протоколом исследования, поэтому p-значения рассчитаны не были</a:t>
            </a:r>
            <a:r>
              <a:rPr kumimoji="0" lang="ru" sz="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 – доверительный интервал; COVID-19 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(Coronavirus disease 2019) </a:t>
            </a: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коронавирусная инфекция 2019 г.;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RRR (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relative risk reduction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– снижение относительного риска; ОТ-ПЦР – полимеразная цепная реакция с обратной транскриптазой; SARS-CoV-2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(severe acute respiratory syndrome coronavirus-2)</a:t>
            </a: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– тяжелый острый респираторный синдром, вызванный коронавирусом 2-го типа.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Study NCT04625725. ClinicalTrials.gov website; 2. 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Levin MJ et al. Article and supplementary appendix. 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N </a:t>
            </a:r>
            <a:r>
              <a:rPr kumimoji="0" lang="en-GB" sz="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Engl</a:t>
            </a:r>
            <a:r>
              <a:rPr kumimoji="0" lang="en-GB" sz="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J Med.</a:t>
            </a:r>
            <a:r>
              <a:rPr kumimoji="0" lang="en-GB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 2022;386:2188-2200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GB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44EED1FC-C4F4-4F2F-A1EC-7A16BEB1D840}"/>
              </a:ext>
            </a:extLst>
          </p:cNvPr>
          <p:cNvSpPr/>
          <p:nvPr/>
        </p:nvSpPr>
        <p:spPr>
          <a:xfrm>
            <a:off x="5905500" y="2509231"/>
            <a:ext cx="3759201" cy="3897279"/>
          </a:xfrm>
          <a:prstGeom prst="roundRect">
            <a:avLst>
              <a:gd name="adj" fmla="val 4982"/>
            </a:avLst>
          </a:prstGeom>
          <a:solidFill>
            <a:srgbClr val="FFFFFF"/>
          </a:solidFill>
          <a:ln w="3175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241300" dist="889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714CF17-A7A6-45CB-8176-D8D26E474DCC}"/>
              </a:ext>
            </a:extLst>
          </p:cNvPr>
          <p:cNvSpPr/>
          <p:nvPr/>
        </p:nvSpPr>
        <p:spPr>
          <a:xfrm>
            <a:off x="3965826" y="1557075"/>
            <a:ext cx="7642854" cy="675556"/>
          </a:xfrm>
          <a:prstGeom prst="roundRect">
            <a:avLst/>
          </a:prstGeom>
          <a:solidFill>
            <a:srgbClr val="0C3659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Анализ данных, полученных в течение медианного 6-месячного периода наблюдения, выявил более выраженное уменьшение частоты случаев COVID-19 </a:t>
            </a:r>
            <a:endParaRPr kumimoji="0" lang="en-GB" sz="14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D42EF24-E000-4CE1-93E8-756E1BBB7638}"/>
              </a:ext>
            </a:extLst>
          </p:cNvPr>
          <p:cNvSpPr/>
          <p:nvPr/>
        </p:nvSpPr>
        <p:spPr>
          <a:xfrm>
            <a:off x="271170" y="1894853"/>
            <a:ext cx="3234619" cy="700772"/>
          </a:xfrm>
          <a:prstGeom prst="roundRect">
            <a:avLst/>
          </a:prstGeom>
          <a:solidFill>
            <a:srgbClr val="0C3659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Первичная и </a:t>
            </a:r>
            <a:r>
              <a:rPr kumimoji="0" lang="en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основные вспомогательные конечные точки эффективности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70D98068-ED70-4BAD-AD26-4412EE982D41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458381" y="1894853"/>
            <a:ext cx="507445" cy="107271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7D2FC2-8120-44D8-8CCA-CA62044021FE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 flipH="1">
            <a:off x="7785101" y="2232631"/>
            <a:ext cx="2152" cy="276600"/>
          </a:xfrm>
          <a:prstGeom prst="line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837C159-263B-40E2-BA06-4E2BB54D57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6523993"/>
              </p:ext>
            </p:extLst>
          </p:nvPr>
        </p:nvGraphicFramePr>
        <p:xfrm>
          <a:off x="6192911" y="2973673"/>
          <a:ext cx="2436994" cy="3267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Speech Bubble: Rectangle with Corners Rounded 2">
            <a:extLst>
              <a:ext uri="{FF2B5EF4-FFF2-40B4-BE49-F238E27FC236}">
                <a16:creationId xmlns:a16="http://schemas.microsoft.com/office/drawing/2014/main" id="{61BFC36E-7336-4945-8E80-7E3A12E3B97D}"/>
              </a:ext>
            </a:extLst>
          </p:cNvPr>
          <p:cNvSpPr/>
          <p:nvPr/>
        </p:nvSpPr>
        <p:spPr>
          <a:xfrm>
            <a:off x="6756364" y="3010464"/>
            <a:ext cx="2025942" cy="574618"/>
          </a:xfrm>
          <a:custGeom>
            <a:avLst/>
            <a:gdLst>
              <a:gd name="connsiteX0" fmla="*/ 0 w 2968355"/>
              <a:gd name="connsiteY0" fmla="*/ 107978 h 647858"/>
              <a:gd name="connsiteX1" fmla="*/ 107978 w 2968355"/>
              <a:gd name="connsiteY1" fmla="*/ 0 h 647858"/>
              <a:gd name="connsiteX2" fmla="*/ 494726 w 2968355"/>
              <a:gd name="connsiteY2" fmla="*/ 0 h 647858"/>
              <a:gd name="connsiteX3" fmla="*/ 494726 w 2968355"/>
              <a:gd name="connsiteY3" fmla="*/ 0 h 647858"/>
              <a:gd name="connsiteX4" fmla="*/ 1236815 w 2968355"/>
              <a:gd name="connsiteY4" fmla="*/ 0 h 647858"/>
              <a:gd name="connsiteX5" fmla="*/ 2860377 w 2968355"/>
              <a:gd name="connsiteY5" fmla="*/ 0 h 647858"/>
              <a:gd name="connsiteX6" fmla="*/ 2968355 w 2968355"/>
              <a:gd name="connsiteY6" fmla="*/ 107978 h 647858"/>
              <a:gd name="connsiteX7" fmla="*/ 2968355 w 2968355"/>
              <a:gd name="connsiteY7" fmla="*/ 377917 h 647858"/>
              <a:gd name="connsiteX8" fmla="*/ 2968355 w 2968355"/>
              <a:gd name="connsiteY8" fmla="*/ 377917 h 647858"/>
              <a:gd name="connsiteX9" fmla="*/ 2968355 w 2968355"/>
              <a:gd name="connsiteY9" fmla="*/ 539882 h 647858"/>
              <a:gd name="connsiteX10" fmla="*/ 2968355 w 2968355"/>
              <a:gd name="connsiteY10" fmla="*/ 539880 h 647858"/>
              <a:gd name="connsiteX11" fmla="*/ 2860377 w 2968355"/>
              <a:gd name="connsiteY11" fmla="*/ 647858 h 647858"/>
              <a:gd name="connsiteX12" fmla="*/ 1236815 w 2968355"/>
              <a:gd name="connsiteY12" fmla="*/ 647858 h 647858"/>
              <a:gd name="connsiteX13" fmla="*/ 1409494 w 2968355"/>
              <a:gd name="connsiteY13" fmla="*/ 827697 h 647858"/>
              <a:gd name="connsiteX14" fmla="*/ 494726 w 2968355"/>
              <a:gd name="connsiteY14" fmla="*/ 647858 h 647858"/>
              <a:gd name="connsiteX15" fmla="*/ 107978 w 2968355"/>
              <a:gd name="connsiteY15" fmla="*/ 647858 h 647858"/>
              <a:gd name="connsiteX16" fmla="*/ 0 w 2968355"/>
              <a:gd name="connsiteY16" fmla="*/ 539880 h 647858"/>
              <a:gd name="connsiteX17" fmla="*/ 0 w 2968355"/>
              <a:gd name="connsiteY17" fmla="*/ 539882 h 647858"/>
              <a:gd name="connsiteX18" fmla="*/ 0 w 2968355"/>
              <a:gd name="connsiteY18" fmla="*/ 377917 h 647858"/>
              <a:gd name="connsiteX19" fmla="*/ 0 w 2968355"/>
              <a:gd name="connsiteY19" fmla="*/ 377917 h 647858"/>
              <a:gd name="connsiteX20" fmla="*/ 0 w 2968355"/>
              <a:gd name="connsiteY20" fmla="*/ 107978 h 647858"/>
              <a:gd name="connsiteX0" fmla="*/ 0 w 2968355"/>
              <a:gd name="connsiteY0" fmla="*/ 107978 h 827697"/>
              <a:gd name="connsiteX1" fmla="*/ 107978 w 2968355"/>
              <a:gd name="connsiteY1" fmla="*/ 0 h 827697"/>
              <a:gd name="connsiteX2" fmla="*/ 494726 w 2968355"/>
              <a:gd name="connsiteY2" fmla="*/ 0 h 827697"/>
              <a:gd name="connsiteX3" fmla="*/ 494726 w 2968355"/>
              <a:gd name="connsiteY3" fmla="*/ 0 h 827697"/>
              <a:gd name="connsiteX4" fmla="*/ 1236815 w 2968355"/>
              <a:gd name="connsiteY4" fmla="*/ 0 h 827697"/>
              <a:gd name="connsiteX5" fmla="*/ 2860377 w 2968355"/>
              <a:gd name="connsiteY5" fmla="*/ 0 h 827697"/>
              <a:gd name="connsiteX6" fmla="*/ 2968355 w 2968355"/>
              <a:gd name="connsiteY6" fmla="*/ 107978 h 827697"/>
              <a:gd name="connsiteX7" fmla="*/ 2968355 w 2968355"/>
              <a:gd name="connsiteY7" fmla="*/ 377917 h 827697"/>
              <a:gd name="connsiteX8" fmla="*/ 2968355 w 2968355"/>
              <a:gd name="connsiteY8" fmla="*/ 377917 h 827697"/>
              <a:gd name="connsiteX9" fmla="*/ 2968355 w 2968355"/>
              <a:gd name="connsiteY9" fmla="*/ 539882 h 827697"/>
              <a:gd name="connsiteX10" fmla="*/ 2968355 w 2968355"/>
              <a:gd name="connsiteY10" fmla="*/ 539880 h 827697"/>
              <a:gd name="connsiteX11" fmla="*/ 2860377 w 2968355"/>
              <a:gd name="connsiteY11" fmla="*/ 647858 h 827697"/>
              <a:gd name="connsiteX12" fmla="*/ 2089432 w 2968355"/>
              <a:gd name="connsiteY12" fmla="*/ 660215 h 827697"/>
              <a:gd name="connsiteX13" fmla="*/ 1409494 w 2968355"/>
              <a:gd name="connsiteY13" fmla="*/ 827697 h 827697"/>
              <a:gd name="connsiteX14" fmla="*/ 494726 w 2968355"/>
              <a:gd name="connsiteY14" fmla="*/ 647858 h 827697"/>
              <a:gd name="connsiteX15" fmla="*/ 107978 w 2968355"/>
              <a:gd name="connsiteY15" fmla="*/ 647858 h 827697"/>
              <a:gd name="connsiteX16" fmla="*/ 0 w 2968355"/>
              <a:gd name="connsiteY16" fmla="*/ 539880 h 827697"/>
              <a:gd name="connsiteX17" fmla="*/ 0 w 2968355"/>
              <a:gd name="connsiteY17" fmla="*/ 539882 h 827697"/>
              <a:gd name="connsiteX18" fmla="*/ 0 w 2968355"/>
              <a:gd name="connsiteY18" fmla="*/ 377917 h 827697"/>
              <a:gd name="connsiteX19" fmla="*/ 0 w 2968355"/>
              <a:gd name="connsiteY19" fmla="*/ 377917 h 827697"/>
              <a:gd name="connsiteX20" fmla="*/ 0 w 2968355"/>
              <a:gd name="connsiteY20" fmla="*/ 107978 h 827697"/>
              <a:gd name="connsiteX0" fmla="*/ 0 w 2968355"/>
              <a:gd name="connsiteY0" fmla="*/ 107978 h 827697"/>
              <a:gd name="connsiteX1" fmla="*/ 107978 w 2968355"/>
              <a:gd name="connsiteY1" fmla="*/ 0 h 827697"/>
              <a:gd name="connsiteX2" fmla="*/ 494726 w 2968355"/>
              <a:gd name="connsiteY2" fmla="*/ 0 h 827697"/>
              <a:gd name="connsiteX3" fmla="*/ 494726 w 2968355"/>
              <a:gd name="connsiteY3" fmla="*/ 0 h 827697"/>
              <a:gd name="connsiteX4" fmla="*/ 1236815 w 2968355"/>
              <a:gd name="connsiteY4" fmla="*/ 0 h 827697"/>
              <a:gd name="connsiteX5" fmla="*/ 2860377 w 2968355"/>
              <a:gd name="connsiteY5" fmla="*/ 0 h 827697"/>
              <a:gd name="connsiteX6" fmla="*/ 2968355 w 2968355"/>
              <a:gd name="connsiteY6" fmla="*/ 107978 h 827697"/>
              <a:gd name="connsiteX7" fmla="*/ 2968355 w 2968355"/>
              <a:gd name="connsiteY7" fmla="*/ 377917 h 827697"/>
              <a:gd name="connsiteX8" fmla="*/ 2968355 w 2968355"/>
              <a:gd name="connsiteY8" fmla="*/ 377917 h 827697"/>
              <a:gd name="connsiteX9" fmla="*/ 2968355 w 2968355"/>
              <a:gd name="connsiteY9" fmla="*/ 539882 h 827697"/>
              <a:gd name="connsiteX10" fmla="*/ 2968355 w 2968355"/>
              <a:gd name="connsiteY10" fmla="*/ 539880 h 827697"/>
              <a:gd name="connsiteX11" fmla="*/ 2860377 w 2968355"/>
              <a:gd name="connsiteY11" fmla="*/ 647858 h 827697"/>
              <a:gd name="connsiteX12" fmla="*/ 2089432 w 2968355"/>
              <a:gd name="connsiteY12" fmla="*/ 660215 h 827697"/>
              <a:gd name="connsiteX13" fmla="*/ 1409494 w 2968355"/>
              <a:gd name="connsiteY13" fmla="*/ 827697 h 827697"/>
              <a:gd name="connsiteX14" fmla="*/ 803645 w 2968355"/>
              <a:gd name="connsiteY14" fmla="*/ 647858 h 827697"/>
              <a:gd name="connsiteX15" fmla="*/ 107978 w 2968355"/>
              <a:gd name="connsiteY15" fmla="*/ 647858 h 827697"/>
              <a:gd name="connsiteX16" fmla="*/ 0 w 2968355"/>
              <a:gd name="connsiteY16" fmla="*/ 539880 h 827697"/>
              <a:gd name="connsiteX17" fmla="*/ 0 w 2968355"/>
              <a:gd name="connsiteY17" fmla="*/ 539882 h 827697"/>
              <a:gd name="connsiteX18" fmla="*/ 0 w 2968355"/>
              <a:gd name="connsiteY18" fmla="*/ 377917 h 827697"/>
              <a:gd name="connsiteX19" fmla="*/ 0 w 2968355"/>
              <a:gd name="connsiteY19" fmla="*/ 377917 h 827697"/>
              <a:gd name="connsiteX20" fmla="*/ 0 w 2968355"/>
              <a:gd name="connsiteY20" fmla="*/ 107978 h 827697"/>
              <a:gd name="connsiteX0" fmla="*/ 0 w 2968355"/>
              <a:gd name="connsiteY0" fmla="*/ 107978 h 827697"/>
              <a:gd name="connsiteX1" fmla="*/ 107978 w 2968355"/>
              <a:gd name="connsiteY1" fmla="*/ 0 h 827697"/>
              <a:gd name="connsiteX2" fmla="*/ 494726 w 2968355"/>
              <a:gd name="connsiteY2" fmla="*/ 0 h 827697"/>
              <a:gd name="connsiteX3" fmla="*/ 494726 w 2968355"/>
              <a:gd name="connsiteY3" fmla="*/ 0 h 827697"/>
              <a:gd name="connsiteX4" fmla="*/ 1236815 w 2968355"/>
              <a:gd name="connsiteY4" fmla="*/ 0 h 827697"/>
              <a:gd name="connsiteX5" fmla="*/ 2860377 w 2968355"/>
              <a:gd name="connsiteY5" fmla="*/ 0 h 827697"/>
              <a:gd name="connsiteX6" fmla="*/ 2968355 w 2968355"/>
              <a:gd name="connsiteY6" fmla="*/ 107978 h 827697"/>
              <a:gd name="connsiteX7" fmla="*/ 2968355 w 2968355"/>
              <a:gd name="connsiteY7" fmla="*/ 377917 h 827697"/>
              <a:gd name="connsiteX8" fmla="*/ 2968355 w 2968355"/>
              <a:gd name="connsiteY8" fmla="*/ 377917 h 827697"/>
              <a:gd name="connsiteX9" fmla="*/ 2968355 w 2968355"/>
              <a:gd name="connsiteY9" fmla="*/ 539882 h 827697"/>
              <a:gd name="connsiteX10" fmla="*/ 2968355 w 2968355"/>
              <a:gd name="connsiteY10" fmla="*/ 539880 h 827697"/>
              <a:gd name="connsiteX11" fmla="*/ 2860377 w 2968355"/>
              <a:gd name="connsiteY11" fmla="*/ 647858 h 827697"/>
              <a:gd name="connsiteX12" fmla="*/ 1965864 w 2968355"/>
              <a:gd name="connsiteY12" fmla="*/ 647858 h 827697"/>
              <a:gd name="connsiteX13" fmla="*/ 1409494 w 2968355"/>
              <a:gd name="connsiteY13" fmla="*/ 827697 h 827697"/>
              <a:gd name="connsiteX14" fmla="*/ 803645 w 2968355"/>
              <a:gd name="connsiteY14" fmla="*/ 647858 h 827697"/>
              <a:gd name="connsiteX15" fmla="*/ 107978 w 2968355"/>
              <a:gd name="connsiteY15" fmla="*/ 647858 h 827697"/>
              <a:gd name="connsiteX16" fmla="*/ 0 w 2968355"/>
              <a:gd name="connsiteY16" fmla="*/ 539880 h 827697"/>
              <a:gd name="connsiteX17" fmla="*/ 0 w 2968355"/>
              <a:gd name="connsiteY17" fmla="*/ 539882 h 827697"/>
              <a:gd name="connsiteX18" fmla="*/ 0 w 2968355"/>
              <a:gd name="connsiteY18" fmla="*/ 377917 h 827697"/>
              <a:gd name="connsiteX19" fmla="*/ 0 w 2968355"/>
              <a:gd name="connsiteY19" fmla="*/ 377917 h 827697"/>
              <a:gd name="connsiteX20" fmla="*/ 0 w 2968355"/>
              <a:gd name="connsiteY20" fmla="*/ 107978 h 8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8355" h="827697">
                <a:moveTo>
                  <a:pt x="0" y="107978"/>
                </a:moveTo>
                <a:cubicBezTo>
                  <a:pt x="0" y="48343"/>
                  <a:pt x="48343" y="0"/>
                  <a:pt x="107978" y="0"/>
                </a:cubicBezTo>
                <a:lnTo>
                  <a:pt x="494726" y="0"/>
                </a:lnTo>
                <a:lnTo>
                  <a:pt x="494726" y="0"/>
                </a:lnTo>
                <a:lnTo>
                  <a:pt x="1236815" y="0"/>
                </a:lnTo>
                <a:lnTo>
                  <a:pt x="2860377" y="0"/>
                </a:lnTo>
                <a:cubicBezTo>
                  <a:pt x="2920012" y="0"/>
                  <a:pt x="2968355" y="48343"/>
                  <a:pt x="2968355" y="107978"/>
                </a:cubicBezTo>
                <a:lnTo>
                  <a:pt x="2968355" y="377917"/>
                </a:lnTo>
                <a:lnTo>
                  <a:pt x="2968355" y="377917"/>
                </a:lnTo>
                <a:lnTo>
                  <a:pt x="2968355" y="539882"/>
                </a:lnTo>
                <a:lnTo>
                  <a:pt x="2968355" y="539880"/>
                </a:lnTo>
                <a:cubicBezTo>
                  <a:pt x="2968355" y="599515"/>
                  <a:pt x="2920012" y="647858"/>
                  <a:pt x="2860377" y="647858"/>
                </a:cubicBezTo>
                <a:lnTo>
                  <a:pt x="1965864" y="647858"/>
                </a:lnTo>
                <a:lnTo>
                  <a:pt x="1409494" y="827697"/>
                </a:lnTo>
                <a:lnTo>
                  <a:pt x="803645" y="647858"/>
                </a:lnTo>
                <a:lnTo>
                  <a:pt x="107978" y="647858"/>
                </a:lnTo>
                <a:cubicBezTo>
                  <a:pt x="48343" y="647858"/>
                  <a:pt x="0" y="599515"/>
                  <a:pt x="0" y="539880"/>
                </a:cubicBezTo>
                <a:lnTo>
                  <a:pt x="0" y="539882"/>
                </a:lnTo>
                <a:lnTo>
                  <a:pt x="0" y="377917"/>
                </a:lnTo>
                <a:lnTo>
                  <a:pt x="0" y="377917"/>
                </a:lnTo>
                <a:lnTo>
                  <a:pt x="0" y="107978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RRR</a:t>
            </a:r>
            <a:r>
              <a:rPr kumimoji="0" lang="ru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83 %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(95 % ДИ </a:t>
            </a: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65,8</a:t>
            </a:r>
            <a:r>
              <a:rPr kumimoji="0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–91,4)</a:t>
            </a:r>
            <a:r>
              <a:rPr kumimoji="0" sz="10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</a:t>
            </a:r>
            <a:endParaRPr kumimoji="0" lang="en-GB" sz="10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BB64EF7-4235-4CF4-9347-3E313457C1A4}"/>
              </a:ext>
            </a:extLst>
          </p:cNvPr>
          <p:cNvSpPr/>
          <p:nvPr/>
        </p:nvSpPr>
        <p:spPr>
          <a:xfrm>
            <a:off x="7580311" y="2595625"/>
            <a:ext cx="378048" cy="378048"/>
          </a:xfrm>
          <a:prstGeom prst="ellipse">
            <a:avLst/>
          </a:prstGeom>
          <a:solidFill>
            <a:srgbClr val="0C3659"/>
          </a:solidFill>
          <a:ln w="12700" cap="flat" cmpd="sng" algn="ctr">
            <a:solidFill>
              <a:srgbClr val="0C365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1FB6360-3A0B-44CB-A78A-6C18ED2AA6F2}"/>
              </a:ext>
            </a:extLst>
          </p:cNvPr>
          <p:cNvSpPr/>
          <p:nvPr/>
        </p:nvSpPr>
        <p:spPr>
          <a:xfrm>
            <a:off x="7669338" y="6144661"/>
            <a:ext cx="251871" cy="104033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rgbClr val="0C365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A544F0-71DF-4B64-9968-0ABF337A20A8}"/>
              </a:ext>
            </a:extLst>
          </p:cNvPr>
          <p:cNvSpPr txBox="1"/>
          <p:nvPr/>
        </p:nvSpPr>
        <p:spPr>
          <a:xfrm>
            <a:off x="7897871" y="6069719"/>
            <a:ext cx="15039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ЭВУШЕЛД (n = 3441)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FAFFC6-F161-4AF8-A49D-707388C478D2}"/>
              </a:ext>
            </a:extLst>
          </p:cNvPr>
          <p:cNvSpPr/>
          <p:nvPr/>
        </p:nvSpPr>
        <p:spPr>
          <a:xfrm>
            <a:off x="6005352" y="6144661"/>
            <a:ext cx="251871" cy="104033"/>
          </a:xfrm>
          <a:prstGeom prst="rect">
            <a:avLst/>
          </a:prstGeom>
          <a:solidFill>
            <a:srgbClr val="A5A5A5"/>
          </a:solidFill>
          <a:ln w="12700" cap="flat" cmpd="sng" algn="ctr">
            <a:solidFill>
              <a:srgbClr val="0C365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F2BCE0-29A1-4C6D-8D00-2242102ADC21}"/>
              </a:ext>
            </a:extLst>
          </p:cNvPr>
          <p:cNvSpPr txBox="1"/>
          <p:nvPr/>
        </p:nvSpPr>
        <p:spPr>
          <a:xfrm>
            <a:off x="6233885" y="6069719"/>
            <a:ext cx="12923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Плацебо (n = 1731)</a:t>
            </a:r>
          </a:p>
        </p:txBody>
      </p:sp>
      <p:sp>
        <p:nvSpPr>
          <p:cNvPr id="17" name="Rectangle: Rounded Corners 15">
            <a:extLst>
              <a:ext uri="{FF2B5EF4-FFF2-40B4-BE49-F238E27FC236}">
                <a16:creationId xmlns:a16="http://schemas.microsoft.com/office/drawing/2014/main" id="{38D24E7B-A68B-4441-93A5-C4490321FCC3}"/>
              </a:ext>
            </a:extLst>
          </p:cNvPr>
          <p:cNvSpPr/>
          <p:nvPr/>
        </p:nvSpPr>
        <p:spPr>
          <a:xfrm>
            <a:off x="271170" y="2769937"/>
            <a:ext cx="3331626" cy="2007985"/>
          </a:xfrm>
          <a:prstGeom prst="roundRect">
            <a:avLst>
              <a:gd name="adj" fmla="val 4982"/>
            </a:avLst>
          </a:prstGeom>
          <a:solidFill>
            <a:srgbClr val="FFFFFF"/>
          </a:solidFill>
          <a:ln w="3175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241300" dist="889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914400" marR="0" lvl="0" indent="-91440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sp>
        <p:nvSpPr>
          <p:cNvPr id="18" name="Rectangle 32">
            <a:extLst>
              <a:ext uri="{FF2B5EF4-FFF2-40B4-BE49-F238E27FC236}">
                <a16:creationId xmlns:a16="http://schemas.microsoft.com/office/drawing/2014/main" id="{80A0BD08-6052-4898-906E-30F4C05720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938" y="2834822"/>
            <a:ext cx="3205117" cy="331995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lIns="90000" tIns="144000" rIns="0" bIns="45720" numCol="1" spcCol="0" rtlCol="0" anchor="t">
            <a:noAutofit/>
          </a:bodyPr>
          <a:lstStyle/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7F134C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Первичная:</a:t>
            </a: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Первый случай инфекции SARS-CoV-2 с клиническими проявлениями и положительным ОТ-ПЦР тестом (цензурирование данных при раскрытии групп рандомизации или введении вакцины против COVID-19)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A7B7F6-BF23-48D8-B6A2-D0981F6C6787}"/>
              </a:ext>
            </a:extLst>
          </p:cNvPr>
          <p:cNvSpPr txBox="1"/>
          <p:nvPr/>
        </p:nvSpPr>
        <p:spPr>
          <a:xfrm>
            <a:off x="10196976" y="844217"/>
            <a:ext cx="1411704" cy="553998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Медианный 6-месячный период наблюдения</a:t>
            </a:r>
          </a:p>
        </p:txBody>
      </p:sp>
    </p:spTree>
    <p:extLst>
      <p:ext uri="{BB962C8B-B14F-4D97-AF65-F5344CB8AC3E}">
        <p14:creationId xmlns:p14="http://schemas.microsoft.com/office/powerpoint/2010/main" val="1102304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FC88-DA6A-478E-AC44-C0574205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202722" cy="1326525"/>
          </a:xfrm>
        </p:spPr>
        <p:txBody>
          <a:bodyPr/>
          <a:lstStyle/>
          <a:p>
            <a:r>
              <a:rPr lang="ru-RU" sz="2000" dirty="0"/>
              <a:t>В исследовании PROVENT препарат ЭВУШЕЛД демонстрирует оптимальную защиту от симптоматического COVID-19 </a:t>
            </a:r>
            <a:br>
              <a:rPr lang="ru-RU" sz="2000" dirty="0"/>
            </a:br>
            <a:r>
              <a:rPr lang="ru-RU" sz="2000" dirty="0"/>
              <a:t>в течение первых 6 месяцев после применения</a:t>
            </a:r>
            <a:endParaRPr lang="en-GB" sz="20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FE0E57C1-8458-4FB9-A7AA-9397AB1A0B0A}"/>
              </a:ext>
            </a:extLst>
          </p:cNvPr>
          <p:cNvSpPr/>
          <p:nvPr/>
        </p:nvSpPr>
        <p:spPr>
          <a:xfrm rot="5400000">
            <a:off x="7260481" y="4057483"/>
            <a:ext cx="3271598" cy="538982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2700" cap="flat" cmpd="sng" algn="ctr">
            <a:solidFill>
              <a:srgbClr val="91A2B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2B1891C8-F22A-41DD-AD60-52CD5BC84104}"/>
              </a:ext>
            </a:extLst>
          </p:cNvPr>
          <p:cNvSpPr/>
          <p:nvPr/>
        </p:nvSpPr>
        <p:spPr>
          <a:xfrm>
            <a:off x="386891" y="2131917"/>
            <a:ext cx="8280671" cy="4203570"/>
          </a:xfrm>
          <a:prstGeom prst="flowChartAlternateProcess">
            <a:avLst/>
          </a:prstGeom>
          <a:solidFill>
            <a:srgbClr val="FFFFFF"/>
          </a:solidFill>
          <a:ln w="3810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3B28EE2-EEB7-42B4-B8BA-F504AFACDAAB}"/>
              </a:ext>
            </a:extLst>
          </p:cNvPr>
          <p:cNvSpPr txBox="1">
            <a:spLocks/>
          </p:cNvSpPr>
          <p:nvPr/>
        </p:nvSpPr>
        <p:spPr>
          <a:xfrm>
            <a:off x="0" y="6487455"/>
            <a:ext cx="10887549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Отношение рисков основано на модели пропорциональных рисков (ПР) с методом Эфрона. 95 % ДИ для отношения рисков получен путем взятия 95 % профильного ДИ правдоподобия отношения рисков из модели ПР с группой по варианту лечения в качестве ковариаты, стратифицированной по возрасту на момент получения информированного согласия (≥ 60 лет против &lt; 60 лет). P-значение получено по логарифмическому ранговому критерию, стратифицированному по возрасту на момент получения информированного согласия (≥ 60 лет против &lt; 60 лет).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 — доверительный интервал; ПР — пропорциональные риски;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ДКП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— доконтактная профилактика; ОТ-ПЦР — полимеразная цепная реакция с обратной транскриптазой; SARS-CoV-2 — коронавирус тяжелого острого респираторного синдрома - 2; + указывает на цензурированное наблюдение.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House Data, AstraZeneca Pharmaceuticals LP.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ED2B0B-5FE2-48C2-BD8C-06D431E18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" b="13"/>
          <a:stretch/>
        </p:blipFill>
        <p:spPr bwMode="auto">
          <a:xfrm>
            <a:off x="729342" y="2686571"/>
            <a:ext cx="7505701" cy="3527726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D3A5E-E998-4391-9372-5976C3085F1B}"/>
              </a:ext>
            </a:extLst>
          </p:cNvPr>
          <p:cNvSpPr txBox="1"/>
          <p:nvPr/>
        </p:nvSpPr>
        <p:spPr>
          <a:xfrm>
            <a:off x="543399" y="2205010"/>
            <a:ext cx="796765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Время до первой симптоматической формы заболевания с ОТ-ПЦР-положительным результатом на SARS-CoV-2, развившейся после введения препарата ЭВУШЕЛД или плацебо </a:t>
            </a:r>
            <a:b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 течение 366 дней</a:t>
            </a:r>
            <a:endParaRPr kumimoji="0" lang="ru-RU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A63AD711-6EB4-491D-BDB3-D3801D1B02E3}"/>
              </a:ext>
            </a:extLst>
          </p:cNvPr>
          <p:cNvSpPr/>
          <p:nvPr/>
        </p:nvSpPr>
        <p:spPr>
          <a:xfrm rot="16200000">
            <a:off x="2921171" y="2423048"/>
            <a:ext cx="254590" cy="3286562"/>
          </a:xfrm>
          <a:prstGeom prst="rightBrace">
            <a:avLst>
              <a:gd name="adj1" fmla="val 46666"/>
              <a:gd name="adj2" fmla="val 50000"/>
            </a:avLst>
          </a:prstGeom>
          <a:noFill/>
          <a:ln w="19050" cap="flat" cmpd="sng" algn="ctr">
            <a:solidFill>
              <a:srgbClr val="7F13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A70A1CC6-51A6-473A-970F-52B635F9F45D}"/>
              </a:ext>
            </a:extLst>
          </p:cNvPr>
          <p:cNvSpPr/>
          <p:nvPr/>
        </p:nvSpPr>
        <p:spPr>
          <a:xfrm>
            <a:off x="1318077" y="3470265"/>
            <a:ext cx="3555073" cy="371312"/>
          </a:xfrm>
          <a:prstGeom prst="flowChartAlternateProcess">
            <a:avLst/>
          </a:prstGeom>
          <a:solidFill>
            <a:schemeClr val="tx2"/>
          </a:solidFill>
          <a:ln w="381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Оптимальная защита препаратом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ЭВУШЕЛД</a:t>
            </a:r>
            <a:endParaRPr kumimoji="0" lang="ru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EFA461-2855-4E05-AC9F-E2CCCAEDF78E}"/>
              </a:ext>
            </a:extLst>
          </p:cNvPr>
          <p:cNvSpPr/>
          <p:nvPr/>
        </p:nvSpPr>
        <p:spPr>
          <a:xfrm>
            <a:off x="9252856" y="3258550"/>
            <a:ext cx="2775857" cy="2227850"/>
          </a:xfrm>
          <a:prstGeom prst="rect">
            <a:avLst/>
          </a:prstGeom>
          <a:solidFill>
            <a:srgbClr val="E9ECE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Повторное введение препарата с интервалом в 6 месяцев может обеспечить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продолжающуюся</a:t>
            </a:r>
            <a:r>
              <a:rPr kumimoji="0" lang="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профилактику от симптоматического COVID-19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6A96EE2-2C03-44DD-8E78-303BE5179FD0}"/>
              </a:ext>
            </a:extLst>
          </p:cNvPr>
          <p:cNvSpPr/>
          <p:nvPr/>
        </p:nvSpPr>
        <p:spPr>
          <a:xfrm>
            <a:off x="386891" y="1586935"/>
            <a:ext cx="8280671" cy="475643"/>
          </a:xfrm>
          <a:prstGeom prst="roundRect">
            <a:avLst/>
          </a:prstGeom>
          <a:solidFill>
            <a:srgbClr val="0C3659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PROVENT —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исследование III фазы, в котором оценивается безопасность и эффективность однократной дозы </a:t>
            </a:r>
            <a:r>
              <a:rPr lang="ru-RU" sz="1200" kern="0" dirty="0">
                <a:solidFill>
                  <a:srgbClr val="FFFFFF"/>
                </a:solidFill>
                <a:latin typeface="Arial" panose="020B0604020202020204"/>
              </a:rPr>
              <a:t>препарата ЭВУШЕЛД </a:t>
            </a: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 мг в/м в сравнении с плацебо, для ДКП COVID-19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335A69-E611-4811-9AA5-A030FA349C7A}"/>
              </a:ext>
            </a:extLst>
          </p:cNvPr>
          <p:cNvSpPr txBox="1"/>
          <p:nvPr/>
        </p:nvSpPr>
        <p:spPr>
          <a:xfrm>
            <a:off x="1653629" y="2783273"/>
            <a:ext cx="20122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ЭВУШЕЛД</a:t>
            </a:r>
            <a:endParaRPr kumimoji="0" lang="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B0764F-AB32-4E00-B0D1-7A1049151662}"/>
              </a:ext>
            </a:extLst>
          </p:cNvPr>
          <p:cNvSpPr txBox="1"/>
          <p:nvPr/>
        </p:nvSpPr>
        <p:spPr>
          <a:xfrm>
            <a:off x="1653630" y="2897323"/>
            <a:ext cx="685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Плацебо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8FF31D-1890-4C93-9B7B-BDC5489EF8A6}"/>
              </a:ext>
            </a:extLst>
          </p:cNvPr>
          <p:cNvSpPr txBox="1"/>
          <p:nvPr/>
        </p:nvSpPr>
        <p:spPr>
          <a:xfrm>
            <a:off x="3437098" y="2769338"/>
            <a:ext cx="25092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Отношение рисков (95 % ДИ) 0,52 (0,36, 0,75)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80E245-E7D3-44C5-B714-535DAFA321E5}"/>
              </a:ext>
            </a:extLst>
          </p:cNvPr>
          <p:cNvSpPr txBox="1"/>
          <p:nvPr/>
        </p:nvSpPr>
        <p:spPr>
          <a:xfrm>
            <a:off x="3941927" y="2896723"/>
            <a:ext cx="749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Значение р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BAEAD-E360-4D08-ADD2-09E2618C5D70}"/>
              </a:ext>
            </a:extLst>
          </p:cNvPr>
          <p:cNvSpPr txBox="1"/>
          <p:nvPr/>
        </p:nvSpPr>
        <p:spPr>
          <a:xfrm>
            <a:off x="4802698" y="2896723"/>
            <a:ext cx="7498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&lt; 0,001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2C7D9EE-BB49-4994-AA32-F439D6FB32EF}"/>
              </a:ext>
            </a:extLst>
          </p:cNvPr>
          <p:cNvSpPr txBox="1"/>
          <p:nvPr/>
        </p:nvSpPr>
        <p:spPr>
          <a:xfrm>
            <a:off x="3437098" y="2800642"/>
            <a:ext cx="2626245" cy="32385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701FE8-24EE-4FCE-AFD8-1D5AC3DF336B}"/>
              </a:ext>
            </a:extLst>
          </p:cNvPr>
          <p:cNvSpPr txBox="1"/>
          <p:nvPr/>
        </p:nvSpPr>
        <p:spPr>
          <a:xfrm>
            <a:off x="4011734" y="5624210"/>
            <a:ext cx="13600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Время (дни)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F1879D-88B8-4B15-97BD-064CD3CF3C30}"/>
              </a:ext>
            </a:extLst>
          </p:cNvPr>
          <p:cNvSpPr txBox="1"/>
          <p:nvPr/>
        </p:nvSpPr>
        <p:spPr>
          <a:xfrm>
            <a:off x="345272" y="5575061"/>
            <a:ext cx="2413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Количество участников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AF8BF4-D061-4F6F-8548-8C540B0ECB5A}"/>
              </a:ext>
            </a:extLst>
          </p:cNvPr>
          <p:cNvSpPr txBox="1"/>
          <p:nvPr/>
        </p:nvSpPr>
        <p:spPr>
          <a:xfrm>
            <a:off x="508623" y="5738130"/>
            <a:ext cx="11841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ЭВУШЕЛД</a:t>
            </a:r>
            <a:endParaRPr kumimoji="0" lang="ru" sz="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46BC27D-F348-42FE-B1B1-557BBFD067A6}"/>
              </a:ext>
            </a:extLst>
          </p:cNvPr>
          <p:cNvSpPr txBox="1"/>
          <p:nvPr/>
        </p:nvSpPr>
        <p:spPr>
          <a:xfrm>
            <a:off x="754655" y="6003671"/>
            <a:ext cx="6859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Плацебо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5F2108-0A34-4240-A0DF-20231413B5AC}"/>
              </a:ext>
            </a:extLst>
          </p:cNvPr>
          <p:cNvSpPr txBox="1"/>
          <p:nvPr/>
        </p:nvSpPr>
        <p:spPr>
          <a:xfrm rot="16200000">
            <a:off x="-94647" y="3958605"/>
            <a:ext cx="178903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Совокупная частота (%)</a:t>
            </a:r>
          </a:p>
        </p:txBody>
      </p:sp>
      <p:cxnSp>
        <p:nvCxnSpPr>
          <p:cNvPr id="24" name="Прямая соединительная линия 8">
            <a:extLst>
              <a:ext uri="{FF2B5EF4-FFF2-40B4-BE49-F238E27FC236}">
                <a16:creationId xmlns:a16="http://schemas.microsoft.com/office/drawing/2014/main" id="{83A802F9-F9D3-4008-8529-2FB164BFE80A}"/>
              </a:ext>
            </a:extLst>
          </p:cNvPr>
          <p:cNvCxnSpPr>
            <a:cxnSpLocks/>
          </p:cNvCxnSpPr>
          <p:nvPr/>
        </p:nvCxnSpPr>
        <p:spPr>
          <a:xfrm>
            <a:off x="1318077" y="2890995"/>
            <a:ext cx="378415" cy="0"/>
          </a:xfrm>
          <a:prstGeom prst="line">
            <a:avLst/>
          </a:prstGeom>
          <a:noFill/>
          <a:ln w="6350" cap="flat" cmpd="sng" algn="ctr">
            <a:solidFill>
              <a:srgbClr val="000000"/>
            </a:solidFill>
            <a:prstDash val="solid"/>
            <a:miter lim="800000"/>
          </a:ln>
          <a:effectLst/>
        </p:spPr>
      </p:cxnSp>
      <p:cxnSp>
        <p:nvCxnSpPr>
          <p:cNvPr id="25" name="Прямая соединительная линия 33">
            <a:extLst>
              <a:ext uri="{FF2B5EF4-FFF2-40B4-BE49-F238E27FC236}">
                <a16:creationId xmlns:a16="http://schemas.microsoft.com/office/drawing/2014/main" id="{450AE517-D670-44BD-A153-178B997F38D2}"/>
              </a:ext>
            </a:extLst>
          </p:cNvPr>
          <p:cNvCxnSpPr>
            <a:cxnSpLocks/>
          </p:cNvCxnSpPr>
          <p:nvPr/>
        </p:nvCxnSpPr>
        <p:spPr>
          <a:xfrm>
            <a:off x="1318077" y="2998717"/>
            <a:ext cx="378415" cy="0"/>
          </a:xfrm>
          <a:prstGeom prst="line">
            <a:avLst/>
          </a:prstGeom>
          <a:noFill/>
          <a:ln w="9525" cap="flat" cmpd="sng" algn="ctr">
            <a:solidFill>
              <a:srgbClr val="0000FF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283972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8DD1-F7E4-4DBE-8B0C-6A089F251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246264" cy="1326525"/>
          </a:xfrm>
        </p:spPr>
        <p:txBody>
          <a:bodyPr/>
          <a:lstStyle/>
          <a:p>
            <a:r>
              <a:rPr lang="ru-RU" sz="2000" dirty="0"/>
              <a:t>PROVENT: рандомизированное двойное слепое плацебо-контролируемое исследование III фазы, оценившее применение препарата ЭВУШЕЛД для </a:t>
            </a:r>
            <a:r>
              <a:rPr lang="ru-RU" sz="2000" dirty="0" err="1"/>
              <a:t>доконтактной</a:t>
            </a:r>
            <a:r>
              <a:rPr lang="ru-RU" sz="2000" dirty="0"/>
              <a:t> профилактики </a:t>
            </a:r>
            <a:br>
              <a:rPr lang="ru-RU" sz="2000" dirty="0"/>
            </a:br>
            <a:r>
              <a:rPr lang="ru-RU" sz="2000" dirty="0"/>
              <a:t>(N=5197 участников)</a:t>
            </a:r>
            <a:r>
              <a:rPr lang="ru-RU" sz="2000" baseline="30000" dirty="0"/>
              <a:t>1,2</a:t>
            </a:r>
            <a:endParaRPr lang="en-GB" sz="2000" baseline="30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0F7B5DC-D461-40FD-B05F-D209243C18C4}"/>
              </a:ext>
            </a:extLst>
          </p:cNvPr>
          <p:cNvGrpSpPr/>
          <p:nvPr/>
        </p:nvGrpSpPr>
        <p:grpSpPr>
          <a:xfrm>
            <a:off x="526191" y="2707820"/>
            <a:ext cx="2927847" cy="1783821"/>
            <a:chOff x="541255" y="2320412"/>
            <a:chExt cx="2927847" cy="5113509"/>
          </a:xfrm>
        </p:grpSpPr>
        <p:sp>
          <p:nvSpPr>
            <p:cNvPr id="5" name="Rectangle: Rounded Corners 15">
              <a:extLst>
                <a:ext uri="{FF2B5EF4-FFF2-40B4-BE49-F238E27FC236}">
                  <a16:creationId xmlns:a16="http://schemas.microsoft.com/office/drawing/2014/main" id="{2D0FD642-80A1-451F-B946-00ABB22DBFB5}"/>
                </a:ext>
              </a:extLst>
            </p:cNvPr>
            <p:cNvSpPr/>
            <p:nvPr/>
          </p:nvSpPr>
          <p:spPr>
            <a:xfrm>
              <a:off x="570411" y="2320412"/>
              <a:ext cx="2898691" cy="5113509"/>
            </a:xfrm>
            <a:prstGeom prst="roundRect">
              <a:avLst>
                <a:gd name="adj" fmla="val 4982"/>
              </a:avLst>
            </a:prstGeom>
            <a:solidFill>
              <a:srgbClr val="FFFFFF"/>
            </a:solidFill>
            <a:ln w="31750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2413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0160" tIns="10160" rIns="10160" bIns="10160" numCol="1" spcCol="1270" rtlCol="0" anchor="ctr" anchorCtr="0">
              <a:noAutofit/>
            </a:bodyPr>
            <a:lstStyle/>
            <a:p>
              <a:pPr marL="23177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Безопасность и переносимость однократного внутримышечного введения препарата ЭВУШЕЛД по сравнению с плацебо была оценена на основании данных, полученных после введения препарата:</a:t>
              </a:r>
            </a:p>
            <a:p>
              <a:pPr marL="4032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НЯ</a:t>
              </a:r>
            </a:p>
            <a:p>
              <a:pPr marL="4032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СНЯ</a:t>
              </a:r>
            </a:p>
            <a:p>
              <a:pPr marL="4032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НЯМВ </a:t>
              </a:r>
            </a:p>
            <a:p>
              <a:pPr marL="4032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НЯОИ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Rectangle 32">
              <a:extLst>
                <a:ext uri="{FF2B5EF4-FFF2-40B4-BE49-F238E27FC236}">
                  <a16:creationId xmlns:a16="http://schemas.microsoft.com/office/drawing/2014/main" id="{BD16159B-2939-41C7-8A9D-0E2ECF8494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255" y="2320415"/>
              <a:ext cx="2870724" cy="26797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000" tIns="144000" rIns="0" bIns="45720" numCol="1" spcCol="0" rtlCol="0" anchor="t">
              <a:noAutofit/>
            </a:bodyPr>
            <a:lstStyle/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+mj-lt"/>
                <a:buAutoNum type="arabicPeriod"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7ECDA24E-406F-43DB-83D1-E5486D8966DC}"/>
              </a:ext>
            </a:extLst>
          </p:cNvPr>
          <p:cNvSpPr/>
          <p:nvPr/>
        </p:nvSpPr>
        <p:spPr>
          <a:xfrm>
            <a:off x="3943839" y="2520116"/>
            <a:ext cx="7642854" cy="3042484"/>
          </a:xfrm>
          <a:prstGeom prst="roundRect">
            <a:avLst>
              <a:gd name="adj" fmla="val 4982"/>
            </a:avLst>
          </a:prstGeom>
          <a:solidFill>
            <a:srgbClr val="FFFFFF"/>
          </a:solidFill>
          <a:ln w="3175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241300" dist="889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29C321A-B97E-41AC-9ED9-639DB477F81A}"/>
              </a:ext>
            </a:extLst>
          </p:cNvPr>
          <p:cNvSpPr/>
          <p:nvPr/>
        </p:nvSpPr>
        <p:spPr>
          <a:xfrm>
            <a:off x="3943839" y="1567959"/>
            <a:ext cx="7642854" cy="789213"/>
          </a:xfrm>
          <a:prstGeom prst="roundRect">
            <a:avLst/>
          </a:prstGeom>
          <a:solidFill>
            <a:srgbClr val="0C3659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Большинство НЯ были легкой или умеренной степени тяжести</a:t>
            </a:r>
            <a:endParaRPr kumimoji="0" lang="en-GB" sz="12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FE4854B-5EA7-4223-A7CE-5741963CC732}"/>
              </a:ext>
            </a:extLst>
          </p:cNvPr>
          <p:cNvSpPr/>
          <p:nvPr/>
        </p:nvSpPr>
        <p:spPr>
          <a:xfrm>
            <a:off x="579253" y="2159201"/>
            <a:ext cx="2874785" cy="472584"/>
          </a:xfrm>
          <a:prstGeom prst="roundRect">
            <a:avLst/>
          </a:prstGeom>
          <a:solidFill>
            <a:srgbClr val="0C3659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Первичная конечная точка безопасности</a:t>
            </a:r>
            <a:r>
              <a:rPr kumimoji="0" lang="ru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</a:t>
            </a:r>
            <a:endParaRPr kumimoji="0" lang="en-GB" sz="12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7EC4A0AC-E809-41B7-B420-41BFB4EC7956}"/>
              </a:ext>
            </a:extLst>
          </p:cNvPr>
          <p:cNvCxnSpPr>
            <a:cxnSpLocks/>
            <a:stCxn id="12" idx="3"/>
            <a:endCxn id="8" idx="1"/>
          </p:cNvCxnSpPr>
          <p:nvPr/>
        </p:nvCxnSpPr>
        <p:spPr>
          <a:xfrm flipV="1">
            <a:off x="3436394" y="1962566"/>
            <a:ext cx="507445" cy="101588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1CB6AF-FCA9-4CD7-9B81-92999B5D5BC8}"/>
              </a:ext>
            </a:extLst>
          </p:cNvPr>
          <p:cNvCxnSpPr>
            <a:cxnSpLocks/>
            <a:stCxn id="8" idx="2"/>
            <a:endCxn id="7" idx="0"/>
          </p:cNvCxnSpPr>
          <p:nvPr/>
        </p:nvCxnSpPr>
        <p:spPr>
          <a:xfrm>
            <a:off x="7765266" y="2357172"/>
            <a:ext cx="0" cy="162944"/>
          </a:xfrm>
          <a:prstGeom prst="line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9B6B4A3C-08B1-484E-B27E-A60DB4F975FE}"/>
              </a:ext>
            </a:extLst>
          </p:cNvPr>
          <p:cNvSpPr/>
          <p:nvPr/>
        </p:nvSpPr>
        <p:spPr>
          <a:xfrm>
            <a:off x="3357437" y="2859893"/>
            <a:ext cx="78957" cy="2371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54187A2D-D371-4AC5-B4C8-8B69EDA4A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715033"/>
              </p:ext>
            </p:extLst>
          </p:nvPr>
        </p:nvGraphicFramePr>
        <p:xfrm>
          <a:off x="4184328" y="2705522"/>
          <a:ext cx="7244006" cy="2742286"/>
        </p:xfrm>
        <a:graphic>
          <a:graphicData uri="http://schemas.openxmlformats.org/drawingml/2006/table">
            <a:tbl>
              <a:tblPr firstRow="1" firstCol="1" bandRow="1"/>
              <a:tblGrid>
                <a:gridCol w="3600272">
                  <a:extLst>
                    <a:ext uri="{9D8B030D-6E8A-4147-A177-3AD203B41FA5}">
                      <a16:colId xmlns:a16="http://schemas.microsoft.com/office/drawing/2014/main" val="3648680959"/>
                    </a:ext>
                  </a:extLst>
                </a:gridCol>
                <a:gridCol w="1238724">
                  <a:extLst>
                    <a:ext uri="{9D8B030D-6E8A-4147-A177-3AD203B41FA5}">
                      <a16:colId xmlns:a16="http://schemas.microsoft.com/office/drawing/2014/main" val="1264960128"/>
                    </a:ext>
                  </a:extLst>
                </a:gridCol>
                <a:gridCol w="1119923">
                  <a:extLst>
                    <a:ext uri="{9D8B030D-6E8A-4147-A177-3AD203B41FA5}">
                      <a16:colId xmlns:a16="http://schemas.microsoft.com/office/drawing/2014/main" val="3815952667"/>
                    </a:ext>
                  </a:extLst>
                </a:gridCol>
                <a:gridCol w="1285087">
                  <a:extLst>
                    <a:ext uri="{9D8B030D-6E8A-4147-A177-3AD203B41FA5}">
                      <a16:colId xmlns:a16="http://schemas.microsoft.com/office/drawing/2014/main" val="2693887870"/>
                    </a:ext>
                  </a:extLst>
                </a:gridCol>
              </a:tblGrid>
              <a:tr h="8220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Количество участников, n (%)</a:t>
                      </a:r>
                      <a:r>
                        <a:rPr lang="ru" sz="1200" baseline="30000" dirty="0">
                          <a:effectLst/>
                        </a:rPr>
                        <a:t>b</a:t>
                      </a:r>
                      <a:endParaRPr lang="en-US" sz="12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ЭВУШЕЛД</a:t>
                      </a:r>
                    </a:p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(n = 3461)</a:t>
                      </a:r>
                      <a:r>
                        <a:rPr lang="ru" sz="1200" baseline="30000" dirty="0">
                          <a:effectLst/>
                        </a:rPr>
                        <a:t>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Плацебо</a:t>
                      </a:r>
                    </a:p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(n = 1736)</a:t>
                      </a:r>
                      <a:r>
                        <a:rPr lang="ru" sz="1200" baseline="30000">
                          <a:effectLst/>
                        </a:rPr>
                        <a:t>c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Всего</a:t>
                      </a:r>
                    </a:p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(N = 5197)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0798"/>
                  </a:ext>
                </a:extLst>
              </a:tr>
              <a:tr h="31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Любые НЯ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1221 (35,3)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593 (34,2)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1814 (34,9)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2576"/>
                  </a:ext>
                </a:extLst>
              </a:tr>
              <a:tr h="31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034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kern="1200">
                          <a:effectLst/>
                        </a:rPr>
                        <a:t>НЯ легкой степени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kern="1200">
                          <a:effectLst/>
                        </a:rPr>
                        <a:t>761 (22,0)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kern="1200">
                          <a:effectLst/>
                        </a:rPr>
                        <a:t>369 (21,3)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1130 (21,7)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810572"/>
                  </a:ext>
                </a:extLst>
              </a:tr>
              <a:tr h="31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034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kern="1200">
                          <a:effectLst/>
                        </a:rPr>
                        <a:t>НЯ средней степени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kern="1200">
                          <a:effectLst/>
                        </a:rPr>
                        <a:t>387 (11,2)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kern="1200">
                          <a:effectLst/>
                        </a:rPr>
                        <a:t>191 (11,0)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578 (11,1)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50469"/>
                  </a:ext>
                </a:extLst>
              </a:tr>
              <a:tr h="31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034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kern="1200">
                          <a:effectLst/>
                        </a:rPr>
                        <a:t>НЯ тяжелой степени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kern="1200">
                          <a:effectLst/>
                        </a:rPr>
                        <a:t>64 (1,8)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kern="1200">
                          <a:effectLst/>
                        </a:rPr>
                        <a:t>27 (1,6)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91 (1,8)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3735944"/>
                  </a:ext>
                </a:extLst>
              </a:tr>
              <a:tr h="31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СНЯ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50 (1,4)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23 (1,3)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73 (1,4)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655319"/>
                  </a:ext>
                </a:extLst>
              </a:tr>
              <a:tr h="3108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2880" marR="0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Связаны с препаратом ЭВУШЕЛД или плацебо</a:t>
                      </a:r>
                      <a:r>
                        <a:rPr lang="ru" sz="1200" baseline="30000" dirty="0">
                          <a:effectLst/>
                        </a:rPr>
                        <a:t>d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1 (&lt; 0,1)</a:t>
                      </a:r>
                      <a:r>
                        <a:rPr lang="ru" sz="1200" baseline="30000">
                          <a:effectLst/>
                        </a:rPr>
                        <a:t>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>
                          <a:effectLst/>
                        </a:rPr>
                        <a:t>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200" dirty="0">
                          <a:effectLst/>
                        </a:rPr>
                        <a:t>1 (&lt; 0,1)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63333"/>
                  </a:ext>
                </a:extLst>
              </a:tr>
            </a:tbl>
          </a:graphicData>
        </a:graphic>
      </p:graphicFrame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2C375FC4-8B53-4F49-AE92-30BF853DE42C}"/>
              </a:ext>
            </a:extLst>
          </p:cNvPr>
          <p:cNvSpPr txBox="1">
            <a:spLocks/>
          </p:cNvSpPr>
          <p:nvPr/>
        </p:nvSpPr>
        <p:spPr>
          <a:xfrm>
            <a:off x="84365" y="5981510"/>
            <a:ext cx="1086440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Выборка для анализа безопасности включала всех участников, которые были рандомизированы и получили как минимум одну инъекцию ЭВУШЕЛД или плацебо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;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b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Данные, полученные у участников как минимум с одним НЯ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Один участник был рандомизирован в группу плацебо, однако ему ошибочно был введен препарат </a:t>
            </a:r>
            <a:r>
              <a:rPr lang="ru" sz="500" dirty="0">
                <a:solidFill>
                  <a:srgbClr val="000000"/>
                </a:solidFill>
              </a:rPr>
              <a:t>ЭВУШЕЛД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в соответствии с протоколом исследования при проведении анализа безопасности этот участник был включен в группу ЭВУШЕЛД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Оценку связи НЯ с введением ЭВУШЕЛД или плацебо проводили исследователи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Участник был госпитализирован в связи с развитием тяжелого (3 степени) тромбоза нижней мезентериальной артерии. Исследователь расценил это СНЯ как связанное с введением исследуемого препарата. По мнению спонсора исследования установление причинно-следственной связи между этим СНЯ и исследуемым препаратом невозможно из-за недостаточной информации относительно возможных факторов риска, клинического течения заболевания, введенного исследуемого препарата, альтернативных этиологических факторов и результатов диагностического обследования. Пациент продолжил участие в исследовании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НЯ – нежелательное явление; СНЯ – серьезное нежелательное явление;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НЯОИ – нежелательное явление, представляющее особый интерес; НЯМВ – нежелательное явление, требующее оказания медицинской помощи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Study NCT04625725. ClinicalTrials.gov website; 2.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Levin MJ et al. Article and supplementary appendix. N </a:t>
            </a: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Engl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J Med. 2022;386:2188-2200.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9884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6050D-6CDD-4CD1-93E2-493AAB16E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366007" cy="1326525"/>
          </a:xfrm>
        </p:spPr>
        <p:txBody>
          <a:bodyPr/>
          <a:lstStyle/>
          <a:p>
            <a:r>
              <a:rPr lang="ru-RU" sz="2000" dirty="0"/>
              <a:t>PROVENT: рандомизированное двойное слепое плацебо-контролируемое исследование III фазы, оценившее применение препарата ЭВУШЕЛД для </a:t>
            </a:r>
            <a:r>
              <a:rPr lang="ru-RU" sz="2000" dirty="0" err="1"/>
              <a:t>доконтактной</a:t>
            </a:r>
            <a:r>
              <a:rPr lang="ru-RU" sz="2000" dirty="0"/>
              <a:t> профилактики </a:t>
            </a:r>
            <a:br>
              <a:rPr lang="ru-RU" sz="2000" dirty="0"/>
            </a:br>
            <a:r>
              <a:rPr lang="ru-RU" sz="2000" dirty="0"/>
              <a:t>(N=5197 участников)</a:t>
            </a:r>
            <a:r>
              <a:rPr lang="ru-RU" sz="2000" baseline="30000" dirty="0"/>
              <a:t>1,2</a:t>
            </a:r>
            <a:endParaRPr lang="en-GB" sz="2000" baseline="30000" dirty="0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5D1E65C1-5E48-43FE-ACE7-2D552BE19AD5}"/>
              </a:ext>
            </a:extLst>
          </p:cNvPr>
          <p:cNvSpPr txBox="1">
            <a:spLocks/>
          </p:cNvSpPr>
          <p:nvPr/>
        </p:nvSpPr>
        <p:spPr>
          <a:xfrm>
            <a:off x="0" y="5835091"/>
            <a:ext cx="10511688" cy="70788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Выборка для анализа безопасности включала всех участников, которые были рандомизированы и получили как минимум одну инъекцию ЭВУШЕЛД или плацебо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b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Данные, полученные у участников как минимум с одним НЯ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 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Один участник был рандомизирован в группу плацебо, однако ему ошибочно был введен препарат ЭВУШЕЛД; в соответствии с протоколом исследования при проведении анализа безопасности этот участник был включен в группу </a:t>
            </a:r>
            <a:r>
              <a:rPr lang="ru" sz="500" dirty="0">
                <a:solidFill>
                  <a:srgbClr val="000000"/>
                </a:solidFill>
              </a:rPr>
              <a:t>ЭВУШЕЛД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Участник с сахарным диабетом 2 типа и хронической болезни почек в анамнезе умер от почечной недостаточности. По оценке исследователя это НЯ не было связано с введением исследуемого препарата, и наиболее вероятной причиной смерти была почечная недостаточность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 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У этого участника вскоре после введения исследуемого препарата возникли сильная боль в грудной клетке и затрудненное дыхание, на основании чего врач-исследователь предположил развитие анафилактической реакции. Этот участник был госпитализирован в тот же день по причине выявления значительного (3 степени) повышения уровня тропонина. По мнению исследователя, развившаяся у этого участника анафилактическая реакция должна быть расценена как НЯОИ по причине наличия временной связи между введением препарата и появлением затрудненного дыхания. Медицинские сотрудники спонсора оценили причинно-следственную связь этого НЯОИ с введением исследуемого препарата, но, по их мнению, данное НЯ не соответствовало приведенному в протоколе исследования определению анафилактической реакции. Пациент продолжил участие в исследовании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 этого пациента был выявлен гипотиреоз, который изначально был квалифицирован как иммунокомплексное заболевание (ИКЗ), т. е. НЯОИ, однако позднее был удален из списка НЯОИ по причине несоответствия определению ИКЗ приведенному в протоколе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 мнению исследователей эти НЯ были расценены как связанные с введением ЭВУШЕЛД или плацебо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НЯ – нежелательное явление; СНЯ – серьезное нежелательное явление;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НЯОИ – нежелательное явление, представляющее особый интерес; НЯМВ – нежелательное явление, требующее оказания медицинской помощи.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Study NCT04625725. ClinicalTrials.gov website; 2.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Levin MJ et al. Article and supplementary appendix. N </a:t>
            </a:r>
            <a:r>
              <a:rPr kumimoji="0" lang="en-US" sz="5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Engl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J Med. 2022;386:2188-2200.</a:t>
            </a:r>
            <a:endParaRPr kumimoji="0" lang="en-GB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1EA44F36-3E80-45F1-A47C-3C5A8BF17F2F}"/>
              </a:ext>
            </a:extLst>
          </p:cNvPr>
          <p:cNvSpPr/>
          <p:nvPr/>
        </p:nvSpPr>
        <p:spPr>
          <a:xfrm>
            <a:off x="4022955" y="2487460"/>
            <a:ext cx="7642854" cy="3162226"/>
          </a:xfrm>
          <a:prstGeom prst="roundRect">
            <a:avLst>
              <a:gd name="adj" fmla="val 4982"/>
            </a:avLst>
          </a:prstGeom>
          <a:solidFill>
            <a:srgbClr val="FFFFFF"/>
          </a:solidFill>
          <a:ln w="3175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241300" dist="889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2E0F4E-1DFA-43F9-A8A9-BD814561F91A}"/>
              </a:ext>
            </a:extLst>
          </p:cNvPr>
          <p:cNvSpPr/>
          <p:nvPr/>
        </p:nvSpPr>
        <p:spPr>
          <a:xfrm>
            <a:off x="4022955" y="1535302"/>
            <a:ext cx="7642854" cy="789213"/>
          </a:xfrm>
          <a:prstGeom prst="roundRect">
            <a:avLst/>
          </a:prstGeom>
          <a:solidFill>
            <a:srgbClr val="0C3659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Большинство НЯ были легкой или умеренной степени тяжести</a:t>
            </a:r>
            <a:endParaRPr kumimoji="0" lang="en-GB" sz="12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473ACC6-1A55-4A81-92EE-AD08FC0A2B41}"/>
              </a:ext>
            </a:extLst>
          </p:cNvPr>
          <p:cNvSpPr/>
          <p:nvPr/>
        </p:nvSpPr>
        <p:spPr>
          <a:xfrm>
            <a:off x="658369" y="2126544"/>
            <a:ext cx="2874785" cy="472584"/>
          </a:xfrm>
          <a:prstGeom prst="roundRect">
            <a:avLst/>
          </a:prstGeom>
          <a:solidFill>
            <a:srgbClr val="0C3659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Первичная конечная точка безопасности</a:t>
            </a:r>
            <a:r>
              <a:rPr kumimoji="0" lang="ru" sz="1400" b="1" i="0" u="none" strike="noStrike" kern="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</a:t>
            </a:r>
            <a:endParaRPr kumimoji="0" lang="en-GB" sz="14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C81AACB4-49A1-4848-83E1-75832E272F54}"/>
              </a:ext>
            </a:extLst>
          </p:cNvPr>
          <p:cNvCxnSpPr>
            <a:cxnSpLocks/>
            <a:stCxn id="10" idx="3"/>
            <a:endCxn id="6" idx="1"/>
          </p:cNvCxnSpPr>
          <p:nvPr/>
        </p:nvCxnSpPr>
        <p:spPr>
          <a:xfrm flipV="1">
            <a:off x="3515510" y="1929909"/>
            <a:ext cx="507445" cy="1015884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4D8DFE9-8C86-4299-B084-91C45F4DBB87}"/>
              </a:ext>
            </a:extLst>
          </p:cNvPr>
          <p:cNvCxnSpPr>
            <a:cxnSpLocks/>
            <a:stCxn id="6" idx="2"/>
            <a:endCxn id="5" idx="0"/>
          </p:cNvCxnSpPr>
          <p:nvPr/>
        </p:nvCxnSpPr>
        <p:spPr>
          <a:xfrm>
            <a:off x="7844382" y="2324515"/>
            <a:ext cx="0" cy="162945"/>
          </a:xfrm>
          <a:prstGeom prst="line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F1ACDFB-DE53-4D74-90AA-A9F636713DCA}"/>
              </a:ext>
            </a:extLst>
          </p:cNvPr>
          <p:cNvSpPr/>
          <p:nvPr/>
        </p:nvSpPr>
        <p:spPr>
          <a:xfrm>
            <a:off x="3436553" y="2827236"/>
            <a:ext cx="78957" cy="2371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5ADE924-4255-494A-8190-8979CACE7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533813"/>
              </p:ext>
            </p:extLst>
          </p:nvPr>
        </p:nvGraphicFramePr>
        <p:xfrm>
          <a:off x="4172786" y="2672865"/>
          <a:ext cx="7334663" cy="2878137"/>
        </p:xfrm>
        <a:graphic>
          <a:graphicData uri="http://schemas.openxmlformats.org/drawingml/2006/table">
            <a:tbl>
              <a:tblPr firstRow="1" firstCol="1" bandRow="1"/>
              <a:tblGrid>
                <a:gridCol w="3645328">
                  <a:extLst>
                    <a:ext uri="{9D8B030D-6E8A-4147-A177-3AD203B41FA5}">
                      <a16:colId xmlns:a16="http://schemas.microsoft.com/office/drawing/2014/main" val="3648680959"/>
                    </a:ext>
                  </a:extLst>
                </a:gridCol>
                <a:gridCol w="1254227">
                  <a:extLst>
                    <a:ext uri="{9D8B030D-6E8A-4147-A177-3AD203B41FA5}">
                      <a16:colId xmlns:a16="http://schemas.microsoft.com/office/drawing/2014/main" val="1264960128"/>
                    </a:ext>
                  </a:extLst>
                </a:gridCol>
                <a:gridCol w="1133939">
                  <a:extLst>
                    <a:ext uri="{9D8B030D-6E8A-4147-A177-3AD203B41FA5}">
                      <a16:colId xmlns:a16="http://schemas.microsoft.com/office/drawing/2014/main" val="3815952667"/>
                    </a:ext>
                  </a:extLst>
                </a:gridCol>
                <a:gridCol w="1301169">
                  <a:extLst>
                    <a:ext uri="{9D8B030D-6E8A-4147-A177-3AD203B41FA5}">
                      <a16:colId xmlns:a16="http://schemas.microsoft.com/office/drawing/2014/main" val="2693887870"/>
                    </a:ext>
                  </a:extLst>
                </a:gridCol>
              </a:tblGrid>
              <a:tr h="6119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Количество участников, n (%)</a:t>
                      </a:r>
                      <a:r>
                        <a:rPr lang="ru" sz="1100" baseline="30000" dirty="0">
                          <a:effectLst/>
                        </a:rPr>
                        <a:t>b</a:t>
                      </a:r>
                      <a:endParaRPr lang="en-US" sz="11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050" dirty="0">
                          <a:effectLst/>
                        </a:rPr>
                        <a:t>ЭВУШЕЛД</a:t>
                      </a:r>
                    </a:p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050" dirty="0">
                          <a:effectLst/>
                        </a:rPr>
                        <a:t>(n = 3461)</a:t>
                      </a:r>
                      <a:r>
                        <a:rPr lang="ru" sz="1050" baseline="30000" dirty="0">
                          <a:effectLst/>
                        </a:rPr>
                        <a:t>c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050" dirty="0">
                          <a:effectLst/>
                        </a:rPr>
                        <a:t>Плацебо</a:t>
                      </a:r>
                    </a:p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050" dirty="0">
                          <a:effectLst/>
                        </a:rPr>
                        <a:t>(n = 1736)</a:t>
                      </a:r>
                      <a:r>
                        <a:rPr lang="ru" sz="1050" baseline="30000" dirty="0">
                          <a:effectLst/>
                        </a:rPr>
                        <a:t>c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050" dirty="0">
                          <a:effectLst/>
                        </a:rPr>
                        <a:t>Всего</a:t>
                      </a:r>
                    </a:p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050" dirty="0">
                          <a:effectLst/>
                        </a:rPr>
                        <a:t>(N = 5197)</a:t>
                      </a:r>
                      <a:endParaRPr lang="en-US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20798"/>
                  </a:ext>
                </a:extLst>
              </a:tr>
              <a:tr h="201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НЯ, приведшие к выбыванию из исследования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1 (&lt; 0,1)</a:t>
                      </a:r>
                      <a:r>
                        <a:rPr lang="ru" sz="1100" baseline="30000">
                          <a:effectLst/>
                        </a:rPr>
                        <a:t>d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1 (&lt; 0,1)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0491"/>
                  </a:ext>
                </a:extLst>
              </a:tr>
              <a:tr h="190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НЯМВ 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360 (10,4)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157 (9,0)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517 (9,9)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998376"/>
                  </a:ext>
                </a:extLst>
              </a:tr>
              <a:tr h="190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НЯОИ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93 (2,7)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37 (2,1)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130 (2,5)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904965"/>
                  </a:ext>
                </a:extLst>
              </a:tr>
              <a:tr h="190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034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Реакция в месте введения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82 (2,4)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36 (2,1)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118 (2,3)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281470"/>
                  </a:ext>
                </a:extLst>
              </a:tr>
              <a:tr h="201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034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Анафилактическая реакция</a:t>
                      </a:r>
                      <a:r>
                        <a:rPr lang="ru" sz="1100" baseline="30000">
                          <a:effectLst/>
                        </a:rPr>
                        <a:t>e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1 (&lt; 0,1)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1 (&lt; 0,1)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4456353"/>
                  </a:ext>
                </a:extLst>
              </a:tr>
              <a:tr h="201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034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Иммунокомплексное заболевание</a:t>
                      </a:r>
                      <a:r>
                        <a:rPr lang="ru" sz="1100" baseline="30000">
                          <a:effectLst/>
                        </a:rPr>
                        <a:t>f</a:t>
                      </a:r>
                      <a:endParaRPr lang="en-US" sz="1100" baseline="30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1 (&lt; 0,1)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1 (&lt; 0,1)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2380160"/>
                  </a:ext>
                </a:extLst>
              </a:tr>
              <a:tr h="190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80340" marR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Другое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9 (0,3)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2 (0,1)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11 (0,2)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80898"/>
                  </a:ext>
                </a:extLst>
              </a:tr>
              <a:tr h="1908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74625" marR="0" lvl="0" indent="0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Связаны с препаратом ЭВУШЕЛД или плацебо</a:t>
                      </a:r>
                      <a:r>
                        <a:rPr lang="ru" sz="1100" baseline="30000" dirty="0">
                          <a:effectLst/>
                        </a:rPr>
                        <a:t>g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87 (2,5)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>
                          <a:effectLst/>
                        </a:rPr>
                        <a:t>36 (2,1)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algn="ctr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" sz="1100" dirty="0">
                          <a:effectLst/>
                        </a:rPr>
                        <a:t>123 (2,4)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142" marR="54142" marT="0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22026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8D88D49B-0C52-4D5E-BBA3-940712E1AAC8}"/>
              </a:ext>
            </a:extLst>
          </p:cNvPr>
          <p:cNvGrpSpPr/>
          <p:nvPr/>
        </p:nvGrpSpPr>
        <p:grpSpPr>
          <a:xfrm>
            <a:off x="605307" y="2675163"/>
            <a:ext cx="2927847" cy="1846037"/>
            <a:chOff x="541255" y="2320412"/>
            <a:chExt cx="2927847" cy="5291858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E4E67CEE-B0CC-4454-A694-E33C0245F1C4}"/>
                </a:ext>
              </a:extLst>
            </p:cNvPr>
            <p:cNvSpPr/>
            <p:nvPr/>
          </p:nvSpPr>
          <p:spPr>
            <a:xfrm>
              <a:off x="570411" y="2320412"/>
              <a:ext cx="2898691" cy="5291858"/>
            </a:xfrm>
            <a:prstGeom prst="roundRect">
              <a:avLst>
                <a:gd name="adj" fmla="val 4982"/>
              </a:avLst>
            </a:prstGeom>
            <a:solidFill>
              <a:srgbClr val="FFFFFF"/>
            </a:solidFill>
            <a:ln w="31750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2413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0160" tIns="10160" rIns="10160" bIns="10160" numCol="1" spcCol="1270" rtlCol="0" anchor="ctr" anchorCtr="0">
              <a:noAutofit/>
            </a:bodyPr>
            <a:lstStyle/>
            <a:p>
              <a:pPr marL="231775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Безопасность и переносимость однократного внутримышечного введения </a:t>
              </a:r>
              <a:r>
                <a:rPr lang="ru" sz="1050" kern="0" dirty="0">
                  <a:solidFill>
                    <a:srgbClr val="000000"/>
                  </a:solidFill>
                </a:rPr>
                <a:t>препарата ЭВУШЕЛД</a:t>
              </a: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по сравнению с плацебо была оценена на основании данных, полученных после введения препарата:</a:t>
              </a:r>
            </a:p>
            <a:p>
              <a:pPr marL="4032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НЯ</a:t>
              </a:r>
            </a:p>
            <a:p>
              <a:pPr marL="4032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СНЯ</a:t>
              </a:r>
            </a:p>
            <a:p>
              <a:pPr marL="4032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НЯМВ </a:t>
              </a:r>
            </a:p>
            <a:p>
              <a:pPr marL="403225" marR="0" lvl="0" indent="-17145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05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НЯОИ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Rectangle 32">
              <a:extLst>
                <a:ext uri="{FF2B5EF4-FFF2-40B4-BE49-F238E27FC236}">
                  <a16:creationId xmlns:a16="http://schemas.microsoft.com/office/drawing/2014/main" id="{1B981B70-9A87-4ED8-85B0-0C98FC326F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255" y="2320415"/>
              <a:ext cx="2870724" cy="2679754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000" tIns="144000" rIns="0" bIns="45720" numCol="1" spcCol="0" rtlCol="0" anchor="t">
              <a:noAutofit/>
            </a:bodyPr>
            <a:lstStyle/>
            <a:p>
              <a:pPr marL="228600" marR="0" lvl="0" indent="-22860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+mj-lt"/>
                <a:buAutoNum type="arabicPeriod"/>
                <a:tabLst/>
                <a:defRPr/>
              </a:pP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A5A5A5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1496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5" hidden="1">
            <a:extLst>
              <a:ext uri="{FF2B5EF4-FFF2-40B4-BE49-F238E27FC236}">
                <a16:creationId xmlns:a16="http://schemas.microsoft.com/office/drawing/2014/main" id="{7EEBA409-63E3-48CD-A2D0-BA2394C133A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A41FE-1004-4F3B-AC44-73B904479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27" y="494075"/>
            <a:ext cx="11050073" cy="643944"/>
          </a:xfrm>
        </p:spPr>
        <p:txBody>
          <a:bodyPr vert="horz" rtlCol="0"/>
          <a:lstStyle/>
          <a:p>
            <a:pPr rtl="0"/>
            <a:r>
              <a:rPr lang="ru-RU" sz="2000" b="1" dirty="0"/>
              <a:t>TACKLE: двойное слепое плацебо-контролируемое рандомизированное исследование III фазы применения препарата </a:t>
            </a:r>
            <a:r>
              <a:rPr lang="ru-RU" sz="2000" dirty="0"/>
              <a:t>ЭВУШЕЛД </a:t>
            </a:r>
            <a:r>
              <a:rPr lang="ru-RU" sz="2000" b="1" dirty="0"/>
              <a:t>для амбулаторного лечения COVID-19 у взрослых пациентов (N=903)</a:t>
            </a:r>
            <a:r>
              <a:rPr lang="ru" sz="2000" b="1" baseline="30000" dirty="0"/>
              <a:t>1,2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59B01A-E9BA-43A9-AF63-5A193D3E1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038BE0-033B-4052-A4EE-F54A83D260B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25497"/>
            <a:ext cx="10888663" cy="246062"/>
          </a:xfrm>
          <a:prstGeom prst="rect">
            <a:avLst/>
          </a:prstGeom>
        </p:spPr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(Coronavirus disease 2019) – 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коронавирусная инфекция 2019 г.; RRR (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relative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risk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reduction</a:t>
            </a:r>
            <a:r>
              <a:rPr kumimoji="0" lang="ru-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– снижение относительного риска</a:t>
            </a:r>
            <a:r>
              <a:rPr kumimoji="0" lang="r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Montgomery H et al. Article and supplementary appendix online ahead of print.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Lancet Respir Med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2022.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0884B-D39C-4FA9-88AC-12BA8849B2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74488" y="6456363"/>
            <a:ext cx="417512" cy="246062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ctr" defTabSz="914400" rtl="0" eaLnBrk="1" latinLnBrk="0" hangingPunct="1">
              <a:defRPr sz="1100" b="1" kern="1200">
                <a:solidFill>
                  <a:srgbClr val="7F134C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53FE2A-0440-0F43-A5B1-75A13E9883F7}" type="slidenum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7F13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rgbClr val="7F134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2EB5EF0-D83F-46A0-9AD6-36D83FD0F0BA}"/>
              </a:ext>
            </a:extLst>
          </p:cNvPr>
          <p:cNvGrpSpPr/>
          <p:nvPr/>
        </p:nvGrpSpPr>
        <p:grpSpPr>
          <a:xfrm>
            <a:off x="553427" y="2276147"/>
            <a:ext cx="2898691" cy="3793328"/>
            <a:chOff x="546505" y="2127285"/>
            <a:chExt cx="2898691" cy="3793328"/>
          </a:xfrm>
        </p:grpSpPr>
        <p:sp>
          <p:nvSpPr>
            <p:cNvPr id="20" name="Rectangle: Rounded Corners 15">
              <a:extLst>
                <a:ext uri="{FF2B5EF4-FFF2-40B4-BE49-F238E27FC236}">
                  <a16:creationId xmlns:a16="http://schemas.microsoft.com/office/drawing/2014/main" id="{B073DF76-F2E1-4A28-AB0F-3F113B603CC3}"/>
                </a:ext>
              </a:extLst>
            </p:cNvPr>
            <p:cNvSpPr/>
            <p:nvPr/>
          </p:nvSpPr>
          <p:spPr>
            <a:xfrm>
              <a:off x="546505" y="2191210"/>
              <a:ext cx="2898691" cy="1939142"/>
            </a:xfrm>
            <a:prstGeom prst="roundRect">
              <a:avLst>
                <a:gd name="adj" fmla="val 4982"/>
              </a:avLst>
            </a:prstGeom>
            <a:solidFill>
              <a:schemeClr val="bg1"/>
            </a:solidFill>
            <a:ln w="31750">
              <a:solidFill>
                <a:srgbClr val="91A2B1"/>
              </a:solidFill>
            </a:ln>
            <a:effectLst>
              <a:outerShdw blurRad="2413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rtlCol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tangle 32">
              <a:extLst>
                <a:ext uri="{FF2B5EF4-FFF2-40B4-BE49-F238E27FC236}">
                  <a16:creationId xmlns:a16="http://schemas.microsoft.com/office/drawing/2014/main" id="{36654A9C-8687-4634-90AE-58ED93D206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812" y="2127285"/>
              <a:ext cx="2821689" cy="3793328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000" tIns="144000" rIns="0" bIns="45720" numCol="1" spcCol="0" rtlCol="0" anchor="t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Комбинированная конечная точка, включающая тяжелое течение COVID-19 или смерть по любой причине до </a:t>
              </a:r>
              <a:r>
                <a:rPr kumimoji="0" lang="ru-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Дня 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29 включительно </a:t>
              </a:r>
            </a:p>
            <a:p>
              <a:pPr marL="365760" marR="0" lvl="1" indent="-171450" algn="l" defTabSz="914400" rtl="0" eaLnBrk="1" fontAlgn="auto" latinLnBrk="0" hangingPunct="1">
                <a:lnSpc>
                  <a:spcPct val="95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Char char="–"/>
                <a:tabLst/>
                <a:defRPr/>
              </a:pP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Предварительно определенный анализ</a:t>
              </a:r>
            </a:p>
            <a:p>
              <a:pPr marL="548640" marR="0" lvl="2" indent="-182880" algn="l" defTabSz="914400" rtl="0" eaLnBrk="1" fontAlgn="auto" latinLnBrk="0" hangingPunct="1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6A6A6"/>
                </a:buClr>
                <a:buSzTx/>
                <a:buFont typeface="+mj-lt"/>
                <a:buAutoNum type="arabicPeriod"/>
                <a:tabLst/>
                <a:defRPr/>
              </a:pP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Первичная конечная точка у участников, </a:t>
              </a:r>
              <a:r>
                <a:rPr kumimoji="0" lang="ru" sz="1100" b="0" i="0" u="sng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получивших препарат в течение </a:t>
              </a:r>
              <a:br>
                <a:rPr kumimoji="0" lang="en-US" sz="1100" b="0" i="0" u="sng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</a:br>
              <a:r>
                <a:rPr kumimoji="0" lang="ru" sz="1100" b="0" i="0" u="sng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5 дней</a:t>
              </a:r>
              <a:r>
                <a:rPr kumimoji="0" lang="ru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A6A6A6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от появления симптомов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BE1227C-03C1-4CDD-B222-48CB941D5B35}"/>
              </a:ext>
            </a:extLst>
          </p:cNvPr>
          <p:cNvSpPr/>
          <p:nvPr/>
        </p:nvSpPr>
        <p:spPr>
          <a:xfrm>
            <a:off x="3965825" y="1347466"/>
            <a:ext cx="7642854" cy="833026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91A2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15888" marR="0" lvl="0" indent="-115888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Эксплораторный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анализ: ЭВУШЕЛД уменьшал риск тяжелого течения COVID-19 или летального исхода на 88 % по сравнению с группой плацебо у участников, получивших препарат в течение ≤ 3 дней после появления симптомов</a:t>
            </a:r>
            <a:r>
              <a:rPr kumimoji="0" lang="ru-RU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B962BE4-FA01-48D0-89F9-F6E8659A4DEE}"/>
              </a:ext>
            </a:extLst>
          </p:cNvPr>
          <p:cNvSpPr/>
          <p:nvPr/>
        </p:nvSpPr>
        <p:spPr>
          <a:xfrm>
            <a:off x="577333" y="1810968"/>
            <a:ext cx="2874785" cy="472584"/>
          </a:xfrm>
          <a:prstGeom prst="roundRect">
            <a:avLst/>
          </a:prstGeom>
          <a:solidFill>
            <a:schemeClr val="tx1"/>
          </a:solidFill>
          <a:ln w="38100">
            <a:solidFill>
              <a:srgbClr val="91A2B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115888" marR="0" lvl="0" indent="-115888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Первичные конечные точки</a:t>
            </a:r>
            <a:r>
              <a:rPr kumimoji="0" lang="ru" sz="14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1,2</a:t>
            </a:r>
          </a:p>
        </p:txBody>
      </p: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F7B03619-9981-4E07-934E-89A278F0971F}"/>
              </a:ext>
            </a:extLst>
          </p:cNvPr>
          <p:cNvCxnSpPr>
            <a:cxnSpLocks/>
            <a:stCxn id="10" idx="3"/>
            <a:endCxn id="31" idx="1"/>
          </p:cNvCxnSpPr>
          <p:nvPr/>
        </p:nvCxnSpPr>
        <p:spPr>
          <a:xfrm flipV="1">
            <a:off x="3458380" y="1763979"/>
            <a:ext cx="507445" cy="993977"/>
          </a:xfrm>
          <a:prstGeom prst="bentConnector3">
            <a:avLst>
              <a:gd name="adj1" fmla="val 50000"/>
            </a:avLst>
          </a:prstGeom>
          <a:ln w="38100">
            <a:solidFill>
              <a:srgbClr val="91A2B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C5EF64C-CBF0-4D40-9209-7C2DBF4C665D}"/>
              </a:ext>
            </a:extLst>
          </p:cNvPr>
          <p:cNvSpPr/>
          <p:nvPr/>
        </p:nvSpPr>
        <p:spPr>
          <a:xfrm>
            <a:off x="3379423" y="2639399"/>
            <a:ext cx="78957" cy="237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F25017D-B3CC-477D-9A00-E6E75E335C33}"/>
              </a:ext>
            </a:extLst>
          </p:cNvPr>
          <p:cNvSpPr/>
          <p:nvPr/>
        </p:nvSpPr>
        <p:spPr>
          <a:xfrm>
            <a:off x="568825" y="4438800"/>
            <a:ext cx="2802090" cy="186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Статистически значимое снижение риска тяжелого течения COVID-19 или смерти в группе ЭВУШЕЛД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течение ≤ 7 дней 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после появления симптомов COVID-19 в сравнении с группой плацебо</a:t>
            </a:r>
            <a:r>
              <a:rPr kumimoji="0" lang="ru-RU" sz="9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 </a:t>
            </a:r>
            <a:r>
              <a:rPr kumimoji="0" lang="ru-RU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RRR: 50%</a:t>
            </a:r>
            <a:r>
              <a:rPr kumimoji="0" lang="ru-RU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(14</a:t>
            </a:r>
            <a:r>
              <a:rPr kumimoji="0" lang="en-US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.5, 71.3), </a:t>
            </a:r>
            <a:br>
              <a:rPr kumimoji="0" lang="en-US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p-value = 0.01)</a:t>
            </a:r>
            <a:endParaRPr kumimoji="0" lang="ru-RU" sz="9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Статистически значимое снижение риска тяжелого течения COVID-19 или смерти в группе ЭВУШЕЛД </a:t>
            </a:r>
            <a:r>
              <a:rPr kumimoji="0" lang="ru-R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течение ≤ 5 дней </a:t>
            </a:r>
            <a:r>
              <a:rPr kumimoji="0" lang="ru-RU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после появления симптомов COVID-19 в сравнении с группой плацебо</a:t>
            </a:r>
            <a:r>
              <a:rPr kumimoji="0" lang="ru-RU" sz="9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r>
              <a:rPr kumimoji="0" lang="en-US" sz="90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RRR: 67%, </a:t>
            </a:r>
            <a:r>
              <a:rPr kumimoji="0" lang="ru-RU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90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31.1, 84.1), p-value = 0.002)</a:t>
            </a:r>
            <a:endParaRPr kumimoji="0" lang="ru-RU" sz="90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6" name="Rectangle: Rounded Corners 15">
            <a:extLst>
              <a:ext uri="{FF2B5EF4-FFF2-40B4-BE49-F238E27FC236}">
                <a16:creationId xmlns:a16="http://schemas.microsoft.com/office/drawing/2014/main" id="{93D6FCEC-D9FD-4D3D-BFD0-EBC4DB3763EC}"/>
              </a:ext>
            </a:extLst>
          </p:cNvPr>
          <p:cNvSpPr/>
          <p:nvPr/>
        </p:nvSpPr>
        <p:spPr>
          <a:xfrm>
            <a:off x="3965825" y="2412028"/>
            <a:ext cx="7642854" cy="3899463"/>
          </a:xfrm>
          <a:prstGeom prst="roundRect">
            <a:avLst>
              <a:gd name="adj" fmla="val 4982"/>
            </a:avLst>
          </a:prstGeom>
          <a:solidFill>
            <a:schemeClr val="bg1"/>
          </a:solidFill>
          <a:ln w="31750">
            <a:solidFill>
              <a:srgbClr val="91A2B1"/>
            </a:solidFill>
          </a:ln>
          <a:effectLst>
            <a:outerShdw blurRad="241300" dist="889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28" name="Chart 27">
            <a:extLst>
              <a:ext uri="{FF2B5EF4-FFF2-40B4-BE49-F238E27FC236}">
                <a16:creationId xmlns:a16="http://schemas.microsoft.com/office/drawing/2014/main" id="{65B6C174-24C4-4ECD-824C-69E90B22C9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747680"/>
              </p:ext>
            </p:extLst>
          </p:nvPr>
        </p:nvGraphicFramePr>
        <p:xfrm>
          <a:off x="4199116" y="3020005"/>
          <a:ext cx="7176271" cy="3228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9" name="Speech Bubble: Rectangle with Corners Rounded 2">
            <a:extLst>
              <a:ext uri="{FF2B5EF4-FFF2-40B4-BE49-F238E27FC236}">
                <a16:creationId xmlns:a16="http://schemas.microsoft.com/office/drawing/2014/main" id="{1C8F0A63-3E04-44F6-B70E-6EA86A9CF082}"/>
              </a:ext>
            </a:extLst>
          </p:cNvPr>
          <p:cNvSpPr/>
          <p:nvPr/>
        </p:nvSpPr>
        <p:spPr>
          <a:xfrm>
            <a:off x="7065626" y="2591388"/>
            <a:ext cx="2435947" cy="574618"/>
          </a:xfrm>
          <a:custGeom>
            <a:avLst/>
            <a:gdLst>
              <a:gd name="connsiteX0" fmla="*/ 0 w 2968355"/>
              <a:gd name="connsiteY0" fmla="*/ 107978 h 647858"/>
              <a:gd name="connsiteX1" fmla="*/ 107978 w 2968355"/>
              <a:gd name="connsiteY1" fmla="*/ 0 h 647858"/>
              <a:gd name="connsiteX2" fmla="*/ 494726 w 2968355"/>
              <a:gd name="connsiteY2" fmla="*/ 0 h 647858"/>
              <a:gd name="connsiteX3" fmla="*/ 494726 w 2968355"/>
              <a:gd name="connsiteY3" fmla="*/ 0 h 647858"/>
              <a:gd name="connsiteX4" fmla="*/ 1236815 w 2968355"/>
              <a:gd name="connsiteY4" fmla="*/ 0 h 647858"/>
              <a:gd name="connsiteX5" fmla="*/ 2860377 w 2968355"/>
              <a:gd name="connsiteY5" fmla="*/ 0 h 647858"/>
              <a:gd name="connsiteX6" fmla="*/ 2968355 w 2968355"/>
              <a:gd name="connsiteY6" fmla="*/ 107978 h 647858"/>
              <a:gd name="connsiteX7" fmla="*/ 2968355 w 2968355"/>
              <a:gd name="connsiteY7" fmla="*/ 377917 h 647858"/>
              <a:gd name="connsiteX8" fmla="*/ 2968355 w 2968355"/>
              <a:gd name="connsiteY8" fmla="*/ 377917 h 647858"/>
              <a:gd name="connsiteX9" fmla="*/ 2968355 w 2968355"/>
              <a:gd name="connsiteY9" fmla="*/ 539882 h 647858"/>
              <a:gd name="connsiteX10" fmla="*/ 2968355 w 2968355"/>
              <a:gd name="connsiteY10" fmla="*/ 539880 h 647858"/>
              <a:gd name="connsiteX11" fmla="*/ 2860377 w 2968355"/>
              <a:gd name="connsiteY11" fmla="*/ 647858 h 647858"/>
              <a:gd name="connsiteX12" fmla="*/ 1236815 w 2968355"/>
              <a:gd name="connsiteY12" fmla="*/ 647858 h 647858"/>
              <a:gd name="connsiteX13" fmla="*/ 1409494 w 2968355"/>
              <a:gd name="connsiteY13" fmla="*/ 827697 h 647858"/>
              <a:gd name="connsiteX14" fmla="*/ 494726 w 2968355"/>
              <a:gd name="connsiteY14" fmla="*/ 647858 h 647858"/>
              <a:gd name="connsiteX15" fmla="*/ 107978 w 2968355"/>
              <a:gd name="connsiteY15" fmla="*/ 647858 h 647858"/>
              <a:gd name="connsiteX16" fmla="*/ 0 w 2968355"/>
              <a:gd name="connsiteY16" fmla="*/ 539880 h 647858"/>
              <a:gd name="connsiteX17" fmla="*/ 0 w 2968355"/>
              <a:gd name="connsiteY17" fmla="*/ 539882 h 647858"/>
              <a:gd name="connsiteX18" fmla="*/ 0 w 2968355"/>
              <a:gd name="connsiteY18" fmla="*/ 377917 h 647858"/>
              <a:gd name="connsiteX19" fmla="*/ 0 w 2968355"/>
              <a:gd name="connsiteY19" fmla="*/ 377917 h 647858"/>
              <a:gd name="connsiteX20" fmla="*/ 0 w 2968355"/>
              <a:gd name="connsiteY20" fmla="*/ 107978 h 647858"/>
              <a:gd name="connsiteX0" fmla="*/ 0 w 2968355"/>
              <a:gd name="connsiteY0" fmla="*/ 107978 h 827697"/>
              <a:gd name="connsiteX1" fmla="*/ 107978 w 2968355"/>
              <a:gd name="connsiteY1" fmla="*/ 0 h 827697"/>
              <a:gd name="connsiteX2" fmla="*/ 494726 w 2968355"/>
              <a:gd name="connsiteY2" fmla="*/ 0 h 827697"/>
              <a:gd name="connsiteX3" fmla="*/ 494726 w 2968355"/>
              <a:gd name="connsiteY3" fmla="*/ 0 h 827697"/>
              <a:gd name="connsiteX4" fmla="*/ 1236815 w 2968355"/>
              <a:gd name="connsiteY4" fmla="*/ 0 h 827697"/>
              <a:gd name="connsiteX5" fmla="*/ 2860377 w 2968355"/>
              <a:gd name="connsiteY5" fmla="*/ 0 h 827697"/>
              <a:gd name="connsiteX6" fmla="*/ 2968355 w 2968355"/>
              <a:gd name="connsiteY6" fmla="*/ 107978 h 827697"/>
              <a:gd name="connsiteX7" fmla="*/ 2968355 w 2968355"/>
              <a:gd name="connsiteY7" fmla="*/ 377917 h 827697"/>
              <a:gd name="connsiteX8" fmla="*/ 2968355 w 2968355"/>
              <a:gd name="connsiteY8" fmla="*/ 377917 h 827697"/>
              <a:gd name="connsiteX9" fmla="*/ 2968355 w 2968355"/>
              <a:gd name="connsiteY9" fmla="*/ 539882 h 827697"/>
              <a:gd name="connsiteX10" fmla="*/ 2968355 w 2968355"/>
              <a:gd name="connsiteY10" fmla="*/ 539880 h 827697"/>
              <a:gd name="connsiteX11" fmla="*/ 2860377 w 2968355"/>
              <a:gd name="connsiteY11" fmla="*/ 647858 h 827697"/>
              <a:gd name="connsiteX12" fmla="*/ 2089432 w 2968355"/>
              <a:gd name="connsiteY12" fmla="*/ 660215 h 827697"/>
              <a:gd name="connsiteX13" fmla="*/ 1409494 w 2968355"/>
              <a:gd name="connsiteY13" fmla="*/ 827697 h 827697"/>
              <a:gd name="connsiteX14" fmla="*/ 494726 w 2968355"/>
              <a:gd name="connsiteY14" fmla="*/ 647858 h 827697"/>
              <a:gd name="connsiteX15" fmla="*/ 107978 w 2968355"/>
              <a:gd name="connsiteY15" fmla="*/ 647858 h 827697"/>
              <a:gd name="connsiteX16" fmla="*/ 0 w 2968355"/>
              <a:gd name="connsiteY16" fmla="*/ 539880 h 827697"/>
              <a:gd name="connsiteX17" fmla="*/ 0 w 2968355"/>
              <a:gd name="connsiteY17" fmla="*/ 539882 h 827697"/>
              <a:gd name="connsiteX18" fmla="*/ 0 w 2968355"/>
              <a:gd name="connsiteY18" fmla="*/ 377917 h 827697"/>
              <a:gd name="connsiteX19" fmla="*/ 0 w 2968355"/>
              <a:gd name="connsiteY19" fmla="*/ 377917 h 827697"/>
              <a:gd name="connsiteX20" fmla="*/ 0 w 2968355"/>
              <a:gd name="connsiteY20" fmla="*/ 107978 h 827697"/>
              <a:gd name="connsiteX0" fmla="*/ 0 w 2968355"/>
              <a:gd name="connsiteY0" fmla="*/ 107978 h 827697"/>
              <a:gd name="connsiteX1" fmla="*/ 107978 w 2968355"/>
              <a:gd name="connsiteY1" fmla="*/ 0 h 827697"/>
              <a:gd name="connsiteX2" fmla="*/ 494726 w 2968355"/>
              <a:gd name="connsiteY2" fmla="*/ 0 h 827697"/>
              <a:gd name="connsiteX3" fmla="*/ 494726 w 2968355"/>
              <a:gd name="connsiteY3" fmla="*/ 0 h 827697"/>
              <a:gd name="connsiteX4" fmla="*/ 1236815 w 2968355"/>
              <a:gd name="connsiteY4" fmla="*/ 0 h 827697"/>
              <a:gd name="connsiteX5" fmla="*/ 2860377 w 2968355"/>
              <a:gd name="connsiteY5" fmla="*/ 0 h 827697"/>
              <a:gd name="connsiteX6" fmla="*/ 2968355 w 2968355"/>
              <a:gd name="connsiteY6" fmla="*/ 107978 h 827697"/>
              <a:gd name="connsiteX7" fmla="*/ 2968355 w 2968355"/>
              <a:gd name="connsiteY7" fmla="*/ 377917 h 827697"/>
              <a:gd name="connsiteX8" fmla="*/ 2968355 w 2968355"/>
              <a:gd name="connsiteY8" fmla="*/ 377917 h 827697"/>
              <a:gd name="connsiteX9" fmla="*/ 2968355 w 2968355"/>
              <a:gd name="connsiteY9" fmla="*/ 539882 h 827697"/>
              <a:gd name="connsiteX10" fmla="*/ 2968355 w 2968355"/>
              <a:gd name="connsiteY10" fmla="*/ 539880 h 827697"/>
              <a:gd name="connsiteX11" fmla="*/ 2860377 w 2968355"/>
              <a:gd name="connsiteY11" fmla="*/ 647858 h 827697"/>
              <a:gd name="connsiteX12" fmla="*/ 2089432 w 2968355"/>
              <a:gd name="connsiteY12" fmla="*/ 660215 h 827697"/>
              <a:gd name="connsiteX13" fmla="*/ 1409494 w 2968355"/>
              <a:gd name="connsiteY13" fmla="*/ 827697 h 827697"/>
              <a:gd name="connsiteX14" fmla="*/ 803645 w 2968355"/>
              <a:gd name="connsiteY14" fmla="*/ 647858 h 827697"/>
              <a:gd name="connsiteX15" fmla="*/ 107978 w 2968355"/>
              <a:gd name="connsiteY15" fmla="*/ 647858 h 827697"/>
              <a:gd name="connsiteX16" fmla="*/ 0 w 2968355"/>
              <a:gd name="connsiteY16" fmla="*/ 539880 h 827697"/>
              <a:gd name="connsiteX17" fmla="*/ 0 w 2968355"/>
              <a:gd name="connsiteY17" fmla="*/ 539882 h 827697"/>
              <a:gd name="connsiteX18" fmla="*/ 0 w 2968355"/>
              <a:gd name="connsiteY18" fmla="*/ 377917 h 827697"/>
              <a:gd name="connsiteX19" fmla="*/ 0 w 2968355"/>
              <a:gd name="connsiteY19" fmla="*/ 377917 h 827697"/>
              <a:gd name="connsiteX20" fmla="*/ 0 w 2968355"/>
              <a:gd name="connsiteY20" fmla="*/ 107978 h 827697"/>
              <a:gd name="connsiteX0" fmla="*/ 0 w 2968355"/>
              <a:gd name="connsiteY0" fmla="*/ 107978 h 827697"/>
              <a:gd name="connsiteX1" fmla="*/ 107978 w 2968355"/>
              <a:gd name="connsiteY1" fmla="*/ 0 h 827697"/>
              <a:gd name="connsiteX2" fmla="*/ 494726 w 2968355"/>
              <a:gd name="connsiteY2" fmla="*/ 0 h 827697"/>
              <a:gd name="connsiteX3" fmla="*/ 494726 w 2968355"/>
              <a:gd name="connsiteY3" fmla="*/ 0 h 827697"/>
              <a:gd name="connsiteX4" fmla="*/ 1236815 w 2968355"/>
              <a:gd name="connsiteY4" fmla="*/ 0 h 827697"/>
              <a:gd name="connsiteX5" fmla="*/ 2860377 w 2968355"/>
              <a:gd name="connsiteY5" fmla="*/ 0 h 827697"/>
              <a:gd name="connsiteX6" fmla="*/ 2968355 w 2968355"/>
              <a:gd name="connsiteY6" fmla="*/ 107978 h 827697"/>
              <a:gd name="connsiteX7" fmla="*/ 2968355 w 2968355"/>
              <a:gd name="connsiteY7" fmla="*/ 377917 h 827697"/>
              <a:gd name="connsiteX8" fmla="*/ 2968355 w 2968355"/>
              <a:gd name="connsiteY8" fmla="*/ 377917 h 827697"/>
              <a:gd name="connsiteX9" fmla="*/ 2968355 w 2968355"/>
              <a:gd name="connsiteY9" fmla="*/ 539882 h 827697"/>
              <a:gd name="connsiteX10" fmla="*/ 2968355 w 2968355"/>
              <a:gd name="connsiteY10" fmla="*/ 539880 h 827697"/>
              <a:gd name="connsiteX11" fmla="*/ 2860377 w 2968355"/>
              <a:gd name="connsiteY11" fmla="*/ 647858 h 827697"/>
              <a:gd name="connsiteX12" fmla="*/ 1965864 w 2968355"/>
              <a:gd name="connsiteY12" fmla="*/ 647858 h 827697"/>
              <a:gd name="connsiteX13" fmla="*/ 1409494 w 2968355"/>
              <a:gd name="connsiteY13" fmla="*/ 827697 h 827697"/>
              <a:gd name="connsiteX14" fmla="*/ 803645 w 2968355"/>
              <a:gd name="connsiteY14" fmla="*/ 647858 h 827697"/>
              <a:gd name="connsiteX15" fmla="*/ 107978 w 2968355"/>
              <a:gd name="connsiteY15" fmla="*/ 647858 h 827697"/>
              <a:gd name="connsiteX16" fmla="*/ 0 w 2968355"/>
              <a:gd name="connsiteY16" fmla="*/ 539880 h 827697"/>
              <a:gd name="connsiteX17" fmla="*/ 0 w 2968355"/>
              <a:gd name="connsiteY17" fmla="*/ 539882 h 827697"/>
              <a:gd name="connsiteX18" fmla="*/ 0 w 2968355"/>
              <a:gd name="connsiteY18" fmla="*/ 377917 h 827697"/>
              <a:gd name="connsiteX19" fmla="*/ 0 w 2968355"/>
              <a:gd name="connsiteY19" fmla="*/ 377917 h 827697"/>
              <a:gd name="connsiteX20" fmla="*/ 0 w 2968355"/>
              <a:gd name="connsiteY20" fmla="*/ 107978 h 827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8355" h="827697">
                <a:moveTo>
                  <a:pt x="0" y="107978"/>
                </a:moveTo>
                <a:cubicBezTo>
                  <a:pt x="0" y="48343"/>
                  <a:pt x="48343" y="0"/>
                  <a:pt x="107978" y="0"/>
                </a:cubicBezTo>
                <a:lnTo>
                  <a:pt x="494726" y="0"/>
                </a:lnTo>
                <a:lnTo>
                  <a:pt x="494726" y="0"/>
                </a:lnTo>
                <a:lnTo>
                  <a:pt x="1236815" y="0"/>
                </a:lnTo>
                <a:lnTo>
                  <a:pt x="2860377" y="0"/>
                </a:lnTo>
                <a:cubicBezTo>
                  <a:pt x="2920012" y="0"/>
                  <a:pt x="2968355" y="48343"/>
                  <a:pt x="2968355" y="107978"/>
                </a:cubicBezTo>
                <a:lnTo>
                  <a:pt x="2968355" y="377917"/>
                </a:lnTo>
                <a:lnTo>
                  <a:pt x="2968355" y="377917"/>
                </a:lnTo>
                <a:lnTo>
                  <a:pt x="2968355" y="539882"/>
                </a:lnTo>
                <a:lnTo>
                  <a:pt x="2968355" y="539880"/>
                </a:lnTo>
                <a:cubicBezTo>
                  <a:pt x="2968355" y="599515"/>
                  <a:pt x="2920012" y="647858"/>
                  <a:pt x="2860377" y="647858"/>
                </a:cubicBezTo>
                <a:lnTo>
                  <a:pt x="1965864" y="647858"/>
                </a:lnTo>
                <a:lnTo>
                  <a:pt x="1409494" y="827697"/>
                </a:lnTo>
                <a:lnTo>
                  <a:pt x="803645" y="647858"/>
                </a:lnTo>
                <a:lnTo>
                  <a:pt x="107978" y="647858"/>
                </a:lnTo>
                <a:cubicBezTo>
                  <a:pt x="48343" y="647858"/>
                  <a:pt x="0" y="599515"/>
                  <a:pt x="0" y="539880"/>
                </a:cubicBezTo>
                <a:lnTo>
                  <a:pt x="0" y="539882"/>
                </a:lnTo>
                <a:lnTo>
                  <a:pt x="0" y="377917"/>
                </a:lnTo>
                <a:lnTo>
                  <a:pt x="0" y="377917"/>
                </a:lnTo>
                <a:lnTo>
                  <a:pt x="0" y="107978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RRR: </a:t>
            </a:r>
            <a:r>
              <a:rPr lang="en-US" sz="1600" b="1" dirty="0">
                <a:solidFill>
                  <a:srgbClr val="FFFFFF"/>
                </a:solidFill>
                <a:latin typeface="Arial" panose="020B0604020202020204"/>
              </a:rPr>
              <a:t>88</a:t>
            </a: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 %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09C54B5-7E43-4422-978F-4B48D82CA11A}"/>
              </a:ext>
            </a:extLst>
          </p:cNvPr>
          <p:cNvCxnSpPr>
            <a:cxnSpLocks/>
            <a:stCxn id="31" idx="2"/>
          </p:cNvCxnSpPr>
          <p:nvPr/>
        </p:nvCxnSpPr>
        <p:spPr>
          <a:xfrm>
            <a:off x="7787252" y="2180492"/>
            <a:ext cx="0" cy="231536"/>
          </a:xfrm>
          <a:prstGeom prst="line">
            <a:avLst/>
          </a:prstGeom>
          <a:ln w="38100">
            <a:solidFill>
              <a:srgbClr val="91A2B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99C9D0D-5030-44D1-AFE8-8693B77C1FF0}"/>
              </a:ext>
            </a:extLst>
          </p:cNvPr>
          <p:cNvGrpSpPr/>
          <p:nvPr/>
        </p:nvGrpSpPr>
        <p:grpSpPr>
          <a:xfrm>
            <a:off x="7039500" y="3238789"/>
            <a:ext cx="2496385" cy="1188720"/>
            <a:chOff x="7135547" y="3260639"/>
            <a:chExt cx="2666065" cy="1718057"/>
          </a:xfrm>
        </p:grpSpPr>
        <p:cxnSp>
          <p:nvCxnSpPr>
            <p:cNvPr id="35" name="Connector: Elbow 34">
              <a:extLst>
                <a:ext uri="{FF2B5EF4-FFF2-40B4-BE49-F238E27FC236}">
                  <a16:creationId xmlns:a16="http://schemas.microsoft.com/office/drawing/2014/main" id="{948B2BD6-C018-419B-ABB2-09D6526E27B6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368838" y="3260639"/>
              <a:ext cx="2432774" cy="1718057"/>
            </a:xfrm>
            <a:prstGeom prst="bentConnector3">
              <a:avLst>
                <a:gd name="adj1" fmla="val -445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ctor: Elbow 35">
              <a:extLst>
                <a:ext uri="{FF2B5EF4-FFF2-40B4-BE49-F238E27FC236}">
                  <a16:creationId xmlns:a16="http://schemas.microsoft.com/office/drawing/2014/main" id="{DF1F00D9-4648-4E6C-9A58-985C0676DB6E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7135547" y="3260715"/>
              <a:ext cx="1251304" cy="404750"/>
            </a:xfrm>
            <a:prstGeom prst="bentConnector3">
              <a:avLst>
                <a:gd name="adj1" fmla="val 100341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56088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16031-5976-45F2-83F2-90F61EF4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300693" cy="1326525"/>
          </a:xfrm>
        </p:spPr>
        <p:txBody>
          <a:bodyPr/>
          <a:lstStyle/>
          <a:p>
            <a:r>
              <a:rPr lang="ru-RU" sz="2400" dirty="0"/>
              <a:t>TACKLE: применение препарата ЭВУШЕЛД</a:t>
            </a:r>
            <a:br>
              <a:rPr lang="ru-RU" sz="2400" dirty="0"/>
            </a:br>
            <a:r>
              <a:rPr lang="ru-RU" sz="2400" dirty="0"/>
              <a:t>в амбулаторных условиях значительно снизило риск тяжелого течения COVID-19 или смерти</a:t>
            </a:r>
            <a:r>
              <a:rPr lang="ru-RU" sz="2400" baseline="30000" dirty="0"/>
              <a:t>1</a:t>
            </a:r>
            <a:endParaRPr lang="en-GB" sz="2400" baseline="30000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C5914F5-0C85-4F3C-93EF-45D9330C4EA5}"/>
              </a:ext>
            </a:extLst>
          </p:cNvPr>
          <p:cNvSpPr txBox="1">
            <a:spLocks/>
          </p:cNvSpPr>
          <p:nvPr/>
        </p:nvSpPr>
        <p:spPr>
          <a:xfrm>
            <a:off x="0" y="6567838"/>
            <a:ext cx="10887549" cy="323165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Исследование TACKLE включало 903 участников с рандомизацией в соотношении 1:1 в группы ТИКСА/ЦИЛГА и плацебо. Первичный анализ основывался на данных 822 участников.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(Coronavirus disease 2019) –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коронавирусная инфекция 2019 г.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; ТИКСА/ЦИЛГА - тиксагевимаб/цилгавимаб; в/м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-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внутримышечно.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Montgomery H et al. Article and supplementary appendix online ahead of print.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Lancet Respir Med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2022.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Table 7">
            <a:extLst>
              <a:ext uri="{FF2B5EF4-FFF2-40B4-BE49-F238E27FC236}">
                <a16:creationId xmlns:a16="http://schemas.microsoft.com/office/drawing/2014/main" id="{62071799-2ED2-4FA5-AB3A-DE199F258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893845"/>
              </p:ext>
            </p:extLst>
          </p:nvPr>
        </p:nvGraphicFramePr>
        <p:xfrm>
          <a:off x="6096000" y="1822932"/>
          <a:ext cx="5922000" cy="3749040"/>
        </p:xfrm>
        <a:graphic>
          <a:graphicData uri="http://schemas.openxmlformats.org/drawingml/2006/table">
            <a:tbl>
              <a:tblPr firstRow="1" bandRow="1"/>
              <a:tblGrid>
                <a:gridCol w="2232000">
                  <a:extLst>
                    <a:ext uri="{9D8B030D-6E8A-4147-A177-3AD203B41FA5}">
                      <a16:colId xmlns:a16="http://schemas.microsoft.com/office/drawing/2014/main" val="844651624"/>
                    </a:ext>
                  </a:extLst>
                </a:gridCol>
                <a:gridCol w="1431463">
                  <a:extLst>
                    <a:ext uri="{9D8B030D-6E8A-4147-A177-3AD203B41FA5}">
                      <a16:colId xmlns:a16="http://schemas.microsoft.com/office/drawing/2014/main" val="3806559972"/>
                    </a:ext>
                  </a:extLst>
                </a:gridCol>
                <a:gridCol w="854537">
                  <a:extLst>
                    <a:ext uri="{9D8B030D-6E8A-4147-A177-3AD203B41FA5}">
                      <a16:colId xmlns:a16="http://schemas.microsoft.com/office/drawing/2014/main" val="250954369"/>
                    </a:ext>
                  </a:extLst>
                </a:gridCol>
                <a:gridCol w="1404000">
                  <a:extLst>
                    <a:ext uri="{9D8B030D-6E8A-4147-A177-3AD203B41FA5}">
                      <a16:colId xmlns:a16="http://schemas.microsoft.com/office/drawing/2014/main" val="3179309664"/>
                    </a:ext>
                  </a:extLst>
                </a:gridCol>
              </a:tblGrid>
              <a:tr h="321168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 dirty="0"/>
                        <a:t>Анализ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dirty="0"/>
                        <a:t>Количество событий / количество участников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/>
                      <a:endParaRPr lang="en-GB" sz="14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1200" dirty="0"/>
                        <a:t>Снижение относительного риска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3700"/>
                  </a:ext>
                </a:extLst>
              </a:tr>
              <a:tr h="321168">
                <a:tc vMerge="1">
                  <a:txBody>
                    <a:bodyPr/>
                    <a:lstStyle/>
                    <a:p>
                      <a:pPr algn="ctr" rtl="0"/>
                      <a:r>
                        <a:rPr lang="ru" sz="1400"/>
                        <a:t>Анализ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 b="1" dirty="0">
                          <a:solidFill>
                            <a:schemeClr val="bg1"/>
                          </a:solidFill>
                        </a:rPr>
                        <a:t>ЭВУШЕЛД</a:t>
                      </a:r>
                    </a:p>
                    <a:p>
                      <a:pPr algn="ctr" rtl="0"/>
                      <a:r>
                        <a:rPr lang="ru" sz="1200" b="1" dirty="0">
                          <a:solidFill>
                            <a:schemeClr val="bg1"/>
                          </a:solidFill>
                        </a:rPr>
                        <a:t>(600 мг в/м)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 b="1" dirty="0">
                          <a:solidFill>
                            <a:schemeClr val="bg1"/>
                          </a:solidFill>
                        </a:rPr>
                        <a:t>Плацебо</a:t>
                      </a:r>
                    </a:p>
                  </a:txBody>
                  <a:tcPr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rtl="0"/>
                      <a:r>
                        <a:rPr lang="ru" sz="1400"/>
                        <a:t>Снижение относительного риска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009192"/>
                  </a:ext>
                </a:extLst>
              </a:tr>
              <a:tr h="835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 b="0" dirty="0"/>
                        <a:t>Пациенты с клиническими проявлениями инфекцией, получившие препарат в течение 7 дней или мен</a:t>
                      </a:r>
                      <a:r>
                        <a:rPr lang="ru-RU" sz="1200" b="0" dirty="0"/>
                        <a:t>е</a:t>
                      </a:r>
                      <a:r>
                        <a:rPr lang="ru" sz="1200" b="0" dirty="0"/>
                        <a:t>е</a:t>
                      </a:r>
                    </a:p>
                    <a:p>
                      <a:pPr algn="ctr" rtl="0"/>
                      <a:r>
                        <a:rPr lang="ru" sz="1200" b="1" dirty="0"/>
                        <a:t>(первичная конечная точка)</a:t>
                      </a:r>
                    </a:p>
                  </a:txBody>
                  <a:tcPr marL="45720" marR="45720"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 dirty="0"/>
                        <a:t>18/407 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/>
                        <a:t>37/415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2000" b="1" dirty="0"/>
                        <a:t>50 %</a:t>
                      </a:r>
                      <a:endParaRPr lang="en-GB" sz="2000" b="1" baseline="30000" dirty="0"/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4558510"/>
                  </a:ext>
                </a:extLst>
              </a:tr>
              <a:tr h="7065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 b="0"/>
                        <a:t>Получившие препарат в течение 5 дней с момента появления симптомов</a:t>
                      </a:r>
                    </a:p>
                    <a:p>
                      <a:pPr algn="ctr" rtl="0"/>
                      <a:r>
                        <a:rPr lang="ru" sz="1200" b="1"/>
                        <a:t>(предварительно определенный анализ)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/>
                        <a:t>9/253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/>
                        <a:t>27/251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2000" b="1" dirty="0"/>
                        <a:t>67 %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305499"/>
                  </a:ext>
                </a:extLst>
              </a:tr>
              <a:tr h="6387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 b="0" dirty="0"/>
                        <a:t>Получившие препарат в течение 3 дней с момента появления симптомов</a:t>
                      </a:r>
                    </a:p>
                    <a:p>
                      <a:pPr algn="ctr" rtl="0"/>
                      <a:r>
                        <a:rPr lang="ru" sz="1200" b="1" dirty="0"/>
                        <a:t>(эксплораторный анализ)</a:t>
                      </a:r>
                      <a:r>
                        <a:rPr lang="ru" sz="1200" b="1" baseline="30000" dirty="0"/>
                        <a:t>2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 dirty="0"/>
                        <a:t>1/90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200" dirty="0"/>
                        <a:t>8/84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2000" b="1" dirty="0"/>
                        <a:t>88 %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1A2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60676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40E500-2360-42D8-9EFF-8F2AEB01C5D5}"/>
              </a:ext>
            </a:extLst>
          </p:cNvPr>
          <p:cNvSpPr txBox="1"/>
          <p:nvPr/>
        </p:nvSpPr>
        <p:spPr>
          <a:xfrm>
            <a:off x="6096000" y="1455313"/>
            <a:ext cx="54005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3659"/>
              </a:buClr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Резюме результатов</a:t>
            </a: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FAC60A67-0017-4190-AB11-18CE21B061A7}"/>
              </a:ext>
            </a:extLst>
          </p:cNvPr>
          <p:cNvSpPr/>
          <p:nvPr/>
        </p:nvSpPr>
        <p:spPr>
          <a:xfrm>
            <a:off x="390846" y="5719185"/>
            <a:ext cx="11410308" cy="616301"/>
          </a:xfrm>
          <a:prstGeom prst="roundRect">
            <a:avLst>
              <a:gd name="adj" fmla="val 18574"/>
            </a:avLst>
          </a:prstGeom>
          <a:solidFill>
            <a:schemeClr val="tx2"/>
          </a:solidFill>
          <a:ln w="3175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Проведенный анализ был сосредоточен на применении препарата ЭВУШЕЛД в качестве 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средства терапии у взрослых с симптомами легкого/среднетяжелого течения  COVID-19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C101E74-7ECC-4C88-886E-65B93E00DFC3}"/>
              </a:ext>
            </a:extLst>
          </p:cNvPr>
          <p:cNvGrpSpPr/>
          <p:nvPr/>
        </p:nvGrpSpPr>
        <p:grpSpPr>
          <a:xfrm>
            <a:off x="419547" y="2500807"/>
            <a:ext cx="5400563" cy="1176047"/>
            <a:chOff x="419548" y="1389823"/>
            <a:chExt cx="5400563" cy="1176047"/>
          </a:xfrm>
        </p:grpSpPr>
        <p:sp>
          <p:nvSpPr>
            <p:cNvPr id="9" name="Rectangle: Rounded Corners 47">
              <a:extLst>
                <a:ext uri="{FF2B5EF4-FFF2-40B4-BE49-F238E27FC236}">
                  <a16:creationId xmlns:a16="http://schemas.microsoft.com/office/drawing/2014/main" id="{08B67741-1035-4EDF-AED5-3332449F2233}"/>
                </a:ext>
              </a:extLst>
            </p:cNvPr>
            <p:cNvSpPr/>
            <p:nvPr/>
          </p:nvSpPr>
          <p:spPr>
            <a:xfrm>
              <a:off x="419548" y="1389823"/>
              <a:ext cx="5400563" cy="1176047"/>
            </a:xfrm>
            <a:prstGeom prst="roundRect">
              <a:avLst/>
            </a:prstGeom>
            <a:solidFill>
              <a:srgbClr val="EAECF0"/>
            </a:solidFill>
            <a:ln w="31750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917575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C36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Выборка</a:t>
              </a:r>
            </a:p>
            <a:p>
              <a:pPr marL="917575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Амбулаторные взрослые пациенты в возрасте ≥ 18 лет с легкой/среднетяжелой формой COVID-19 с развитием симптомов в период до 7 дней включительно (N = 903)</a:t>
              </a:r>
              <a:r>
                <a:rPr kumimoji="0" lang="ru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DD75EC33-D775-4A54-A68C-414A7865754F}"/>
                </a:ext>
              </a:extLst>
            </p:cNvPr>
            <p:cNvSpPr/>
            <p:nvPr/>
          </p:nvSpPr>
          <p:spPr>
            <a:xfrm>
              <a:off x="553118" y="1779262"/>
              <a:ext cx="696912" cy="430149"/>
            </a:xfrm>
            <a:custGeom>
              <a:avLst/>
              <a:gdLst>
                <a:gd name="connsiteX0" fmla="*/ 170374 w 857250"/>
                <a:gd name="connsiteY0" fmla="*/ -952 h 529113"/>
                <a:gd name="connsiteX1" fmla="*/ 65161 w 857250"/>
                <a:gd name="connsiteY1" fmla="*/ 102984 h 529113"/>
                <a:gd name="connsiteX2" fmla="*/ 136000 w 857250"/>
                <a:gd name="connsiteY2" fmla="*/ 201016 h 529113"/>
                <a:gd name="connsiteX3" fmla="*/ 0 w 857250"/>
                <a:gd name="connsiteY3" fmla="*/ 366682 h 529113"/>
                <a:gd name="connsiteX4" fmla="*/ 0 w 857250"/>
                <a:gd name="connsiteY4" fmla="*/ 413926 h 529113"/>
                <a:gd name="connsiteX5" fmla="*/ 5081 w 857250"/>
                <a:gd name="connsiteY5" fmla="*/ 422146 h 529113"/>
                <a:gd name="connsiteX6" fmla="*/ 170374 w 857250"/>
                <a:gd name="connsiteY6" fmla="*/ 462020 h 529113"/>
                <a:gd name="connsiteX7" fmla="*/ 256458 w 857250"/>
                <a:gd name="connsiteY7" fmla="*/ 451721 h 529113"/>
                <a:gd name="connsiteX8" fmla="*/ 256458 w 857250"/>
                <a:gd name="connsiteY8" fmla="*/ 481485 h 529113"/>
                <a:gd name="connsiteX9" fmla="*/ 261539 w 857250"/>
                <a:gd name="connsiteY9" fmla="*/ 489800 h 529113"/>
                <a:gd name="connsiteX10" fmla="*/ 428625 w 857250"/>
                <a:gd name="connsiteY10" fmla="*/ 528161 h 529113"/>
                <a:gd name="connsiteX11" fmla="*/ 595711 w 857250"/>
                <a:gd name="connsiteY11" fmla="*/ 489800 h 529113"/>
                <a:gd name="connsiteX12" fmla="*/ 600792 w 857250"/>
                <a:gd name="connsiteY12" fmla="*/ 481485 h 529113"/>
                <a:gd name="connsiteX13" fmla="*/ 600792 w 857250"/>
                <a:gd name="connsiteY13" fmla="*/ 451721 h 529113"/>
                <a:gd name="connsiteX14" fmla="*/ 686876 w 857250"/>
                <a:gd name="connsiteY14" fmla="*/ 462020 h 529113"/>
                <a:gd name="connsiteX15" fmla="*/ 852168 w 857250"/>
                <a:gd name="connsiteY15" fmla="*/ 422146 h 529113"/>
                <a:gd name="connsiteX16" fmla="*/ 857250 w 857250"/>
                <a:gd name="connsiteY16" fmla="*/ 413926 h 529113"/>
                <a:gd name="connsiteX17" fmla="*/ 857250 w 857250"/>
                <a:gd name="connsiteY17" fmla="*/ 366682 h 529113"/>
                <a:gd name="connsiteX18" fmla="*/ 721847 w 857250"/>
                <a:gd name="connsiteY18" fmla="*/ 201309 h 529113"/>
                <a:gd name="connsiteX19" fmla="*/ 792089 w 857250"/>
                <a:gd name="connsiteY19" fmla="*/ 102984 h 529113"/>
                <a:gd name="connsiteX20" fmla="*/ 686876 w 857250"/>
                <a:gd name="connsiteY20" fmla="*/ -952 h 529113"/>
                <a:gd name="connsiteX21" fmla="*/ 581662 w 857250"/>
                <a:gd name="connsiteY21" fmla="*/ 102984 h 529113"/>
                <a:gd name="connsiteX22" fmla="*/ 652203 w 857250"/>
                <a:gd name="connsiteY22" fmla="*/ 201309 h 529113"/>
                <a:gd name="connsiteX23" fmla="*/ 546691 w 857250"/>
                <a:gd name="connsiteY23" fmla="*/ 270682 h 529113"/>
                <a:gd name="connsiteX24" fmla="*/ 463596 w 857250"/>
                <a:gd name="connsiteY24" fmla="*/ 229362 h 529113"/>
                <a:gd name="connsiteX25" fmla="*/ 533838 w 857250"/>
                <a:gd name="connsiteY25" fmla="*/ 131331 h 529113"/>
                <a:gd name="connsiteX26" fmla="*/ 428625 w 857250"/>
                <a:gd name="connsiteY26" fmla="*/ 27394 h 529113"/>
                <a:gd name="connsiteX27" fmla="*/ 323412 w 857250"/>
                <a:gd name="connsiteY27" fmla="*/ 131331 h 529113"/>
                <a:gd name="connsiteX28" fmla="*/ 393654 w 857250"/>
                <a:gd name="connsiteY28" fmla="*/ 229362 h 529113"/>
                <a:gd name="connsiteX29" fmla="*/ 310559 w 857250"/>
                <a:gd name="connsiteY29" fmla="*/ 270682 h 529113"/>
                <a:gd name="connsiteX30" fmla="*/ 205047 w 857250"/>
                <a:gd name="connsiteY30" fmla="*/ 201016 h 529113"/>
                <a:gd name="connsiteX31" fmla="*/ 275588 w 857250"/>
                <a:gd name="connsiteY31" fmla="*/ 102984 h 529113"/>
                <a:gd name="connsiteX32" fmla="*/ 170374 w 857250"/>
                <a:gd name="connsiteY32" fmla="*/ -952 h 529113"/>
                <a:gd name="connsiteX33" fmla="*/ 170374 w 857250"/>
                <a:gd name="connsiteY33" fmla="*/ 17945 h 529113"/>
                <a:gd name="connsiteX34" fmla="*/ 256458 w 857250"/>
                <a:gd name="connsiteY34" fmla="*/ 102984 h 529113"/>
                <a:gd name="connsiteX35" fmla="*/ 170374 w 857250"/>
                <a:gd name="connsiteY35" fmla="*/ 188024 h 529113"/>
                <a:gd name="connsiteX36" fmla="*/ 84291 w 857250"/>
                <a:gd name="connsiteY36" fmla="*/ 102984 h 529113"/>
                <a:gd name="connsiteX37" fmla="*/ 170374 w 857250"/>
                <a:gd name="connsiteY37" fmla="*/ 17945 h 529113"/>
                <a:gd name="connsiteX38" fmla="*/ 686876 w 857250"/>
                <a:gd name="connsiteY38" fmla="*/ 17945 h 529113"/>
                <a:gd name="connsiteX39" fmla="*/ 772959 w 857250"/>
                <a:gd name="connsiteY39" fmla="*/ 102984 h 529113"/>
                <a:gd name="connsiteX40" fmla="*/ 686876 w 857250"/>
                <a:gd name="connsiteY40" fmla="*/ 188024 h 529113"/>
                <a:gd name="connsiteX41" fmla="*/ 600792 w 857250"/>
                <a:gd name="connsiteY41" fmla="*/ 102984 h 529113"/>
                <a:gd name="connsiteX42" fmla="*/ 686876 w 857250"/>
                <a:gd name="connsiteY42" fmla="*/ 17945 h 529113"/>
                <a:gd name="connsiteX43" fmla="*/ 428625 w 857250"/>
                <a:gd name="connsiteY43" fmla="*/ 46292 h 529113"/>
                <a:gd name="connsiteX44" fmla="*/ 514709 w 857250"/>
                <a:gd name="connsiteY44" fmla="*/ 131331 h 529113"/>
                <a:gd name="connsiteX45" fmla="*/ 428625 w 857250"/>
                <a:gd name="connsiteY45" fmla="*/ 216370 h 529113"/>
                <a:gd name="connsiteX46" fmla="*/ 342541 w 857250"/>
                <a:gd name="connsiteY46" fmla="*/ 131331 h 529113"/>
                <a:gd name="connsiteX47" fmla="*/ 428625 w 857250"/>
                <a:gd name="connsiteY47" fmla="*/ 46292 h 529113"/>
                <a:gd name="connsiteX48" fmla="*/ 170374 w 857250"/>
                <a:gd name="connsiteY48" fmla="*/ 216370 h 529113"/>
                <a:gd name="connsiteX49" fmla="*/ 296809 w 857250"/>
                <a:gd name="connsiteY49" fmla="*/ 284005 h 529113"/>
                <a:gd name="connsiteX50" fmla="*/ 256458 w 857250"/>
                <a:gd name="connsiteY50" fmla="*/ 388792 h 529113"/>
                <a:gd name="connsiteX51" fmla="*/ 256458 w 857250"/>
                <a:gd name="connsiteY51" fmla="*/ 432256 h 529113"/>
                <a:gd name="connsiteX52" fmla="*/ 170374 w 857250"/>
                <a:gd name="connsiteY52" fmla="*/ 443122 h 529113"/>
                <a:gd name="connsiteX53" fmla="*/ 19130 w 857250"/>
                <a:gd name="connsiteY53" fmla="*/ 407973 h 529113"/>
                <a:gd name="connsiteX54" fmla="*/ 19130 w 857250"/>
                <a:gd name="connsiteY54" fmla="*/ 366682 h 529113"/>
                <a:gd name="connsiteX55" fmla="*/ 170374 w 857250"/>
                <a:gd name="connsiteY55" fmla="*/ 216370 h 529113"/>
                <a:gd name="connsiteX56" fmla="*/ 686876 w 857250"/>
                <a:gd name="connsiteY56" fmla="*/ 216370 h 529113"/>
                <a:gd name="connsiteX57" fmla="*/ 838120 w 857250"/>
                <a:gd name="connsiteY57" fmla="*/ 366682 h 529113"/>
                <a:gd name="connsiteX58" fmla="*/ 838120 w 857250"/>
                <a:gd name="connsiteY58" fmla="*/ 407689 h 529113"/>
                <a:gd name="connsiteX59" fmla="*/ 686876 w 857250"/>
                <a:gd name="connsiteY59" fmla="*/ 443122 h 529113"/>
                <a:gd name="connsiteX60" fmla="*/ 600792 w 857250"/>
                <a:gd name="connsiteY60" fmla="*/ 432256 h 529113"/>
                <a:gd name="connsiteX61" fmla="*/ 600792 w 857250"/>
                <a:gd name="connsiteY61" fmla="*/ 388792 h 529113"/>
                <a:gd name="connsiteX62" fmla="*/ 560441 w 857250"/>
                <a:gd name="connsiteY62" fmla="*/ 284288 h 529113"/>
                <a:gd name="connsiteX63" fmla="*/ 686876 w 857250"/>
                <a:gd name="connsiteY63" fmla="*/ 216370 h 529113"/>
                <a:gd name="connsiteX64" fmla="*/ 428625 w 857250"/>
                <a:gd name="connsiteY64" fmla="*/ 244697 h 529113"/>
                <a:gd name="connsiteX65" fmla="*/ 581662 w 857250"/>
                <a:gd name="connsiteY65" fmla="*/ 388792 h 529113"/>
                <a:gd name="connsiteX66" fmla="*/ 581662 w 857250"/>
                <a:gd name="connsiteY66" fmla="*/ 475059 h 529113"/>
                <a:gd name="connsiteX67" fmla="*/ 428625 w 857250"/>
                <a:gd name="connsiteY67" fmla="*/ 509264 h 529113"/>
                <a:gd name="connsiteX68" fmla="*/ 275588 w 857250"/>
                <a:gd name="connsiteY68" fmla="*/ 475059 h 529113"/>
                <a:gd name="connsiteX69" fmla="*/ 275588 w 857250"/>
                <a:gd name="connsiteY69" fmla="*/ 388792 h 529113"/>
                <a:gd name="connsiteX70" fmla="*/ 428625 w 857250"/>
                <a:gd name="connsiteY70" fmla="*/ 244697 h 5291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857250" h="529113">
                  <a:moveTo>
                    <a:pt x="170374" y="-952"/>
                  </a:moveTo>
                  <a:cubicBezTo>
                    <a:pt x="112380" y="-952"/>
                    <a:pt x="65161" y="45696"/>
                    <a:pt x="65161" y="102984"/>
                  </a:cubicBezTo>
                  <a:cubicBezTo>
                    <a:pt x="65161" y="148405"/>
                    <a:pt x="94802" y="186918"/>
                    <a:pt x="136000" y="201016"/>
                  </a:cubicBezTo>
                  <a:cubicBezTo>
                    <a:pt x="58262" y="216786"/>
                    <a:pt x="0" y="284855"/>
                    <a:pt x="0" y="366682"/>
                  </a:cubicBezTo>
                  <a:lnTo>
                    <a:pt x="0" y="413926"/>
                  </a:lnTo>
                  <a:cubicBezTo>
                    <a:pt x="30" y="417422"/>
                    <a:pt x="1980" y="420539"/>
                    <a:pt x="5081" y="422146"/>
                  </a:cubicBezTo>
                  <a:cubicBezTo>
                    <a:pt x="52316" y="447374"/>
                    <a:pt x="109120" y="462020"/>
                    <a:pt x="170374" y="462020"/>
                  </a:cubicBezTo>
                  <a:cubicBezTo>
                    <a:pt x="200357" y="462020"/>
                    <a:pt x="229218" y="458241"/>
                    <a:pt x="256458" y="451721"/>
                  </a:cubicBezTo>
                  <a:lnTo>
                    <a:pt x="256458" y="481485"/>
                  </a:lnTo>
                  <a:cubicBezTo>
                    <a:pt x="256487" y="484981"/>
                    <a:pt x="258438" y="488193"/>
                    <a:pt x="261539" y="489800"/>
                  </a:cubicBezTo>
                  <a:cubicBezTo>
                    <a:pt x="309233" y="513988"/>
                    <a:pt x="366818" y="528161"/>
                    <a:pt x="428625" y="528161"/>
                  </a:cubicBezTo>
                  <a:cubicBezTo>
                    <a:pt x="490432" y="528161"/>
                    <a:pt x="548017" y="513988"/>
                    <a:pt x="595711" y="489800"/>
                  </a:cubicBezTo>
                  <a:cubicBezTo>
                    <a:pt x="598812" y="488193"/>
                    <a:pt x="600763" y="484981"/>
                    <a:pt x="600792" y="481485"/>
                  </a:cubicBezTo>
                  <a:lnTo>
                    <a:pt x="600792" y="451721"/>
                  </a:lnTo>
                  <a:cubicBezTo>
                    <a:pt x="628032" y="458241"/>
                    <a:pt x="656893" y="462020"/>
                    <a:pt x="686876" y="462020"/>
                  </a:cubicBezTo>
                  <a:cubicBezTo>
                    <a:pt x="748130" y="462020"/>
                    <a:pt x="804934" y="447374"/>
                    <a:pt x="852168" y="422146"/>
                  </a:cubicBezTo>
                  <a:cubicBezTo>
                    <a:pt x="855270" y="420539"/>
                    <a:pt x="857221" y="417422"/>
                    <a:pt x="857250" y="413926"/>
                  </a:cubicBezTo>
                  <a:lnTo>
                    <a:pt x="857250" y="366682"/>
                  </a:lnTo>
                  <a:cubicBezTo>
                    <a:pt x="857250" y="285044"/>
                    <a:pt x="799265" y="217324"/>
                    <a:pt x="721847" y="201309"/>
                  </a:cubicBezTo>
                  <a:cubicBezTo>
                    <a:pt x="762769" y="187060"/>
                    <a:pt x="792089" y="148207"/>
                    <a:pt x="792089" y="102984"/>
                  </a:cubicBezTo>
                  <a:cubicBezTo>
                    <a:pt x="792089" y="45696"/>
                    <a:pt x="744870" y="-952"/>
                    <a:pt x="686876" y="-952"/>
                  </a:cubicBezTo>
                  <a:cubicBezTo>
                    <a:pt x="628881" y="-952"/>
                    <a:pt x="581662" y="45696"/>
                    <a:pt x="581662" y="102984"/>
                  </a:cubicBezTo>
                  <a:cubicBezTo>
                    <a:pt x="581662" y="148310"/>
                    <a:pt x="611144" y="187136"/>
                    <a:pt x="652203" y="201309"/>
                  </a:cubicBezTo>
                  <a:cubicBezTo>
                    <a:pt x="608548" y="210294"/>
                    <a:pt x="571075" y="235523"/>
                    <a:pt x="546691" y="270682"/>
                  </a:cubicBezTo>
                  <a:cubicBezTo>
                    <a:pt x="523899" y="250272"/>
                    <a:pt x="495481" y="235570"/>
                    <a:pt x="463596" y="229362"/>
                  </a:cubicBezTo>
                  <a:cubicBezTo>
                    <a:pt x="504465" y="215085"/>
                    <a:pt x="533838" y="176525"/>
                    <a:pt x="533838" y="131331"/>
                  </a:cubicBezTo>
                  <a:cubicBezTo>
                    <a:pt x="533838" y="74043"/>
                    <a:pt x="486620" y="27394"/>
                    <a:pt x="428625" y="27394"/>
                  </a:cubicBezTo>
                  <a:cubicBezTo>
                    <a:pt x="370630" y="27394"/>
                    <a:pt x="323412" y="74043"/>
                    <a:pt x="323412" y="131331"/>
                  </a:cubicBezTo>
                  <a:cubicBezTo>
                    <a:pt x="323412" y="176525"/>
                    <a:pt x="352785" y="215085"/>
                    <a:pt x="393654" y="229362"/>
                  </a:cubicBezTo>
                  <a:cubicBezTo>
                    <a:pt x="361769" y="235570"/>
                    <a:pt x="333351" y="250272"/>
                    <a:pt x="310559" y="270682"/>
                  </a:cubicBezTo>
                  <a:cubicBezTo>
                    <a:pt x="286174" y="235523"/>
                    <a:pt x="248705" y="209992"/>
                    <a:pt x="205047" y="201016"/>
                  </a:cubicBezTo>
                  <a:cubicBezTo>
                    <a:pt x="246106" y="186843"/>
                    <a:pt x="275588" y="148310"/>
                    <a:pt x="275588" y="102984"/>
                  </a:cubicBezTo>
                  <a:cubicBezTo>
                    <a:pt x="275588" y="45696"/>
                    <a:pt x="228369" y="-952"/>
                    <a:pt x="170374" y="-952"/>
                  </a:cubicBezTo>
                  <a:close/>
                  <a:moveTo>
                    <a:pt x="170374" y="17945"/>
                  </a:moveTo>
                  <a:cubicBezTo>
                    <a:pt x="218030" y="17945"/>
                    <a:pt x="256458" y="55911"/>
                    <a:pt x="256458" y="102984"/>
                  </a:cubicBezTo>
                  <a:cubicBezTo>
                    <a:pt x="256458" y="150068"/>
                    <a:pt x="218030" y="188024"/>
                    <a:pt x="170374" y="188024"/>
                  </a:cubicBezTo>
                  <a:cubicBezTo>
                    <a:pt x="122718" y="188024"/>
                    <a:pt x="84291" y="150068"/>
                    <a:pt x="84291" y="102984"/>
                  </a:cubicBezTo>
                  <a:cubicBezTo>
                    <a:pt x="84291" y="55911"/>
                    <a:pt x="122718" y="17945"/>
                    <a:pt x="170374" y="17945"/>
                  </a:cubicBezTo>
                  <a:close/>
                  <a:moveTo>
                    <a:pt x="686876" y="17945"/>
                  </a:moveTo>
                  <a:cubicBezTo>
                    <a:pt x="734532" y="17945"/>
                    <a:pt x="772959" y="55911"/>
                    <a:pt x="772959" y="102984"/>
                  </a:cubicBezTo>
                  <a:cubicBezTo>
                    <a:pt x="772959" y="150068"/>
                    <a:pt x="734532" y="188024"/>
                    <a:pt x="686876" y="188024"/>
                  </a:cubicBezTo>
                  <a:cubicBezTo>
                    <a:pt x="639220" y="188024"/>
                    <a:pt x="600792" y="150068"/>
                    <a:pt x="600792" y="102984"/>
                  </a:cubicBezTo>
                  <a:cubicBezTo>
                    <a:pt x="600792" y="55911"/>
                    <a:pt x="639220" y="17945"/>
                    <a:pt x="686876" y="17945"/>
                  </a:cubicBezTo>
                  <a:close/>
                  <a:moveTo>
                    <a:pt x="428625" y="46292"/>
                  </a:moveTo>
                  <a:cubicBezTo>
                    <a:pt x="476281" y="46292"/>
                    <a:pt x="514709" y="84257"/>
                    <a:pt x="514709" y="131331"/>
                  </a:cubicBezTo>
                  <a:cubicBezTo>
                    <a:pt x="514709" y="178414"/>
                    <a:pt x="476281" y="216370"/>
                    <a:pt x="428625" y="216370"/>
                  </a:cubicBezTo>
                  <a:cubicBezTo>
                    <a:pt x="380969" y="216370"/>
                    <a:pt x="342541" y="178414"/>
                    <a:pt x="342541" y="131331"/>
                  </a:cubicBezTo>
                  <a:cubicBezTo>
                    <a:pt x="342541" y="84257"/>
                    <a:pt x="380969" y="46292"/>
                    <a:pt x="428625" y="46292"/>
                  </a:cubicBezTo>
                  <a:close/>
                  <a:moveTo>
                    <a:pt x="170374" y="216370"/>
                  </a:moveTo>
                  <a:cubicBezTo>
                    <a:pt x="223560" y="216370"/>
                    <a:pt x="269817" y="243091"/>
                    <a:pt x="296809" y="284005"/>
                  </a:cubicBezTo>
                  <a:cubicBezTo>
                    <a:pt x="271650" y="312257"/>
                    <a:pt x="256458" y="348729"/>
                    <a:pt x="256458" y="388792"/>
                  </a:cubicBezTo>
                  <a:lnTo>
                    <a:pt x="256458" y="432256"/>
                  </a:lnTo>
                  <a:cubicBezTo>
                    <a:pt x="229326" y="439154"/>
                    <a:pt x="200501" y="443122"/>
                    <a:pt x="170374" y="443122"/>
                  </a:cubicBezTo>
                  <a:cubicBezTo>
                    <a:pt x="114335" y="443122"/>
                    <a:pt x="62482" y="430083"/>
                    <a:pt x="19130" y="407973"/>
                  </a:cubicBezTo>
                  <a:lnTo>
                    <a:pt x="19130" y="366682"/>
                  </a:lnTo>
                  <a:cubicBezTo>
                    <a:pt x="19130" y="283249"/>
                    <a:pt x="86388" y="216370"/>
                    <a:pt x="170374" y="216370"/>
                  </a:cubicBezTo>
                  <a:close/>
                  <a:moveTo>
                    <a:pt x="686876" y="216370"/>
                  </a:moveTo>
                  <a:cubicBezTo>
                    <a:pt x="770862" y="216370"/>
                    <a:pt x="838120" y="283249"/>
                    <a:pt x="838120" y="366682"/>
                  </a:cubicBezTo>
                  <a:lnTo>
                    <a:pt x="838120" y="407689"/>
                  </a:lnTo>
                  <a:cubicBezTo>
                    <a:pt x="794765" y="429800"/>
                    <a:pt x="742921" y="443122"/>
                    <a:pt x="686876" y="443122"/>
                  </a:cubicBezTo>
                  <a:cubicBezTo>
                    <a:pt x="656749" y="443122"/>
                    <a:pt x="627924" y="439154"/>
                    <a:pt x="600792" y="432256"/>
                  </a:cubicBezTo>
                  <a:lnTo>
                    <a:pt x="600792" y="388792"/>
                  </a:lnTo>
                  <a:cubicBezTo>
                    <a:pt x="600792" y="348823"/>
                    <a:pt x="585514" y="312540"/>
                    <a:pt x="560441" y="284288"/>
                  </a:cubicBezTo>
                  <a:cubicBezTo>
                    <a:pt x="587423" y="243374"/>
                    <a:pt x="633640" y="216370"/>
                    <a:pt x="686876" y="216370"/>
                  </a:cubicBezTo>
                  <a:close/>
                  <a:moveTo>
                    <a:pt x="428625" y="244697"/>
                  </a:moveTo>
                  <a:cubicBezTo>
                    <a:pt x="513799" y="244697"/>
                    <a:pt x="581662" y="309044"/>
                    <a:pt x="581662" y="388792"/>
                  </a:cubicBezTo>
                  <a:lnTo>
                    <a:pt x="581662" y="475059"/>
                  </a:lnTo>
                  <a:cubicBezTo>
                    <a:pt x="537783" y="496319"/>
                    <a:pt x="485393" y="509264"/>
                    <a:pt x="428625" y="509264"/>
                  </a:cubicBezTo>
                  <a:cubicBezTo>
                    <a:pt x="371857" y="509264"/>
                    <a:pt x="319467" y="496319"/>
                    <a:pt x="275588" y="475059"/>
                  </a:cubicBezTo>
                  <a:lnTo>
                    <a:pt x="275588" y="388792"/>
                  </a:lnTo>
                  <a:cubicBezTo>
                    <a:pt x="275588" y="309044"/>
                    <a:pt x="343451" y="244697"/>
                    <a:pt x="428625" y="244697"/>
                  </a:cubicBezTo>
                  <a:close/>
                </a:path>
              </a:pathLst>
            </a:custGeom>
            <a:solidFill>
              <a:srgbClr val="0C3659"/>
            </a:solidFill>
            <a:ln w="19050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6AF3A8A-354C-4A65-B57B-4E544C18F9B0}"/>
              </a:ext>
            </a:extLst>
          </p:cNvPr>
          <p:cNvGrpSpPr/>
          <p:nvPr/>
        </p:nvGrpSpPr>
        <p:grpSpPr>
          <a:xfrm>
            <a:off x="419548" y="3912148"/>
            <a:ext cx="5400563" cy="980496"/>
            <a:chOff x="419548" y="2626709"/>
            <a:chExt cx="5400563" cy="980496"/>
          </a:xfrm>
        </p:grpSpPr>
        <p:sp>
          <p:nvSpPr>
            <p:cNvPr id="12" name="Rectangle: Rounded Corners 47">
              <a:extLst>
                <a:ext uri="{FF2B5EF4-FFF2-40B4-BE49-F238E27FC236}">
                  <a16:creationId xmlns:a16="http://schemas.microsoft.com/office/drawing/2014/main" id="{D968E0F9-A4CF-494F-BFA4-98AB62068161}"/>
                </a:ext>
              </a:extLst>
            </p:cNvPr>
            <p:cNvSpPr/>
            <p:nvPr/>
          </p:nvSpPr>
          <p:spPr>
            <a:xfrm>
              <a:off x="419548" y="2626709"/>
              <a:ext cx="5400563" cy="980496"/>
            </a:xfrm>
            <a:prstGeom prst="roundRect">
              <a:avLst/>
            </a:prstGeom>
            <a:solidFill>
              <a:srgbClr val="EAECF0"/>
            </a:solidFill>
            <a:ln w="31750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917575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C3659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Сводные данные по безопасности</a:t>
              </a:r>
            </a:p>
            <a:p>
              <a:pPr marL="917575" marR="0" lvl="0" indent="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Tx/>
                <a:buNone/>
                <a:tabLst/>
                <a:defRPr/>
              </a:pPr>
              <a:r>
                <a:rPr kumimoji="0" lang="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В проведенном исследовании </a:t>
              </a:r>
              <a:r>
                <a:rPr lang="ru" sz="1200" kern="0" dirty="0">
                  <a:solidFill>
                    <a:srgbClr val="000000"/>
                  </a:solidFill>
                  <a:latin typeface="Arial" panose="020B0604020202020204"/>
                </a:rPr>
                <a:t>препарат ЭВУШЕЛД</a:t>
              </a:r>
              <a:r>
                <a:rPr kumimoji="0" lang="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 в целом хорошо переносился</a:t>
              </a:r>
              <a:r>
                <a:rPr kumimoji="0" lang="ru" sz="1200" b="0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3" name="Freeform 31">
              <a:extLst>
                <a:ext uri="{FF2B5EF4-FFF2-40B4-BE49-F238E27FC236}">
                  <a16:creationId xmlns:a16="http://schemas.microsoft.com/office/drawing/2014/main" id="{35BC1493-0969-44F4-B171-EEDCC4B2F7B9}"/>
                </a:ext>
              </a:extLst>
            </p:cNvPr>
            <p:cNvSpPr/>
            <p:nvPr/>
          </p:nvSpPr>
          <p:spPr>
            <a:xfrm>
              <a:off x="620077" y="2761246"/>
              <a:ext cx="562994" cy="696878"/>
            </a:xfrm>
            <a:custGeom>
              <a:avLst/>
              <a:gdLst>
                <a:gd name="connsiteX0" fmla="*/ 97315 w 193820"/>
                <a:gd name="connsiteY0" fmla="*/ 8 h 239912"/>
                <a:gd name="connsiteX1" fmla="*/ 98536 w 193820"/>
                <a:gd name="connsiteY1" fmla="*/ 125 h 239912"/>
                <a:gd name="connsiteX2" fmla="*/ 98881 w 193820"/>
                <a:gd name="connsiteY2" fmla="*/ 192 h 239912"/>
                <a:gd name="connsiteX3" fmla="*/ 100131 w 193820"/>
                <a:gd name="connsiteY3" fmla="*/ 498 h 239912"/>
                <a:gd name="connsiteX4" fmla="*/ 186009 w 193820"/>
                <a:gd name="connsiteY4" fmla="*/ 27631 h 239912"/>
                <a:gd name="connsiteX5" fmla="*/ 193511 w 193820"/>
                <a:gd name="connsiteY5" fmla="*/ 36006 h 239912"/>
                <a:gd name="connsiteX6" fmla="*/ 193742 w 193820"/>
                <a:gd name="connsiteY6" fmla="*/ 37254 h 239912"/>
                <a:gd name="connsiteX7" fmla="*/ 193820 w 193820"/>
                <a:gd name="connsiteY7" fmla="*/ 38557 h 239912"/>
                <a:gd name="connsiteX8" fmla="*/ 193820 w 193820"/>
                <a:gd name="connsiteY8" fmla="*/ 138045 h 239912"/>
                <a:gd name="connsiteX9" fmla="*/ 178109 w 193820"/>
                <a:gd name="connsiteY9" fmla="*/ 180223 h 239912"/>
                <a:gd name="connsiteX10" fmla="*/ 149916 w 193820"/>
                <a:gd name="connsiteY10" fmla="*/ 208454 h 239912"/>
                <a:gd name="connsiteX11" fmla="*/ 146350 w 193820"/>
                <a:gd name="connsiteY11" fmla="*/ 211228 h 239912"/>
                <a:gd name="connsiteX12" fmla="*/ 142108 w 193820"/>
                <a:gd name="connsiteY12" fmla="*/ 214388 h 239912"/>
                <a:gd name="connsiteX13" fmla="*/ 108298 w 193820"/>
                <a:gd name="connsiteY13" fmla="*/ 235490 h 239912"/>
                <a:gd name="connsiteX14" fmla="*/ 105779 w 193820"/>
                <a:gd name="connsiteY14" fmla="*/ 236785 h 239912"/>
                <a:gd name="connsiteX15" fmla="*/ 101485 w 193820"/>
                <a:gd name="connsiteY15" fmla="*/ 238884 h 239912"/>
                <a:gd name="connsiteX16" fmla="*/ 96911 w 193820"/>
                <a:gd name="connsiteY16" fmla="*/ 239913 h 239912"/>
                <a:gd name="connsiteX17" fmla="*/ 93400 w 193820"/>
                <a:gd name="connsiteY17" fmla="*/ 239313 h 239912"/>
                <a:gd name="connsiteX18" fmla="*/ 92247 w 193820"/>
                <a:gd name="connsiteY18" fmla="*/ 238841 h 239912"/>
                <a:gd name="connsiteX19" fmla="*/ 87740 w 193820"/>
                <a:gd name="connsiteY19" fmla="*/ 236593 h 239912"/>
                <a:gd name="connsiteX20" fmla="*/ 47430 w 193820"/>
                <a:gd name="connsiteY20" fmla="*/ 211198 h 239912"/>
                <a:gd name="connsiteX21" fmla="*/ 15711 w 193820"/>
                <a:gd name="connsiteY21" fmla="*/ 180223 h 239912"/>
                <a:gd name="connsiteX22" fmla="*/ 264 w 193820"/>
                <a:gd name="connsiteY22" fmla="*/ 143403 h 239912"/>
                <a:gd name="connsiteX23" fmla="*/ 68 w 193820"/>
                <a:gd name="connsiteY23" fmla="*/ 140757 h 239912"/>
                <a:gd name="connsiteX24" fmla="*/ 0 w 193820"/>
                <a:gd name="connsiteY24" fmla="*/ 138045 h 239912"/>
                <a:gd name="connsiteX25" fmla="*/ 0 w 193820"/>
                <a:gd name="connsiteY25" fmla="*/ 38557 h 239912"/>
                <a:gd name="connsiteX26" fmla="*/ 5417 w 193820"/>
                <a:gd name="connsiteY26" fmla="*/ 28765 h 239912"/>
                <a:gd name="connsiteX27" fmla="*/ 6615 w 193820"/>
                <a:gd name="connsiteY27" fmla="*/ 28097 h 239912"/>
                <a:gd name="connsiteX28" fmla="*/ 7811 w 193820"/>
                <a:gd name="connsiteY28" fmla="*/ 27631 h 239912"/>
                <a:gd name="connsiteX29" fmla="*/ 93689 w 193820"/>
                <a:gd name="connsiteY29" fmla="*/ 498 h 239912"/>
                <a:gd name="connsiteX30" fmla="*/ 97315 w 193820"/>
                <a:gd name="connsiteY30" fmla="*/ 8 h 239912"/>
                <a:gd name="connsiteX31" fmla="*/ 97315 w 193820"/>
                <a:gd name="connsiteY31" fmla="*/ 8 h 239912"/>
                <a:gd name="connsiteX32" fmla="*/ 96792 w 193820"/>
                <a:gd name="connsiteY32" fmla="*/ 9343 h 239912"/>
                <a:gd name="connsiteX33" fmla="*/ 96445 w 193820"/>
                <a:gd name="connsiteY33" fmla="*/ 9411 h 239912"/>
                <a:gd name="connsiteX34" fmla="*/ 10891 w 193820"/>
                <a:gd name="connsiteY34" fmla="*/ 36428 h 239912"/>
                <a:gd name="connsiteX35" fmla="*/ 10336 w 193820"/>
                <a:gd name="connsiteY35" fmla="*/ 36636 h 239912"/>
                <a:gd name="connsiteX36" fmla="*/ 9316 w 193820"/>
                <a:gd name="connsiteY36" fmla="*/ 37940 h 239912"/>
                <a:gd name="connsiteX37" fmla="*/ 9235 w 193820"/>
                <a:gd name="connsiteY37" fmla="*/ 38557 h 239912"/>
                <a:gd name="connsiteX38" fmla="*/ 9235 w 193820"/>
                <a:gd name="connsiteY38" fmla="*/ 137924 h 239912"/>
                <a:gd name="connsiteX39" fmla="*/ 9296 w 193820"/>
                <a:gd name="connsiteY39" fmla="*/ 140396 h 239912"/>
                <a:gd name="connsiteX40" fmla="*/ 23092 w 193820"/>
                <a:gd name="connsiteY40" fmla="*/ 174609 h 239912"/>
                <a:gd name="connsiteX41" fmla="*/ 52991 w 193820"/>
                <a:gd name="connsiteY41" fmla="*/ 203741 h 239912"/>
                <a:gd name="connsiteX42" fmla="*/ 87751 w 193820"/>
                <a:gd name="connsiteY42" fmla="*/ 226069 h 239912"/>
                <a:gd name="connsiteX43" fmla="*/ 91881 w 193820"/>
                <a:gd name="connsiteY43" fmla="*/ 228246 h 239912"/>
                <a:gd name="connsiteX44" fmla="*/ 96241 w 193820"/>
                <a:gd name="connsiteY44" fmla="*/ 230421 h 239912"/>
                <a:gd name="connsiteX45" fmla="*/ 96911 w 193820"/>
                <a:gd name="connsiteY45" fmla="*/ 230574 h 239912"/>
                <a:gd name="connsiteX46" fmla="*/ 97580 w 193820"/>
                <a:gd name="connsiteY46" fmla="*/ 230421 h 239912"/>
                <a:gd name="connsiteX47" fmla="*/ 133683 w 193820"/>
                <a:gd name="connsiteY47" fmla="*/ 208983 h 239912"/>
                <a:gd name="connsiteX48" fmla="*/ 136670 w 193820"/>
                <a:gd name="connsiteY48" fmla="*/ 206839 h 239912"/>
                <a:gd name="connsiteX49" fmla="*/ 140831 w 193820"/>
                <a:gd name="connsiteY49" fmla="*/ 203741 h 239912"/>
                <a:gd name="connsiteX50" fmla="*/ 170729 w 193820"/>
                <a:gd name="connsiteY50" fmla="*/ 174609 h 239912"/>
                <a:gd name="connsiteX51" fmla="*/ 184523 w 193820"/>
                <a:gd name="connsiteY51" fmla="*/ 140421 h 239912"/>
                <a:gd name="connsiteX52" fmla="*/ 184584 w 193820"/>
                <a:gd name="connsiteY52" fmla="*/ 138045 h 239912"/>
                <a:gd name="connsiteX53" fmla="*/ 184595 w 193820"/>
                <a:gd name="connsiteY53" fmla="*/ 38882 h 239912"/>
                <a:gd name="connsiteX54" fmla="*/ 184562 w 193820"/>
                <a:gd name="connsiteY54" fmla="*/ 38227 h 239912"/>
                <a:gd name="connsiteX55" fmla="*/ 183723 w 193820"/>
                <a:gd name="connsiteY55" fmla="*/ 36780 h 239912"/>
                <a:gd name="connsiteX56" fmla="*/ 183254 w 193820"/>
                <a:gd name="connsiteY56" fmla="*/ 36544 h 239912"/>
                <a:gd name="connsiteX57" fmla="*/ 97713 w 193820"/>
                <a:gd name="connsiteY57" fmla="*/ 9503 h 239912"/>
                <a:gd name="connsiteX58" fmla="*/ 97065 w 193820"/>
                <a:gd name="connsiteY58" fmla="*/ 9348 h 239912"/>
                <a:gd name="connsiteX59" fmla="*/ 96792 w 193820"/>
                <a:gd name="connsiteY59" fmla="*/ 9343 h 239912"/>
                <a:gd name="connsiteX60" fmla="*/ 97020 w 193820"/>
                <a:gd name="connsiteY60" fmla="*/ 62255 h 239912"/>
                <a:gd name="connsiteX61" fmla="*/ 149332 w 193820"/>
                <a:gd name="connsiteY61" fmla="*/ 117349 h 239912"/>
                <a:gd name="connsiteX62" fmla="*/ 98928 w 193820"/>
                <a:gd name="connsiteY62" fmla="*/ 172396 h 239912"/>
                <a:gd name="connsiteX63" fmla="*/ 96913 w 193820"/>
                <a:gd name="connsiteY63" fmla="*/ 172443 h 239912"/>
                <a:gd name="connsiteX64" fmla="*/ 94668 w 193820"/>
                <a:gd name="connsiteY64" fmla="*/ 172398 h 239912"/>
                <a:gd name="connsiteX65" fmla="*/ 44335 w 193820"/>
                <a:gd name="connsiteY65" fmla="*/ 117349 h 239912"/>
                <a:gd name="connsiteX66" fmla="*/ 94821 w 193820"/>
                <a:gd name="connsiteY66" fmla="*/ 62295 h 239912"/>
                <a:gd name="connsiteX67" fmla="*/ 97020 w 193820"/>
                <a:gd name="connsiteY67" fmla="*/ 62255 h 239912"/>
                <a:gd name="connsiteX68" fmla="*/ 97002 w 193820"/>
                <a:gd name="connsiteY68" fmla="*/ 71594 h 239912"/>
                <a:gd name="connsiteX69" fmla="*/ 96834 w 193820"/>
                <a:gd name="connsiteY69" fmla="*/ 71594 h 239912"/>
                <a:gd name="connsiteX70" fmla="*/ 53571 w 193820"/>
                <a:gd name="connsiteY70" fmla="*/ 117349 h 239912"/>
                <a:gd name="connsiteX71" fmla="*/ 92997 w 193820"/>
                <a:gd name="connsiteY71" fmla="*/ 162934 h 239912"/>
                <a:gd name="connsiteX72" fmla="*/ 94954 w 193820"/>
                <a:gd name="connsiteY72" fmla="*/ 163065 h 239912"/>
                <a:gd name="connsiteX73" fmla="*/ 96986 w 193820"/>
                <a:gd name="connsiteY73" fmla="*/ 163106 h 239912"/>
                <a:gd name="connsiteX74" fmla="*/ 140095 w 193820"/>
                <a:gd name="connsiteY74" fmla="*/ 117349 h 239912"/>
                <a:gd name="connsiteX75" fmla="*/ 97002 w 193820"/>
                <a:gd name="connsiteY75" fmla="*/ 71594 h 239912"/>
                <a:gd name="connsiteX76" fmla="*/ 118566 w 193820"/>
                <a:gd name="connsiteY76" fmla="*/ 101694 h 239912"/>
                <a:gd name="connsiteX77" fmla="*/ 119218 w 193820"/>
                <a:gd name="connsiteY77" fmla="*/ 109266 h 239912"/>
                <a:gd name="connsiteX78" fmla="*/ 118566 w 193820"/>
                <a:gd name="connsiteY78" fmla="*/ 110088 h 239912"/>
                <a:gd name="connsiteX79" fmla="*/ 92232 w 193820"/>
                <a:gd name="connsiteY79" fmla="*/ 137822 h 239912"/>
                <a:gd name="connsiteX80" fmla="*/ 88356 w 193820"/>
                <a:gd name="connsiteY80" fmla="*/ 139446 h 239912"/>
                <a:gd name="connsiteX81" fmla="*/ 85067 w 193820"/>
                <a:gd name="connsiteY81" fmla="*/ 138334 h 239912"/>
                <a:gd name="connsiteX82" fmla="*/ 84368 w 193820"/>
                <a:gd name="connsiteY82" fmla="*/ 137709 h 239912"/>
                <a:gd name="connsiteX83" fmla="*/ 74254 w 193820"/>
                <a:gd name="connsiteY83" fmla="*/ 127050 h 239912"/>
                <a:gd name="connsiteX84" fmla="*/ 74350 w 193820"/>
                <a:gd name="connsiteY84" fmla="*/ 118758 h 239912"/>
                <a:gd name="connsiteX85" fmla="*/ 81621 w 193820"/>
                <a:gd name="connsiteY85" fmla="*/ 118133 h 239912"/>
                <a:gd name="connsiteX86" fmla="*/ 82320 w 193820"/>
                <a:gd name="connsiteY86" fmla="*/ 118758 h 239912"/>
                <a:gd name="connsiteX87" fmla="*/ 88356 w 193820"/>
                <a:gd name="connsiteY87" fmla="*/ 125115 h 239912"/>
                <a:gd name="connsiteX88" fmla="*/ 110693 w 193820"/>
                <a:gd name="connsiteY88" fmla="*/ 101593 h 239912"/>
                <a:gd name="connsiteX89" fmla="*/ 118566 w 193820"/>
                <a:gd name="connsiteY89" fmla="*/ 101694 h 23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93820" h="239912">
                  <a:moveTo>
                    <a:pt x="97315" y="8"/>
                  </a:moveTo>
                  <a:lnTo>
                    <a:pt x="98536" y="125"/>
                  </a:lnTo>
                  <a:lnTo>
                    <a:pt x="98881" y="192"/>
                  </a:lnTo>
                  <a:lnTo>
                    <a:pt x="100131" y="498"/>
                  </a:lnTo>
                  <a:lnTo>
                    <a:pt x="186009" y="27631"/>
                  </a:lnTo>
                  <a:cubicBezTo>
                    <a:pt x="189756" y="28815"/>
                    <a:pt x="192555" y="31937"/>
                    <a:pt x="193511" y="36006"/>
                  </a:cubicBezTo>
                  <a:lnTo>
                    <a:pt x="193742" y="37254"/>
                  </a:lnTo>
                  <a:lnTo>
                    <a:pt x="193820" y="38557"/>
                  </a:lnTo>
                  <a:lnTo>
                    <a:pt x="193820" y="138045"/>
                  </a:lnTo>
                  <a:cubicBezTo>
                    <a:pt x="193820" y="152071"/>
                    <a:pt x="188487" y="166275"/>
                    <a:pt x="178109" y="180223"/>
                  </a:cubicBezTo>
                  <a:cubicBezTo>
                    <a:pt x="171045" y="189717"/>
                    <a:pt x="161583" y="199184"/>
                    <a:pt x="149916" y="208454"/>
                  </a:cubicBezTo>
                  <a:lnTo>
                    <a:pt x="146350" y="211228"/>
                  </a:lnTo>
                  <a:lnTo>
                    <a:pt x="142108" y="214388"/>
                  </a:lnTo>
                  <a:cubicBezTo>
                    <a:pt x="129748" y="223385"/>
                    <a:pt x="117770" y="230539"/>
                    <a:pt x="108298" y="235490"/>
                  </a:cubicBezTo>
                  <a:lnTo>
                    <a:pt x="105779" y="236785"/>
                  </a:lnTo>
                  <a:lnTo>
                    <a:pt x="101485" y="238884"/>
                  </a:lnTo>
                  <a:cubicBezTo>
                    <a:pt x="100046" y="239563"/>
                    <a:pt x="98486" y="239913"/>
                    <a:pt x="96911" y="239913"/>
                  </a:cubicBezTo>
                  <a:cubicBezTo>
                    <a:pt x="95729" y="239913"/>
                    <a:pt x="94557" y="239716"/>
                    <a:pt x="93400" y="239313"/>
                  </a:cubicBezTo>
                  <a:lnTo>
                    <a:pt x="92247" y="238841"/>
                  </a:lnTo>
                  <a:lnTo>
                    <a:pt x="87740" y="236593"/>
                  </a:lnTo>
                  <a:cubicBezTo>
                    <a:pt x="75000" y="230022"/>
                    <a:pt x="60882" y="221452"/>
                    <a:pt x="47430" y="211198"/>
                  </a:cubicBezTo>
                  <a:cubicBezTo>
                    <a:pt x="34155" y="201077"/>
                    <a:pt x="23482" y="190667"/>
                    <a:pt x="15711" y="180223"/>
                  </a:cubicBezTo>
                  <a:cubicBezTo>
                    <a:pt x="6680" y="168084"/>
                    <a:pt x="1467" y="155751"/>
                    <a:pt x="264" y="143403"/>
                  </a:cubicBezTo>
                  <a:lnTo>
                    <a:pt x="68" y="140757"/>
                  </a:lnTo>
                  <a:lnTo>
                    <a:pt x="0" y="138045"/>
                  </a:lnTo>
                  <a:lnTo>
                    <a:pt x="0" y="38557"/>
                  </a:lnTo>
                  <a:cubicBezTo>
                    <a:pt x="0" y="34593"/>
                    <a:pt x="1982" y="30938"/>
                    <a:pt x="5417" y="28765"/>
                  </a:cubicBezTo>
                  <a:lnTo>
                    <a:pt x="6615" y="28097"/>
                  </a:lnTo>
                  <a:lnTo>
                    <a:pt x="7811" y="27631"/>
                  </a:lnTo>
                  <a:lnTo>
                    <a:pt x="93689" y="498"/>
                  </a:lnTo>
                  <a:cubicBezTo>
                    <a:pt x="94867" y="125"/>
                    <a:pt x="96092" y="-39"/>
                    <a:pt x="97315" y="8"/>
                  </a:cubicBezTo>
                  <a:lnTo>
                    <a:pt x="97315" y="8"/>
                  </a:lnTo>
                  <a:close/>
                  <a:moveTo>
                    <a:pt x="96792" y="9343"/>
                  </a:moveTo>
                  <a:lnTo>
                    <a:pt x="96445" y="9411"/>
                  </a:lnTo>
                  <a:lnTo>
                    <a:pt x="10891" y="36428"/>
                  </a:lnTo>
                  <a:lnTo>
                    <a:pt x="10336" y="36636"/>
                  </a:lnTo>
                  <a:cubicBezTo>
                    <a:pt x="9852" y="36874"/>
                    <a:pt x="9474" y="37353"/>
                    <a:pt x="9316" y="37940"/>
                  </a:cubicBezTo>
                  <a:lnTo>
                    <a:pt x="9235" y="38557"/>
                  </a:lnTo>
                  <a:lnTo>
                    <a:pt x="9235" y="137924"/>
                  </a:lnTo>
                  <a:lnTo>
                    <a:pt x="9296" y="140396"/>
                  </a:lnTo>
                  <a:cubicBezTo>
                    <a:pt x="9864" y="151519"/>
                    <a:pt x="14462" y="163010"/>
                    <a:pt x="23092" y="174609"/>
                  </a:cubicBezTo>
                  <a:cubicBezTo>
                    <a:pt x="30306" y="184304"/>
                    <a:pt x="40365" y="194116"/>
                    <a:pt x="52991" y="203741"/>
                  </a:cubicBezTo>
                  <a:cubicBezTo>
                    <a:pt x="64520" y="212530"/>
                    <a:pt x="76608" y="220067"/>
                    <a:pt x="87751" y="226069"/>
                  </a:cubicBezTo>
                  <a:lnTo>
                    <a:pt x="91881" y="228246"/>
                  </a:lnTo>
                  <a:lnTo>
                    <a:pt x="96241" y="230421"/>
                  </a:lnTo>
                  <a:cubicBezTo>
                    <a:pt x="96457" y="230523"/>
                    <a:pt x="96683" y="230574"/>
                    <a:pt x="96911" y="230574"/>
                  </a:cubicBezTo>
                  <a:cubicBezTo>
                    <a:pt x="97139" y="230574"/>
                    <a:pt x="97364" y="230523"/>
                    <a:pt x="97580" y="230421"/>
                  </a:cubicBezTo>
                  <a:cubicBezTo>
                    <a:pt x="106572" y="226184"/>
                    <a:pt x="119782" y="218813"/>
                    <a:pt x="133683" y="208983"/>
                  </a:cubicBezTo>
                  <a:lnTo>
                    <a:pt x="136670" y="206839"/>
                  </a:lnTo>
                  <a:lnTo>
                    <a:pt x="140831" y="203741"/>
                  </a:lnTo>
                  <a:cubicBezTo>
                    <a:pt x="153456" y="194116"/>
                    <a:pt x="163514" y="184304"/>
                    <a:pt x="170729" y="174609"/>
                  </a:cubicBezTo>
                  <a:cubicBezTo>
                    <a:pt x="179354" y="163016"/>
                    <a:pt x="183949" y="151538"/>
                    <a:pt x="184523" y="140421"/>
                  </a:cubicBezTo>
                  <a:lnTo>
                    <a:pt x="184584" y="138045"/>
                  </a:lnTo>
                  <a:lnTo>
                    <a:pt x="184595" y="38882"/>
                  </a:lnTo>
                  <a:lnTo>
                    <a:pt x="184562" y="38227"/>
                  </a:lnTo>
                  <a:cubicBezTo>
                    <a:pt x="184476" y="37609"/>
                    <a:pt x="184157" y="37089"/>
                    <a:pt x="183723" y="36780"/>
                  </a:cubicBezTo>
                  <a:lnTo>
                    <a:pt x="183254" y="36544"/>
                  </a:lnTo>
                  <a:lnTo>
                    <a:pt x="97713" y="9503"/>
                  </a:lnTo>
                  <a:lnTo>
                    <a:pt x="97065" y="9348"/>
                  </a:lnTo>
                  <a:lnTo>
                    <a:pt x="96792" y="9343"/>
                  </a:lnTo>
                  <a:close/>
                  <a:moveTo>
                    <a:pt x="97020" y="62255"/>
                  </a:moveTo>
                  <a:cubicBezTo>
                    <a:pt x="125935" y="62364"/>
                    <a:pt x="149332" y="87084"/>
                    <a:pt x="149332" y="117349"/>
                  </a:cubicBezTo>
                  <a:cubicBezTo>
                    <a:pt x="149332" y="146912"/>
                    <a:pt x="127011" y="171183"/>
                    <a:pt x="98928" y="172396"/>
                  </a:cubicBezTo>
                  <a:lnTo>
                    <a:pt x="96913" y="172443"/>
                  </a:lnTo>
                  <a:lnTo>
                    <a:pt x="94668" y="172398"/>
                  </a:lnTo>
                  <a:cubicBezTo>
                    <a:pt x="66593" y="171195"/>
                    <a:pt x="44335" y="146844"/>
                    <a:pt x="44335" y="117349"/>
                  </a:cubicBezTo>
                  <a:cubicBezTo>
                    <a:pt x="44335" y="87715"/>
                    <a:pt x="66760" y="63410"/>
                    <a:pt x="94821" y="62295"/>
                  </a:cubicBezTo>
                  <a:lnTo>
                    <a:pt x="97020" y="62255"/>
                  </a:lnTo>
                  <a:close/>
                  <a:moveTo>
                    <a:pt x="97002" y="71594"/>
                  </a:moveTo>
                  <a:lnTo>
                    <a:pt x="96834" y="71594"/>
                  </a:lnTo>
                  <a:cubicBezTo>
                    <a:pt x="73028" y="71594"/>
                    <a:pt x="53571" y="92084"/>
                    <a:pt x="53571" y="117349"/>
                  </a:cubicBezTo>
                  <a:cubicBezTo>
                    <a:pt x="53571" y="141212"/>
                    <a:pt x="70966" y="160924"/>
                    <a:pt x="92997" y="162934"/>
                  </a:cubicBezTo>
                  <a:lnTo>
                    <a:pt x="94954" y="163065"/>
                  </a:lnTo>
                  <a:lnTo>
                    <a:pt x="96986" y="163106"/>
                  </a:lnTo>
                  <a:cubicBezTo>
                    <a:pt x="120728" y="163017"/>
                    <a:pt x="140095" y="142554"/>
                    <a:pt x="140095" y="117349"/>
                  </a:cubicBezTo>
                  <a:cubicBezTo>
                    <a:pt x="140095" y="92145"/>
                    <a:pt x="120728" y="71683"/>
                    <a:pt x="97002" y="71594"/>
                  </a:cubicBezTo>
                  <a:close/>
                  <a:moveTo>
                    <a:pt x="118566" y="101694"/>
                  </a:moveTo>
                  <a:cubicBezTo>
                    <a:pt x="120523" y="103755"/>
                    <a:pt x="120741" y="106955"/>
                    <a:pt x="119218" y="109266"/>
                  </a:cubicBezTo>
                  <a:lnTo>
                    <a:pt x="118566" y="110088"/>
                  </a:lnTo>
                  <a:lnTo>
                    <a:pt x="92232" y="137822"/>
                  </a:lnTo>
                  <a:cubicBezTo>
                    <a:pt x="91145" y="138906"/>
                    <a:pt x="89750" y="139446"/>
                    <a:pt x="88356" y="139446"/>
                  </a:cubicBezTo>
                  <a:cubicBezTo>
                    <a:pt x="87201" y="139446"/>
                    <a:pt x="86047" y="139076"/>
                    <a:pt x="85067" y="138334"/>
                  </a:cubicBezTo>
                  <a:lnTo>
                    <a:pt x="84368" y="137709"/>
                  </a:lnTo>
                  <a:lnTo>
                    <a:pt x="74254" y="127050"/>
                  </a:lnTo>
                  <a:cubicBezTo>
                    <a:pt x="72148" y="124724"/>
                    <a:pt x="72180" y="121044"/>
                    <a:pt x="74350" y="118758"/>
                  </a:cubicBezTo>
                  <a:cubicBezTo>
                    <a:pt x="76328" y="116671"/>
                    <a:pt x="79418" y="116463"/>
                    <a:pt x="81621" y="118133"/>
                  </a:cubicBezTo>
                  <a:lnTo>
                    <a:pt x="82320" y="118758"/>
                  </a:lnTo>
                  <a:lnTo>
                    <a:pt x="88356" y="125115"/>
                  </a:lnTo>
                  <a:lnTo>
                    <a:pt x="110693" y="101593"/>
                  </a:lnTo>
                  <a:cubicBezTo>
                    <a:pt x="112902" y="99374"/>
                    <a:pt x="116400" y="99408"/>
                    <a:pt x="118566" y="101694"/>
                  </a:cubicBezTo>
                  <a:close/>
                </a:path>
              </a:pathLst>
            </a:custGeom>
            <a:solidFill>
              <a:srgbClr val="0C3659"/>
            </a:solidFill>
            <a:ln w="9092" cap="flat">
              <a:solidFill>
                <a:srgbClr val="0C3659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97367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B7010-7498-4259-B831-18713E5F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518407" cy="1326525"/>
          </a:xfrm>
        </p:spPr>
        <p:txBody>
          <a:bodyPr/>
          <a:lstStyle/>
          <a:p>
            <a:r>
              <a:rPr lang="ru-RU" sz="2400" dirty="0"/>
              <a:t>TACKLE: двойное слепое плацебо-контролируемое рандомизированное исследование III фазы применения препарата ЭВУШЕЛД для амбулаторного лечения COVID-19 у взрослых пациентов (N=903)</a:t>
            </a:r>
            <a:r>
              <a:rPr lang="ru-RU" sz="2400" baseline="30000" dirty="0"/>
              <a:t>1,2</a:t>
            </a:r>
            <a:endParaRPr lang="en-GB" sz="2400" baseline="30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CE24E25-D10C-49DB-9841-6CAD6A024A73}"/>
              </a:ext>
            </a:extLst>
          </p:cNvPr>
          <p:cNvSpPr/>
          <p:nvPr/>
        </p:nvSpPr>
        <p:spPr>
          <a:xfrm>
            <a:off x="3943839" y="1586618"/>
            <a:ext cx="7642854" cy="820135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Суммарно 452 негоспитализированных пациента (за исключением пациентов, госпитализированных в целях изоляции) с COVID-19 легкой и среднетяжелой степени получили препарат </a:t>
            </a:r>
            <a:r>
              <a:rPr lang="ru" sz="1200" b="1" kern="0" dirty="0">
                <a:solidFill>
                  <a:srgbClr val="FFFFFF"/>
                </a:solidFill>
                <a:latin typeface="Arial" panose="020B0604020202020204"/>
              </a:rPr>
              <a:t>ЭВУШЕЛД </a:t>
            </a: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(300 мг ТИКСА и 300 мг ЦИЛГА) в исследовании TACKLE</a:t>
            </a:r>
            <a:r>
              <a:rPr kumimoji="0" lang="ru" sz="12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2</a:t>
            </a:r>
            <a:endParaRPr kumimoji="0" lang="en-GB" sz="12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E524805E-759E-401D-A302-6612AD8CD404}"/>
              </a:ext>
            </a:extLst>
          </p:cNvPr>
          <p:cNvSpPr/>
          <p:nvPr/>
        </p:nvSpPr>
        <p:spPr>
          <a:xfrm>
            <a:off x="3886263" y="2689970"/>
            <a:ext cx="7758006" cy="2740512"/>
          </a:xfrm>
          <a:prstGeom prst="roundRect">
            <a:avLst>
              <a:gd name="adj" fmla="val 4982"/>
            </a:avLst>
          </a:prstGeom>
          <a:solidFill>
            <a:srgbClr val="FFFFFF"/>
          </a:solidFill>
          <a:ln w="3175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241300" dist="889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6080BA75-5D1A-49A9-AC50-C8885F3C44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5204755"/>
              </p:ext>
            </p:extLst>
          </p:nvPr>
        </p:nvGraphicFramePr>
        <p:xfrm>
          <a:off x="3943839" y="3007636"/>
          <a:ext cx="7658402" cy="2033833"/>
        </p:xfrm>
        <a:graphic>
          <a:graphicData uri="http://schemas.openxmlformats.org/drawingml/2006/table">
            <a:tbl>
              <a:tblPr firstRow="1" bandRow="1"/>
              <a:tblGrid>
                <a:gridCol w="4279234">
                  <a:extLst>
                    <a:ext uri="{9D8B030D-6E8A-4147-A177-3AD203B41FA5}">
                      <a16:colId xmlns:a16="http://schemas.microsoft.com/office/drawing/2014/main" val="1615596484"/>
                    </a:ext>
                  </a:extLst>
                </a:gridCol>
                <a:gridCol w="1641846">
                  <a:extLst>
                    <a:ext uri="{9D8B030D-6E8A-4147-A177-3AD203B41FA5}">
                      <a16:colId xmlns:a16="http://schemas.microsoft.com/office/drawing/2014/main" val="1756901924"/>
                    </a:ext>
                  </a:extLst>
                </a:gridCol>
                <a:gridCol w="1737322">
                  <a:extLst>
                    <a:ext uri="{9D8B030D-6E8A-4147-A177-3AD203B41FA5}">
                      <a16:colId xmlns:a16="http://schemas.microsoft.com/office/drawing/2014/main" val="93664659"/>
                    </a:ext>
                  </a:extLst>
                </a:gridCol>
              </a:tblGrid>
              <a:tr h="6163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rtl="0">
                        <a:lnSpc>
                          <a:spcPct val="90000"/>
                        </a:lnSpc>
                      </a:pPr>
                      <a:r>
                        <a:rPr lang="ru" sz="1400">
                          <a:solidFill>
                            <a:schemeClr val="tx1"/>
                          </a:solidFill>
                        </a:rPr>
                        <a:t>Количество (%) участников с:</a:t>
                      </a:r>
                    </a:p>
                  </a:txBody>
                  <a:tcPr marL="67785" marR="67785" marT="33892" marB="33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C36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</a:pPr>
                      <a:r>
                        <a:rPr lang="ru" sz="1400" dirty="0">
                          <a:solidFill>
                            <a:schemeClr val="tx1"/>
                          </a:solidFill>
                        </a:rPr>
                        <a:t>ЭВУШЕЛД</a:t>
                      </a:r>
                    </a:p>
                    <a:p>
                      <a:pPr algn="ctr" rtl="0">
                        <a:lnSpc>
                          <a:spcPct val="90000"/>
                        </a:lnSpc>
                      </a:pPr>
                      <a:r>
                        <a:rPr lang="ru" sz="1400" dirty="0">
                          <a:solidFill>
                            <a:schemeClr val="tx1"/>
                          </a:solidFill>
                        </a:rPr>
                        <a:t>(n = </a:t>
                      </a:r>
                      <a:r>
                        <a:rPr lang="ru" sz="1400" b="1" kern="1200" dirty="0">
                          <a:solidFill>
                            <a:schemeClr val="tx1"/>
                          </a:solidFill>
                          <a:effectLst/>
                        </a:rPr>
                        <a:t>452</a:t>
                      </a:r>
                      <a:r>
                        <a:rPr lang="ru" sz="1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7785" marR="67785" marT="33892" marB="33892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C36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</a:pPr>
                      <a:r>
                        <a:rPr lang="ru" sz="1400">
                          <a:solidFill>
                            <a:schemeClr val="tx1"/>
                          </a:solidFill>
                        </a:rPr>
                        <a:t>Плацебо</a:t>
                      </a:r>
                    </a:p>
                    <a:p>
                      <a:pPr algn="ctr" rtl="0">
                        <a:lnSpc>
                          <a:spcPct val="90000"/>
                        </a:lnSpc>
                      </a:pPr>
                      <a:r>
                        <a:rPr lang="ru" sz="1400">
                          <a:solidFill>
                            <a:schemeClr val="tx1"/>
                          </a:solidFill>
                        </a:rPr>
                        <a:t>(n = </a:t>
                      </a:r>
                      <a:r>
                        <a:rPr lang="ru" sz="1400" b="1" kern="1200">
                          <a:solidFill>
                            <a:schemeClr val="tx1"/>
                          </a:solidFill>
                          <a:effectLst/>
                        </a:rPr>
                        <a:t>451</a:t>
                      </a:r>
                      <a:r>
                        <a:rPr lang="ru" sz="140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67785" marR="67785" marT="33892" marB="33892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0C36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559861"/>
                  </a:ext>
                </a:extLst>
              </a:tr>
              <a:tr h="354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rtl="0">
                        <a:lnSpc>
                          <a:spcPct val="90000"/>
                        </a:lnSpc>
                      </a:pPr>
                      <a:r>
                        <a:rPr lang="ru" sz="1400">
                          <a:solidFill>
                            <a:schemeClr val="tx1"/>
                          </a:solidFill>
                        </a:rPr>
                        <a:t>≥ 1 НЯ</a:t>
                      </a:r>
                    </a:p>
                  </a:txBody>
                  <a:tcPr marL="67785" marR="67785" marT="33892" marB="33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solidFill>
                        <a:srgbClr val="0C36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" sz="1400">
                          <a:solidFill>
                            <a:schemeClr val="tx1"/>
                          </a:solidFill>
                          <a:effectLst/>
                        </a:rPr>
                        <a:t>132 (29)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7" marR="4707" marT="0" marB="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0C36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" sz="1400">
                          <a:solidFill>
                            <a:schemeClr val="tx1"/>
                          </a:solidFill>
                          <a:effectLst/>
                        </a:rPr>
                        <a:t>163 (36)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07" marR="470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0C3659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255687"/>
                  </a:ext>
                </a:extLst>
              </a:tr>
              <a:tr h="354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rtl="0">
                        <a:lnSpc>
                          <a:spcPct val="90000"/>
                        </a:lnSpc>
                      </a:pPr>
                      <a:r>
                        <a:rPr lang="ru" sz="1400">
                          <a:solidFill>
                            <a:schemeClr val="tx1"/>
                          </a:solidFill>
                        </a:rPr>
                        <a:t>≥ 1 СНЯ</a:t>
                      </a:r>
                    </a:p>
                  </a:txBody>
                  <a:tcPr marL="67785" marR="67785" marT="33892" marB="33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(7)</a:t>
                      </a:r>
                    </a:p>
                  </a:txBody>
                  <a:tcPr marL="4707" marR="4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 (12)</a:t>
                      </a:r>
                    </a:p>
                  </a:txBody>
                  <a:tcPr marL="4707" marR="470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3708186"/>
                  </a:ext>
                </a:extLst>
              </a:tr>
              <a:tr h="354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rtl="0">
                        <a:lnSpc>
                          <a:spcPct val="90000"/>
                        </a:lnSpc>
                      </a:pPr>
                      <a:r>
                        <a:rPr lang="ru" sz="1400">
                          <a:solidFill>
                            <a:schemeClr val="tx1"/>
                          </a:solidFill>
                        </a:rPr>
                        <a:t>Бессонница</a:t>
                      </a:r>
                      <a:r>
                        <a:rPr lang="ru" sz="1400" baseline="3000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</a:txBody>
                  <a:tcPr marL="67785" marR="67785" marT="33892" marB="33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Н/Д (1)</a:t>
                      </a:r>
                    </a:p>
                  </a:txBody>
                  <a:tcPr marL="4707" marR="4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Н/Д (1)</a:t>
                      </a:r>
                    </a:p>
                  </a:txBody>
                  <a:tcPr marL="4707" marR="470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C3659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568429"/>
                  </a:ext>
                </a:extLst>
              </a:tr>
              <a:tr h="3543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rtl="0">
                        <a:lnSpc>
                          <a:spcPct val="90000"/>
                        </a:lnSpc>
                      </a:pPr>
                      <a:r>
                        <a:rPr lang="ru" sz="1400">
                          <a:solidFill>
                            <a:schemeClr val="tx1"/>
                          </a:solidFill>
                        </a:rPr>
                        <a:t>Головокружение</a:t>
                      </a:r>
                      <a:r>
                        <a:rPr lang="ru" sz="1400" baseline="3000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ru" sz="140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67785" marR="67785" marT="33892" marB="33892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C36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" sz="14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Н/Д (1) </a:t>
                      </a:r>
                    </a:p>
                  </a:txBody>
                  <a:tcPr marL="4707" marR="470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0C36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>
                        <a:lnSpc>
                          <a:spcPct val="90000"/>
                        </a:lnSpc>
                        <a:spcBef>
                          <a:spcPts val="50"/>
                        </a:spcBef>
                        <a:spcAft>
                          <a:spcPts val="50"/>
                        </a:spcAft>
                      </a:pPr>
                      <a:r>
                        <a:rPr lang="ru" sz="14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4707" marR="4707" marT="0" marB="0" anchor="ctr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solidFill>
                        <a:srgbClr val="0C365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7854508"/>
                  </a:ext>
                </a:extLst>
              </a:tr>
            </a:tbl>
          </a:graphicData>
        </a:graphic>
      </p:graphicFrame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34C7D91-84D0-4697-855F-087ABB748E27}"/>
              </a:ext>
            </a:extLst>
          </p:cNvPr>
          <p:cNvSpPr txBox="1">
            <a:spLocks/>
          </p:cNvSpPr>
          <p:nvPr/>
        </p:nvSpPr>
        <p:spPr>
          <a:xfrm>
            <a:off x="0" y="6121176"/>
            <a:ext cx="10887549" cy="4001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Такие нежелательные явления как бессонница (1 % по сравнению с &lt;1 %) и головокружение (1 % по сравнению с 0 %) отмечались с более высокой частотой в группе </a:t>
            </a:r>
            <a:r>
              <a:rPr lang="ru" sz="500" dirty="0">
                <a:solidFill>
                  <a:srgbClr val="000000"/>
                </a:solidFill>
                <a:latin typeface="Arial" panose="020B0604020202020204"/>
              </a:rPr>
              <a:t>ЭВУШЕЛД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, чем в группе плацебо. Различий (равных или превышающих 1 %) между группами </a:t>
            </a:r>
            <a:r>
              <a:rPr lang="ru" sz="500" dirty="0">
                <a:solidFill>
                  <a:srgbClr val="000000"/>
                </a:solidFill>
                <a:latin typeface="Arial" panose="020B0604020202020204"/>
              </a:rPr>
              <a:t>ЭВУЩЕДЖ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и плацебо по частоте других нежелательных явлений, зарегистрированных на фоне лечения как минимум у 1 % участников, выявлено не было.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НЯ – нежелательное явления; НЯОИ – нежелательное явление особого интереса; COVID-19 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(Coronavirus disease 2019)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– коронавирусная инфекция 2019 г.; Н/Д – нет данных; СНЯ – серьезное нежелательное явление.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Montgomery H et al. Article and supplementary appendix online ahead of print.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Lancet Respir Med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2022.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EC3A06-2DA2-4A29-891D-7EDC772BDDC6}"/>
              </a:ext>
            </a:extLst>
          </p:cNvPr>
          <p:cNvSpPr/>
          <p:nvPr/>
        </p:nvSpPr>
        <p:spPr>
          <a:xfrm>
            <a:off x="3336894" y="2782855"/>
            <a:ext cx="78957" cy="2371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E7D4454-86A6-4442-AAF5-16E42EEDB22C}"/>
              </a:ext>
            </a:extLst>
          </p:cNvPr>
          <p:cNvSpPr/>
          <p:nvPr/>
        </p:nvSpPr>
        <p:spPr>
          <a:xfrm>
            <a:off x="3357437" y="3286285"/>
            <a:ext cx="78957" cy="2371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35EFC4-CC4A-42DA-BB22-63D7D6D2753D}"/>
              </a:ext>
            </a:extLst>
          </p:cNvPr>
          <p:cNvSpPr/>
          <p:nvPr/>
        </p:nvSpPr>
        <p:spPr>
          <a:xfrm>
            <a:off x="3336893" y="3620283"/>
            <a:ext cx="78957" cy="2371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E778AE-2101-4736-9927-26E7FB229F97}"/>
              </a:ext>
            </a:extLst>
          </p:cNvPr>
          <p:cNvGrpSpPr/>
          <p:nvPr/>
        </p:nvGrpSpPr>
        <p:grpSpPr>
          <a:xfrm>
            <a:off x="531441" y="2512194"/>
            <a:ext cx="2898691" cy="2006173"/>
            <a:chOff x="546505" y="2053928"/>
            <a:chExt cx="2898691" cy="4108700"/>
          </a:xfrm>
        </p:grpSpPr>
        <p:sp>
          <p:nvSpPr>
            <p:cNvPr id="12" name="Rectangle: Rounded Corners 15">
              <a:extLst>
                <a:ext uri="{FF2B5EF4-FFF2-40B4-BE49-F238E27FC236}">
                  <a16:creationId xmlns:a16="http://schemas.microsoft.com/office/drawing/2014/main" id="{CF7C6688-9917-408D-8DCD-F7E5D0CE60F6}"/>
                </a:ext>
              </a:extLst>
            </p:cNvPr>
            <p:cNvSpPr/>
            <p:nvPr/>
          </p:nvSpPr>
          <p:spPr>
            <a:xfrm>
              <a:off x="546505" y="2191209"/>
              <a:ext cx="2898691" cy="3971419"/>
            </a:xfrm>
            <a:prstGeom prst="roundRect">
              <a:avLst>
                <a:gd name="adj" fmla="val 4982"/>
              </a:avLst>
            </a:prstGeom>
            <a:solidFill>
              <a:srgbClr val="FFFFFF"/>
            </a:solidFill>
            <a:ln w="31750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2413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0160" tIns="10160" rIns="10160" bIns="10160" numCol="1" spcCol="127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3" name="Rectangle 32">
              <a:extLst>
                <a:ext uri="{FF2B5EF4-FFF2-40B4-BE49-F238E27FC236}">
                  <a16:creationId xmlns:a16="http://schemas.microsoft.com/office/drawing/2014/main" id="{B6500E72-C6F6-417F-B71E-F39C3B1E7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410" y="2053928"/>
              <a:ext cx="2726970" cy="37933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000" tIns="144000" rIns="0" bIns="45720" numCol="1" spcCol="0" rtlCol="0" anchor="t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</a:rPr>
                <a:t>Комбинированная конечная точка, включающая тяжелое течение COVID-19 или смерть по любой причине до 29 дня исследования включительно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Безопасность и переносимость </a:t>
              </a:r>
              <a:r>
                <a:rPr lang="ru" sz="1200" kern="0" dirty="0">
                  <a:solidFill>
                    <a:srgbClr val="000000"/>
                  </a:solidFill>
                </a:rPr>
                <a:t>препарата ЭВУШЕЛД </a:t>
              </a:r>
              <a:r>
                <a:rPr kumimoji="0" lang="ru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(частота случаев НЯ, СНЯ и НЯОИ)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2469363-3530-410B-BC29-444A200AD958}"/>
              </a:ext>
            </a:extLst>
          </p:cNvPr>
          <p:cNvSpPr/>
          <p:nvPr/>
        </p:nvSpPr>
        <p:spPr>
          <a:xfrm>
            <a:off x="555347" y="2050121"/>
            <a:ext cx="2874785" cy="472584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Первичные конечные точки</a:t>
            </a:r>
            <a:r>
              <a:rPr kumimoji="0" lang="ru" sz="1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1,2</a:t>
            </a: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5885114-5452-4D60-91AB-A4EEC7EA1F2A}"/>
              </a:ext>
            </a:extLst>
          </p:cNvPr>
          <p:cNvCxnSpPr>
            <a:cxnSpLocks/>
            <a:stCxn id="12" idx="3"/>
            <a:endCxn id="4" idx="1"/>
          </p:cNvCxnSpPr>
          <p:nvPr/>
        </p:nvCxnSpPr>
        <p:spPr>
          <a:xfrm flipV="1">
            <a:off x="3430132" y="1996686"/>
            <a:ext cx="513707" cy="1552110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45CD8F-9766-49FA-91A2-33C779891BD6}"/>
              </a:ext>
            </a:extLst>
          </p:cNvPr>
          <p:cNvCxnSpPr>
            <a:cxnSpLocks/>
          </p:cNvCxnSpPr>
          <p:nvPr/>
        </p:nvCxnSpPr>
        <p:spPr>
          <a:xfrm>
            <a:off x="7765267" y="2429440"/>
            <a:ext cx="0" cy="202864"/>
          </a:xfrm>
          <a:prstGeom prst="line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CC52244-36F1-4DF4-955A-64C2DD11892E}"/>
              </a:ext>
            </a:extLst>
          </p:cNvPr>
          <p:cNvSpPr txBox="1"/>
          <p:nvPr/>
        </p:nvSpPr>
        <p:spPr>
          <a:xfrm>
            <a:off x="397561" y="4712597"/>
            <a:ext cx="3223923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Из всех зарегистрированных НЯ (N = 520) большинство были легкой (56 %) или умеренной степени тяжести (27 %)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Сообщений о случаях анафилактических реакций или серьезных реакциях гиперчувствительности получено не было</a:t>
            </a:r>
          </a:p>
        </p:txBody>
      </p:sp>
    </p:spTree>
    <p:extLst>
      <p:ext uri="{BB962C8B-B14F-4D97-AF65-F5344CB8AC3E}">
        <p14:creationId xmlns:p14="http://schemas.microsoft.com/office/powerpoint/2010/main" val="3143238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DC109-5BC2-4536-AB25-BD28262D8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431322" cy="1326525"/>
          </a:xfrm>
        </p:spPr>
        <p:txBody>
          <a:bodyPr/>
          <a:lstStyle/>
          <a:p>
            <a:r>
              <a:rPr lang="ru-RU" sz="2000" dirty="0"/>
              <a:t>TACKLE: двойное слепое плацебо-контролируемое рандомизированное исследование III фазы применения препарата ЭВУШЕЛД для амбулаторного лечения COVID-19 у взрослых пациентов (N=903)</a:t>
            </a:r>
            <a:r>
              <a:rPr lang="ru-RU" sz="2000" baseline="30000" dirty="0"/>
              <a:t>1,2</a:t>
            </a:r>
            <a:endParaRPr lang="en-GB" sz="2000" baseline="30000" dirty="0"/>
          </a:p>
        </p:txBody>
      </p:sp>
      <p:sp>
        <p:nvSpPr>
          <p:cNvPr id="4" name="Rectangle: Rounded Corners 15">
            <a:extLst>
              <a:ext uri="{FF2B5EF4-FFF2-40B4-BE49-F238E27FC236}">
                <a16:creationId xmlns:a16="http://schemas.microsoft.com/office/drawing/2014/main" id="{20FE16C0-60A0-4D57-9159-DBE2A8D95145}"/>
              </a:ext>
            </a:extLst>
          </p:cNvPr>
          <p:cNvSpPr/>
          <p:nvPr/>
        </p:nvSpPr>
        <p:spPr>
          <a:xfrm>
            <a:off x="3943839" y="2371443"/>
            <a:ext cx="7642854" cy="3727826"/>
          </a:xfrm>
          <a:prstGeom prst="roundRect">
            <a:avLst>
              <a:gd name="adj" fmla="val 4982"/>
            </a:avLst>
          </a:prstGeom>
          <a:solidFill>
            <a:srgbClr val="FFFFFF"/>
          </a:solidFill>
          <a:ln w="3175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241300" dist="889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EF0BD1-925D-4DF3-8BF5-D0D136B0B432}"/>
              </a:ext>
            </a:extLst>
          </p:cNvPr>
          <p:cNvSpPr/>
          <p:nvPr/>
        </p:nvSpPr>
        <p:spPr>
          <a:xfrm>
            <a:off x="3943839" y="1597837"/>
            <a:ext cx="7642854" cy="538898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lang="ru" sz="1400" b="1" kern="0" dirty="0">
                <a:solidFill>
                  <a:srgbClr val="FFFFFF"/>
                </a:solidFill>
                <a:latin typeface="Arial" panose="020B0604020202020204"/>
              </a:rPr>
              <a:t>Препарат ЭВУШЕЛД </a:t>
            </a: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характеризовался благоприятным профилем безопасности</a:t>
            </a:r>
            <a:r>
              <a:rPr kumimoji="0" lang="ru" sz="1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3,a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7B76677-F43C-412F-9824-7C82622673AE}"/>
              </a:ext>
            </a:extLst>
          </p:cNvPr>
          <p:cNvSpPr txBox="1">
            <a:spLocks/>
          </p:cNvSpPr>
          <p:nvPr/>
        </p:nvSpPr>
        <p:spPr>
          <a:xfrm>
            <a:off x="0" y="6151949"/>
            <a:ext cx="10887549" cy="400110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 по безопасности были получены в выборке для анализа безопасности (все рандомизированные участники, получавшие исследуемый препарат). Медианный период наблюдения в этой выборке составил 84 дня. Проценты рассчитаны исходя из общего количества участников в группе лечения (n);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Каждый участник учитывался только один раз (НЯ с максимальной степенью тяжести) в пределах группы лечения;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Связь с введением исследуемого препарата оценена исследователем как возможная. Включая НЯ, наблюдавшиеся вплоть до окончания исследования; 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НЯОИ включают боль в месте введения, эритему в месте введения и дискомфорт в месте введения.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НЯ – нежелательное явление; НЯОИ – нежелательное явление особого интереса; COVID-19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(Coronavirus disease 2019)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– коронавирусная инфекция 2019 г.; СНЯ – серьезное нежелательное явление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Montgomery H et al. Article and supplementary appendix online ahead of print. </a:t>
            </a:r>
            <a:r>
              <a:rPr kumimoji="0" lang="en-US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Lancet Respir Med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. 2022.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9F2EF-A8D9-4DAA-AF9C-1EC733FA535D}"/>
              </a:ext>
            </a:extLst>
          </p:cNvPr>
          <p:cNvSpPr/>
          <p:nvPr/>
        </p:nvSpPr>
        <p:spPr>
          <a:xfrm>
            <a:off x="3329753" y="2765498"/>
            <a:ext cx="78957" cy="2371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CE2693-CB2B-4EF6-B775-D84DA39DABB0}"/>
              </a:ext>
            </a:extLst>
          </p:cNvPr>
          <p:cNvSpPr/>
          <p:nvPr/>
        </p:nvSpPr>
        <p:spPr>
          <a:xfrm>
            <a:off x="3350296" y="3268928"/>
            <a:ext cx="78957" cy="2371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611B4A5-04D8-4CA6-9C04-119AC767EE38}"/>
              </a:ext>
            </a:extLst>
          </p:cNvPr>
          <p:cNvSpPr/>
          <p:nvPr/>
        </p:nvSpPr>
        <p:spPr>
          <a:xfrm>
            <a:off x="3329752" y="3602926"/>
            <a:ext cx="78957" cy="23711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5C71059-AE28-41D9-935D-A5D351ADF934}"/>
              </a:ext>
            </a:extLst>
          </p:cNvPr>
          <p:cNvGrpSpPr/>
          <p:nvPr/>
        </p:nvGrpSpPr>
        <p:grpSpPr>
          <a:xfrm>
            <a:off x="524300" y="2569517"/>
            <a:ext cx="2898691" cy="1960068"/>
            <a:chOff x="546505" y="2148352"/>
            <a:chExt cx="2898691" cy="4014276"/>
          </a:xfrm>
        </p:grpSpPr>
        <p:sp>
          <p:nvSpPr>
            <p:cNvPr id="11" name="Rectangle: Rounded Corners 15">
              <a:extLst>
                <a:ext uri="{FF2B5EF4-FFF2-40B4-BE49-F238E27FC236}">
                  <a16:creationId xmlns:a16="http://schemas.microsoft.com/office/drawing/2014/main" id="{7BB1EDF8-85FF-4B5C-9134-9C8C0744BC8F}"/>
                </a:ext>
              </a:extLst>
            </p:cNvPr>
            <p:cNvSpPr/>
            <p:nvPr/>
          </p:nvSpPr>
          <p:spPr>
            <a:xfrm>
              <a:off x="546505" y="2191209"/>
              <a:ext cx="2898691" cy="3971419"/>
            </a:xfrm>
            <a:prstGeom prst="roundRect">
              <a:avLst>
                <a:gd name="adj" fmla="val 4982"/>
              </a:avLst>
            </a:prstGeom>
            <a:solidFill>
              <a:srgbClr val="FFFFFF"/>
            </a:solidFill>
            <a:ln w="31750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241300" dist="88900" dir="2700000" algn="tl" rotWithShape="0">
                <a:prstClr val="black">
                  <a:alpha val="40000"/>
                </a:prstClr>
              </a:outerShdw>
            </a:effectLst>
          </p:spPr>
          <p:txBody>
            <a:bodyPr spcFirstLastPara="0" vert="horz" wrap="square" lIns="10160" tIns="10160" rIns="10160" bIns="10160" numCol="1" spcCol="1270" rtlCol="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12" name="Rectangle 32">
              <a:extLst>
                <a:ext uri="{FF2B5EF4-FFF2-40B4-BE49-F238E27FC236}">
                  <a16:creationId xmlns:a16="http://schemas.microsoft.com/office/drawing/2014/main" id="{CE6F11B2-A9BA-441B-BBC3-15CE8D65D1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840" y="2148352"/>
              <a:ext cx="2690165" cy="3793329"/>
            </a:xfrm>
            <a:prstGeom prst="rect">
              <a:avLst/>
            </a:prstGeom>
            <a:noFill/>
            <a:ln w="12700" algn="ctr">
              <a:noFill/>
              <a:miter lim="800000"/>
              <a:headEnd/>
              <a:tailEnd/>
            </a:ln>
          </p:spPr>
          <p:txBody>
            <a:bodyPr lIns="90000" tIns="144000" rIns="0" bIns="45720" numCol="1" spcCol="0" rtlCol="0" anchor="t">
              <a:noAutofit/>
            </a:bodyPr>
            <a:lstStyle/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>
                      <a:lumMod val="65000"/>
                    </a:srgbClr>
                  </a:solidFill>
                  <a:effectLst/>
                  <a:uLnTx/>
                  <a:uFillTx/>
                </a:rPr>
                <a:t>Комбинированная конечная точка, включающая тяжелое течение COVID-19 или смерть по любой причине до 29 дня исследования включительно</a:t>
              </a: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</a:endParaRPr>
            </a:p>
            <a:p>
              <a:pPr marL="171450" marR="0" lvl="0" indent="-171450" defTabSz="914400" eaLnBrk="1" fontAlgn="auto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7F134C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ru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Безопасность и переносимость препарата ЭВУШЕЛД (частота случаев НЯ, СНЯ и НЯОИ)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9866552-36A2-4683-9433-05C62C7138E5}"/>
              </a:ext>
            </a:extLst>
          </p:cNvPr>
          <p:cNvSpPr/>
          <p:nvPr/>
        </p:nvSpPr>
        <p:spPr>
          <a:xfrm>
            <a:off x="548206" y="2061339"/>
            <a:ext cx="2874785" cy="472584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115888" marR="0" lvl="0" indent="-115888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D3759"/>
              </a:buClr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Первичные конечные точки</a:t>
            </a:r>
            <a:r>
              <a:rPr kumimoji="0" lang="ru" sz="14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1,2</a:t>
            </a:r>
          </a:p>
        </p:txBody>
      </p: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7F62C618-56B7-4D47-9FB8-0046DFA97BBE}"/>
              </a:ext>
            </a:extLst>
          </p:cNvPr>
          <p:cNvCxnSpPr>
            <a:cxnSpLocks/>
          </p:cNvCxnSpPr>
          <p:nvPr/>
        </p:nvCxnSpPr>
        <p:spPr>
          <a:xfrm flipV="1">
            <a:off x="3422991" y="1805554"/>
            <a:ext cx="513707" cy="1725885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78F406A-F675-4941-92D2-A2303FC1DF66}"/>
              </a:ext>
            </a:extLst>
          </p:cNvPr>
          <p:cNvSpPr txBox="1"/>
          <p:nvPr/>
        </p:nvSpPr>
        <p:spPr>
          <a:xfrm>
            <a:off x="535275" y="4728116"/>
            <a:ext cx="29006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Было зарегистрировано три случая смерти (0,7 %), связанных с COVID-19, в группе лечения препаратом ЭВУШЕЛД по сравнению с шестью летальными исходами (1,3 %) в группе плацебо</a:t>
            </a:r>
            <a:r>
              <a:rPr kumimoji="0" lang="ru" sz="11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</a:t>
            </a: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6" name="Rectangle 72">
            <a:extLst>
              <a:ext uri="{FF2B5EF4-FFF2-40B4-BE49-F238E27FC236}">
                <a16:creationId xmlns:a16="http://schemas.microsoft.com/office/drawing/2014/main" id="{38AA895C-8B6B-48A2-A881-8DAF1C398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6498" y="5104039"/>
            <a:ext cx="67" cy="43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1D0C86E-9B95-45AA-893E-7B16961B2EE2}"/>
              </a:ext>
            </a:extLst>
          </p:cNvPr>
          <p:cNvGrpSpPr/>
          <p:nvPr/>
        </p:nvGrpSpPr>
        <p:grpSpPr>
          <a:xfrm>
            <a:off x="4163603" y="2525142"/>
            <a:ext cx="7049409" cy="3729977"/>
            <a:chOff x="4270252" y="2065001"/>
            <a:chExt cx="7049409" cy="4193082"/>
          </a:xfrm>
        </p:grpSpPr>
        <p:graphicFrame>
          <p:nvGraphicFramePr>
            <p:cNvPr id="18" name="Content Placeholder 5">
              <a:extLst>
                <a:ext uri="{FF2B5EF4-FFF2-40B4-BE49-F238E27FC236}">
                  <a16:creationId xmlns:a16="http://schemas.microsoft.com/office/drawing/2014/main" id="{38B754BD-E797-496E-BB0B-ADC1F8DDA361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74946410"/>
                </p:ext>
              </p:extLst>
            </p:nvPr>
          </p:nvGraphicFramePr>
          <p:xfrm>
            <a:off x="4277114" y="2147569"/>
            <a:ext cx="7018214" cy="411051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A892EEDF-32E8-4256-9514-E1CF00347A7D}"/>
                </a:ext>
              </a:extLst>
            </p:cNvPr>
            <p:cNvGrpSpPr/>
            <p:nvPr/>
          </p:nvGrpSpPr>
          <p:grpSpPr>
            <a:xfrm>
              <a:off x="4270252" y="2065001"/>
              <a:ext cx="7049409" cy="4047769"/>
              <a:chOff x="6318224" y="936387"/>
              <a:chExt cx="5681689" cy="4129076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2124DD4C-1F19-4E73-A849-417108D827BE}"/>
                  </a:ext>
                </a:extLst>
              </p:cNvPr>
              <p:cNvGrpSpPr/>
              <p:nvPr/>
            </p:nvGrpSpPr>
            <p:grpSpPr>
              <a:xfrm>
                <a:off x="6318224" y="936387"/>
                <a:ext cx="5681689" cy="3473824"/>
                <a:chOff x="6318224" y="936387"/>
                <a:chExt cx="5681689" cy="3473824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9CDB152C-9974-4779-A926-10BB0871AA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977964" y="4313930"/>
                  <a:ext cx="5021949" cy="646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3C3F5859-CEEA-48FA-B2D2-57669AA3624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646894" y="4304212"/>
                  <a:ext cx="0" cy="9754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41806A0F-A4E3-441B-B463-AF5566F74E2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399795" y="4304214"/>
                  <a:ext cx="0" cy="9754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EC60A154-54C5-4BEB-BE26-6B4BD2288E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25401" y="4312664"/>
                  <a:ext cx="0" cy="9754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2AD03026-4C64-4395-B330-F08BA1656B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855557" y="4304213"/>
                  <a:ext cx="0" cy="9754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E29BC3E5-8D06-43DA-BBB5-F18237301E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0584695" y="4312013"/>
                  <a:ext cx="0" cy="9754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B78ACF05-C03C-4771-9D3B-9A890E5E33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1314851" y="4312013"/>
                  <a:ext cx="0" cy="97547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0000"/>
                  </a:solidFill>
                  <a:prstDash val="solid"/>
                  <a:miter lim="800000"/>
                </a:ln>
                <a:effectLst/>
              </p:spPr>
            </p:cxnSp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D80368CB-DCBA-42ED-96B0-9AFD9B3CDC56}"/>
                    </a:ext>
                  </a:extLst>
                </p:cNvPr>
                <p:cNvGrpSpPr/>
                <p:nvPr/>
              </p:nvGrpSpPr>
              <p:grpSpPr>
                <a:xfrm>
                  <a:off x="6318224" y="936387"/>
                  <a:ext cx="659728" cy="3452788"/>
                  <a:chOff x="6318224" y="936387"/>
                  <a:chExt cx="659728" cy="3452788"/>
                </a:xfrm>
              </p:grpSpPr>
              <p:sp>
                <p:nvSpPr>
                  <p:cNvPr id="37" name="TextBox 36">
                    <a:extLst>
                      <a:ext uri="{FF2B5EF4-FFF2-40B4-BE49-F238E27FC236}">
                        <a16:creationId xmlns:a16="http://schemas.microsoft.com/office/drawing/2014/main" id="{EB34E6A7-5227-445B-804D-F8E9DAAC558D}"/>
                      </a:ext>
                    </a:extLst>
                  </p:cNvPr>
                  <p:cNvSpPr txBox="1"/>
                  <p:nvPr/>
                </p:nvSpPr>
                <p:spPr>
                  <a:xfrm rot="16200000">
                    <a:off x="4963750" y="2299601"/>
                    <a:ext cx="3031430" cy="322481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  <p:txBody>
                  <a:bodyPr wrap="square" lIns="91440" tIns="91440" rIns="91440" bIns="91440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ru" sz="14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</a:rPr>
                      <a:t>Доля пациентов с НЯ (%)</a:t>
                    </a:r>
                  </a:p>
                </p:txBody>
              </p:sp>
              <p:grpSp>
                <p:nvGrpSpPr>
                  <p:cNvPr id="38" name="Group 37">
                    <a:extLst>
                      <a:ext uri="{FF2B5EF4-FFF2-40B4-BE49-F238E27FC236}">
                        <a16:creationId xmlns:a16="http://schemas.microsoft.com/office/drawing/2014/main" id="{BF7C05F5-C478-4275-B6C2-767073D796B4}"/>
                      </a:ext>
                    </a:extLst>
                  </p:cNvPr>
                  <p:cNvGrpSpPr/>
                  <p:nvPr/>
                </p:nvGrpSpPr>
                <p:grpSpPr>
                  <a:xfrm>
                    <a:off x="6607221" y="936387"/>
                    <a:ext cx="370731" cy="3452788"/>
                    <a:chOff x="6607221" y="936387"/>
                    <a:chExt cx="370731" cy="3452788"/>
                  </a:xfrm>
                </p:grpSpPr>
                <p:sp>
                  <p:nvSpPr>
                    <p:cNvPr id="39" name="Rectangle 25">
                      <a:extLst>
                        <a:ext uri="{FF2B5EF4-FFF2-40B4-BE49-F238E27FC236}">
                          <a16:creationId xmlns:a16="http://schemas.microsoft.com/office/drawing/2014/main" id="{355D170D-E881-4907-92B6-2D7A204DCE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65304" y="4219898"/>
                      <a:ext cx="78548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0" name="Rectangle 26">
                      <a:extLst>
                        <a:ext uri="{FF2B5EF4-FFF2-40B4-BE49-F238E27FC236}">
                          <a16:creationId xmlns:a16="http://schemas.microsoft.com/office/drawing/2014/main" id="{CA4E08A3-90C6-43F2-909E-5121B6F653D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6262" y="3891919"/>
                      <a:ext cx="157094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10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1" name="Rectangle 27">
                      <a:extLst>
                        <a:ext uri="{FF2B5EF4-FFF2-40B4-BE49-F238E27FC236}">
                          <a16:creationId xmlns:a16="http://schemas.microsoft.com/office/drawing/2014/main" id="{3E25F114-B1D9-439E-85CD-4C4CC9575B6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6262" y="3563942"/>
                      <a:ext cx="157094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20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2" name="Rectangle 28">
                      <a:extLst>
                        <a:ext uri="{FF2B5EF4-FFF2-40B4-BE49-F238E27FC236}">
                          <a16:creationId xmlns:a16="http://schemas.microsoft.com/office/drawing/2014/main" id="{9B636658-7B17-4DEB-8271-E844F66820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6262" y="3234101"/>
                      <a:ext cx="157094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30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3" name="Rectangle 29">
                      <a:extLst>
                        <a:ext uri="{FF2B5EF4-FFF2-40B4-BE49-F238E27FC236}">
                          <a16:creationId xmlns:a16="http://schemas.microsoft.com/office/drawing/2014/main" id="{29D0B17A-8464-48B6-9BB1-CD71738891F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6262" y="2906121"/>
                      <a:ext cx="157094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40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4" name="Rectangle 30">
                      <a:extLst>
                        <a:ext uri="{FF2B5EF4-FFF2-40B4-BE49-F238E27FC236}">
                          <a16:creationId xmlns:a16="http://schemas.microsoft.com/office/drawing/2014/main" id="{71175967-5D05-49ED-8CF4-EF8CB5C94BF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6262" y="2578144"/>
                      <a:ext cx="157094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50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5" name="Rectangle 31">
                      <a:extLst>
                        <a:ext uri="{FF2B5EF4-FFF2-40B4-BE49-F238E27FC236}">
                          <a16:creationId xmlns:a16="http://schemas.microsoft.com/office/drawing/2014/main" id="{C15CDDDC-6CE8-413E-AF0C-C75EC7D757B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6262" y="2250166"/>
                      <a:ext cx="157094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60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6" name="Rectangle 32">
                      <a:extLst>
                        <a:ext uri="{FF2B5EF4-FFF2-40B4-BE49-F238E27FC236}">
                          <a16:creationId xmlns:a16="http://schemas.microsoft.com/office/drawing/2014/main" id="{DC3314FC-7CF0-4DCC-8454-36327F2F4D2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6262" y="1922188"/>
                      <a:ext cx="157094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70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7" name="Rectangle 33">
                      <a:extLst>
                        <a:ext uri="{FF2B5EF4-FFF2-40B4-BE49-F238E27FC236}">
                          <a16:creationId xmlns:a16="http://schemas.microsoft.com/office/drawing/2014/main" id="{6EFD6BE4-273B-409C-9AD0-3E92468D7C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6262" y="1592347"/>
                      <a:ext cx="157094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80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8" name="Rectangle 34">
                      <a:extLst>
                        <a:ext uri="{FF2B5EF4-FFF2-40B4-BE49-F238E27FC236}">
                          <a16:creationId xmlns:a16="http://schemas.microsoft.com/office/drawing/2014/main" id="{D05DA33C-AA67-45AA-BB9A-6F0EACBD25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86262" y="1264369"/>
                      <a:ext cx="157094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90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49" name="Rectangle 35">
                      <a:extLst>
                        <a:ext uri="{FF2B5EF4-FFF2-40B4-BE49-F238E27FC236}">
                          <a16:creationId xmlns:a16="http://schemas.microsoft.com/office/drawing/2014/main" id="{833B1020-CBD8-4FB1-A22C-B752A43E1A6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607221" y="936387"/>
                      <a:ext cx="235642" cy="169277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vert="horz" wrap="none" lIns="0" tIns="0" rIns="0" bIns="0" numCol="1" rtlCol="0" anchor="ctr" anchorCtr="0" compatLnSpc="1">
                      <a:prstTxWarp prst="textNoShape">
                        <a:avLst/>
                      </a:prstTxWarp>
                      <a:spAutoFit/>
                    </a:bodyPr>
                    <a:lstStyle>
                      <a:lvl1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" sz="11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</a:rPr>
                        <a:t>100</a:t>
                      </a:r>
                      <a:endParaRPr kumimoji="0" lang="en-US" altLang="en-US" sz="18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C86BCE85-F739-497E-8899-3F2B6F63E54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V="1">
                      <a:off x="6971720" y="1004270"/>
                      <a:ext cx="0" cy="330440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1" name="Straight Connector 50">
                      <a:extLst>
                        <a:ext uri="{FF2B5EF4-FFF2-40B4-BE49-F238E27FC236}">
                          <a16:creationId xmlns:a16="http://schemas.microsoft.com/office/drawing/2014/main" id="{CC94CFA0-6D18-422E-AC48-A16F70782EA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1004270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2" name="Straight Connector 51">
                      <a:extLst>
                        <a:ext uri="{FF2B5EF4-FFF2-40B4-BE49-F238E27FC236}">
                          <a16:creationId xmlns:a16="http://schemas.microsoft.com/office/drawing/2014/main" id="{59BE6C0B-E7DA-4E34-8377-ACF1B1B34FC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1350894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92DDAB54-87D9-4954-BB73-E78C638CC6F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1678729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4" name="Straight Connector 53">
                      <a:extLst>
                        <a:ext uri="{FF2B5EF4-FFF2-40B4-BE49-F238E27FC236}">
                          <a16:creationId xmlns:a16="http://schemas.microsoft.com/office/drawing/2014/main" id="{45D06108-E6B8-45E4-86E2-994D3BBDE7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2003627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AA06DCEE-2542-4BF4-A3A3-81BF1B1AC62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2349380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3038141F-C1CA-4724-8011-9510A11D1B2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2665587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7" name="Straight Connector 56">
                      <a:extLst>
                        <a:ext uri="{FF2B5EF4-FFF2-40B4-BE49-F238E27FC236}">
                          <a16:creationId xmlns:a16="http://schemas.microsoft.com/office/drawing/2014/main" id="{1D52CEE7-F26A-44C3-B8AD-2681AAE8171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2990759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8" name="Straight Connector 57">
                      <a:extLst>
                        <a:ext uri="{FF2B5EF4-FFF2-40B4-BE49-F238E27FC236}">
                          <a16:creationId xmlns:a16="http://schemas.microsoft.com/office/drawing/2014/main" id="{4C4713B5-4CC0-46DC-A28F-27A0CA77C2FB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3323527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59" name="Straight Connector 58">
                      <a:extLst>
                        <a:ext uri="{FF2B5EF4-FFF2-40B4-BE49-F238E27FC236}">
                          <a16:creationId xmlns:a16="http://schemas.microsoft.com/office/drawing/2014/main" id="{AD113FA5-C6C8-474B-9BFE-3E09A802FC2C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3653101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0" name="Straight Connector 59">
                      <a:extLst>
                        <a:ext uri="{FF2B5EF4-FFF2-40B4-BE49-F238E27FC236}">
                          <a16:creationId xmlns:a16="http://schemas.microsoft.com/office/drawing/2014/main" id="{F1E4F79A-6929-4476-B8AE-D83D457659AD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3976557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61" name="Straight Connector 60">
                      <a:extLst>
                        <a:ext uri="{FF2B5EF4-FFF2-40B4-BE49-F238E27FC236}">
                          <a16:creationId xmlns:a16="http://schemas.microsoft.com/office/drawing/2014/main" id="{CD297443-891C-4D76-9CD5-434F10325B24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6880689" y="4304212"/>
                      <a:ext cx="9726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000000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E96D03-1420-42B7-B212-482F58624F7F}"/>
                  </a:ext>
                </a:extLst>
              </p:cNvPr>
              <p:cNvGrpSpPr/>
              <p:nvPr/>
            </p:nvGrpSpPr>
            <p:grpSpPr>
              <a:xfrm>
                <a:off x="6938860" y="4291561"/>
                <a:ext cx="5030839" cy="773902"/>
                <a:chOff x="3609484" y="3130421"/>
                <a:chExt cx="5030839" cy="773902"/>
              </a:xfrm>
            </p:grpSpPr>
            <p:sp>
              <p:nvSpPr>
                <p:cNvPr id="22" name="TextBox 1">
                  <a:extLst>
                    <a:ext uri="{FF2B5EF4-FFF2-40B4-BE49-F238E27FC236}">
                      <a16:creationId xmlns:a16="http://schemas.microsoft.com/office/drawing/2014/main" id="{3BDDA4BC-FF64-4187-8F95-BD6C8869D363}"/>
                    </a:ext>
                  </a:extLst>
                </p:cNvPr>
                <p:cNvSpPr txBox="1"/>
                <p:nvPr/>
              </p:nvSpPr>
              <p:spPr>
                <a:xfrm>
                  <a:off x="3609484" y="3135834"/>
                  <a:ext cx="856841" cy="388233"/>
                </a:xfrm>
                <a:prstGeom prst="rect">
                  <a:avLst/>
                </a:prstGeom>
                <a:noFill/>
              </p:spPr>
              <p:txBody>
                <a:bodyPr wrap="square" lIns="91440" tIns="91440" rIns="91440" bIns="9144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  Любое НЯ</a:t>
                  </a:r>
                  <a:r>
                    <a:rPr kumimoji="0" lang="ru" sz="10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b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TextBox 1">
                  <a:extLst>
                    <a:ext uri="{FF2B5EF4-FFF2-40B4-BE49-F238E27FC236}">
                      <a16:creationId xmlns:a16="http://schemas.microsoft.com/office/drawing/2014/main" id="{94A12399-D168-4FF8-968F-10516044F26B}"/>
                    </a:ext>
                  </a:extLst>
                </p:cNvPr>
                <p:cNvSpPr txBox="1"/>
                <p:nvPr/>
              </p:nvSpPr>
              <p:spPr>
                <a:xfrm>
                  <a:off x="4122326" y="3194169"/>
                  <a:ext cx="1043262" cy="564703"/>
                </a:xfrm>
                <a:prstGeom prst="rect">
                  <a:avLst/>
                </a:prstGeom>
                <a:noFill/>
              </p:spPr>
              <p:txBody>
                <a:bodyPr wrap="square" lIns="91440" tIns="91440" rIns="91440" bIns="91440" rtlCol="0" anchor="ctr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   НЯ легкой степени </a:t>
                  </a:r>
                </a:p>
              </p:txBody>
            </p:sp>
            <p:sp>
              <p:nvSpPr>
                <p:cNvPr id="24" name="TextBox 1">
                  <a:extLst>
                    <a:ext uri="{FF2B5EF4-FFF2-40B4-BE49-F238E27FC236}">
                      <a16:creationId xmlns:a16="http://schemas.microsoft.com/office/drawing/2014/main" id="{D689E849-D375-4090-9BD1-B81B94E506EB}"/>
                    </a:ext>
                  </a:extLst>
                </p:cNvPr>
                <p:cNvSpPr txBox="1"/>
                <p:nvPr/>
              </p:nvSpPr>
              <p:spPr>
                <a:xfrm>
                  <a:off x="7251786" y="3189204"/>
                  <a:ext cx="730157" cy="564704"/>
                </a:xfrm>
                <a:prstGeom prst="rect">
                  <a:avLst/>
                </a:prstGeom>
                <a:noFill/>
              </p:spPr>
              <p:txBody>
                <a:bodyPr wrap="square" lIns="91440" tIns="91440" rIns="91440" bIns="9144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Любые НЯОИ</a:t>
                  </a:r>
                  <a:r>
                    <a:rPr kumimoji="0" lang="ru" sz="10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d</a:t>
                  </a:r>
                  <a:endPara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TextBox 1">
                  <a:extLst>
                    <a:ext uri="{FF2B5EF4-FFF2-40B4-BE49-F238E27FC236}">
                      <a16:creationId xmlns:a16="http://schemas.microsoft.com/office/drawing/2014/main" id="{EC525347-6433-4FB9-BC02-0E1CFB795111}"/>
                    </a:ext>
                  </a:extLst>
                </p:cNvPr>
                <p:cNvSpPr txBox="1"/>
                <p:nvPr/>
              </p:nvSpPr>
              <p:spPr>
                <a:xfrm>
                  <a:off x="7964235" y="3189204"/>
                  <a:ext cx="676088" cy="564704"/>
                </a:xfrm>
                <a:prstGeom prst="rect">
                  <a:avLst/>
                </a:prstGeom>
                <a:noFill/>
              </p:spPr>
              <p:txBody>
                <a:bodyPr wrap="square" lIns="91440" tIns="91440" rIns="91440" bIns="9144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Всего смертей</a:t>
                  </a:r>
                </a:p>
              </p:txBody>
            </p:sp>
            <p:sp>
              <p:nvSpPr>
                <p:cNvPr id="26" name="TextBox 1">
                  <a:extLst>
                    <a:ext uri="{FF2B5EF4-FFF2-40B4-BE49-F238E27FC236}">
                      <a16:creationId xmlns:a16="http://schemas.microsoft.com/office/drawing/2014/main" id="{887363FF-CB2F-4277-BF06-F9E65E2ABE9F}"/>
                    </a:ext>
                  </a:extLst>
                </p:cNvPr>
                <p:cNvSpPr txBox="1"/>
                <p:nvPr/>
              </p:nvSpPr>
              <p:spPr>
                <a:xfrm>
                  <a:off x="6539722" y="3130421"/>
                  <a:ext cx="859030" cy="741173"/>
                </a:xfrm>
                <a:prstGeom prst="rect">
                  <a:avLst/>
                </a:prstGeom>
                <a:noFill/>
              </p:spPr>
              <p:txBody>
                <a:bodyPr wrap="square" lIns="91440" tIns="91440" rIns="91440" bIns="9144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Вероятно связанные с лечением</a:t>
                  </a:r>
                  <a:r>
                    <a:rPr kumimoji="0" lang="ru" sz="1000" b="0" i="0" u="none" strike="noStrike" kern="0" cap="none" spc="0" normalizeH="0" baseline="3000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c</a:t>
                  </a:r>
                </a:p>
              </p:txBody>
            </p:sp>
            <p:sp>
              <p:nvSpPr>
                <p:cNvPr id="27" name="TextBox 1">
                  <a:extLst>
                    <a:ext uri="{FF2B5EF4-FFF2-40B4-BE49-F238E27FC236}">
                      <a16:creationId xmlns:a16="http://schemas.microsoft.com/office/drawing/2014/main" id="{E23E9A99-39E7-43AE-AD4D-BFF3CF7BA220}"/>
                    </a:ext>
                  </a:extLst>
                </p:cNvPr>
                <p:cNvSpPr txBox="1"/>
                <p:nvPr/>
              </p:nvSpPr>
              <p:spPr>
                <a:xfrm>
                  <a:off x="5761911" y="3163150"/>
                  <a:ext cx="752901" cy="741173"/>
                </a:xfrm>
                <a:prstGeom prst="rect">
                  <a:avLst/>
                </a:prstGeom>
                <a:noFill/>
              </p:spPr>
              <p:txBody>
                <a:bodyPr wrap="square" lIns="91440" tIns="91440" rIns="91440" bIns="9144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Любые СНЯ (включая смерть)</a:t>
                  </a:r>
                </a:p>
              </p:txBody>
            </p:sp>
            <p:sp>
              <p:nvSpPr>
                <p:cNvPr id="28" name="TextBox 1">
                  <a:extLst>
                    <a:ext uri="{FF2B5EF4-FFF2-40B4-BE49-F238E27FC236}">
                      <a16:creationId xmlns:a16="http://schemas.microsoft.com/office/drawing/2014/main" id="{46ADBAD1-CB49-417E-AFAB-5FE53038171C}"/>
                    </a:ext>
                  </a:extLst>
                </p:cNvPr>
                <p:cNvSpPr txBox="1"/>
                <p:nvPr/>
              </p:nvSpPr>
              <p:spPr>
                <a:xfrm>
                  <a:off x="5065246" y="3189204"/>
                  <a:ext cx="752021" cy="564703"/>
                </a:xfrm>
                <a:prstGeom prst="rect">
                  <a:avLst/>
                </a:prstGeom>
                <a:noFill/>
              </p:spPr>
              <p:txBody>
                <a:bodyPr wrap="square" lIns="91440" tIns="91440" rIns="91440" bIns="91440" rtlCol="0">
                  <a:sp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ru" sz="10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rPr>
                    <a:t>Среднетяжелое НЯ</a:t>
                  </a:r>
                </a:p>
              </p:txBody>
            </p:sp>
          </p:grpSp>
        </p:grp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D07703B-267D-4EF8-AF9D-8345730EF318}"/>
              </a:ext>
            </a:extLst>
          </p:cNvPr>
          <p:cNvCxnSpPr>
            <a:cxnSpLocks/>
            <a:stCxn id="5" idx="2"/>
            <a:endCxn id="4" idx="0"/>
          </p:cNvCxnSpPr>
          <p:nvPr/>
        </p:nvCxnSpPr>
        <p:spPr>
          <a:xfrm>
            <a:off x="7765266" y="2136735"/>
            <a:ext cx="0" cy="234708"/>
          </a:xfrm>
          <a:prstGeom prst="line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</p:spTree>
    <p:extLst>
      <p:ext uri="{BB962C8B-B14F-4D97-AF65-F5344CB8AC3E}">
        <p14:creationId xmlns:p14="http://schemas.microsoft.com/office/powerpoint/2010/main" val="14044062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161EE-7622-49EB-9CC9-F55F45B59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Препарат ЭВУШЕЛД проявляет нейтрализующую активность против вариантов SARS-CoV-2, вызывающих обеспокоенность (VOC), включая варианты штамма Омикрон</a:t>
            </a:r>
            <a:r>
              <a:rPr lang="ru-RU" sz="2400" baseline="30000" dirty="0"/>
              <a:t>1-11</a:t>
            </a:r>
            <a:endParaRPr lang="en-GB" sz="2400" baseline="30000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567CB7E-A9C1-4B5E-A2DA-F0001B1BC28C}"/>
              </a:ext>
            </a:extLst>
          </p:cNvPr>
          <p:cNvSpPr txBox="1">
            <a:spLocks/>
          </p:cNvSpPr>
          <p:nvPr/>
        </p:nvSpPr>
        <p:spPr>
          <a:xfrm>
            <a:off x="0" y="5465226"/>
            <a:ext cx="10711543" cy="1067245"/>
          </a:xfrm>
          <a:prstGeom prst="rect">
            <a:avLst/>
          </a:prstGeom>
          <a:noFill/>
        </p:spPr>
        <p:txBody>
          <a:bodyPr rtlCol="0"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a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IC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50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 — это концентрация ингибирующего вещества или антагониста, который снижает активность определенного биологического процесса или содержание биологического компонента на 50 %.</a:t>
            </a:r>
            <a:r>
              <a:rPr kumimoji="0" lang="ru" sz="5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9</a:t>
            </a:r>
          </a:p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Часть представленной информации основана на препринте исследовательской статьи, которая еще не прошла рецензирование. </a:t>
            </a:r>
            <a:endParaRPr kumimoji="0" lang="en-US" sz="500" b="0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IC</a:t>
            </a:r>
            <a:r>
              <a:rPr kumimoji="0" lang="ru" sz="5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50 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=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полумаксимальная ингибирующая концентрация; SARS-CoV-2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 = коронавирус тяжелого острого респираторного синдрома - 2; VOC = варианты, вызывающие обеспокоенность;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RRR –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снижение относительного риска; </a:t>
            </a:r>
            <a:r>
              <a:rPr kumimoji="0" lang="en-US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COVID-19 –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коронавирусная инфекция 2019 г. </a:t>
            </a:r>
            <a:endParaRPr kumimoji="0" lang="ru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0" marR="0" lvl="0" indent="0" algn="l" defTabSz="6095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1.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National Center for Advancing Translational Sciences. Evusheld: tixagevimab  (tixagevimab) and cilgavimab (cilgavimab) mAbs for SARS-CoV-2 antiviral resistance information (version 5). </a:t>
            </a:r>
            <a:r>
              <a:rPr kumimoji="0" lang="ru" sz="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https://opendata.ncats.nih.gov/variant/datasets?id=107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; 2. Dejnirattisai W, et al. </a:t>
            </a:r>
            <a:r>
              <a:rPr kumimoji="0" lang="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2021;184:2939-2954.e9; 3. Chen RE, et al. </a:t>
            </a:r>
            <a:r>
              <a:rPr kumimoji="0" lang="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Nat Med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2021;27:717-726; 4. Liu C, Ginn HM, Dejnirattisai W, et al. Reduced neutralization of SARS- CoV-2 B.1.617 by vaccine and convalescent serum. </a:t>
            </a:r>
            <a:r>
              <a:rPr kumimoji="0" lang="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Cell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2021;184:4220-4236.e13; 5. Bruel T, et al. </a:t>
            </a:r>
            <a:r>
              <a:rPr kumimoji="0" lang="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Nat Med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2022; 28:1297–1302. Accessed June 17, 2022; 6. VanBlargan LA, et al. </a:t>
            </a:r>
            <a:r>
              <a:rPr kumimoji="0" lang="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Nat Med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2022;28:490-495; 7. Case JB, et al.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ДКП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rint published online. </a:t>
            </a:r>
            <a:r>
              <a:rPr kumimoji="0" lang="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bioRxiv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2022. </a:t>
            </a:r>
            <a:r>
              <a:rPr kumimoji="0" lang="ru" sz="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https://doi.org/10.1101/2022.03.17.484787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; 8. Cao Y, et al.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ДКП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rint published online. </a:t>
            </a:r>
            <a:r>
              <a:rPr kumimoji="0" lang="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Nature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2022. </a:t>
            </a:r>
            <a:r>
              <a:rPr kumimoji="0" lang="ru" sz="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https://doi.org/10.1038/s41586-022-04980-y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; 9. Tuekprakhon A, et al.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ДКП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rint published online. </a:t>
            </a:r>
            <a:r>
              <a:rPr kumimoji="0" lang="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bioRxiv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2022. </a:t>
            </a:r>
            <a:r>
              <a:rPr kumimoji="0" lang="ru" sz="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https://www.biorxiv.org/content/10.1101/2022.05.21.492554v1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; 10.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Fact sheet for healthcare providers. Emergency Use Authorization (EUA) of EVUSHELD™ (tixagevimab co-packaged with cilgavimab). June 2022. 11. 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Young-Xu Y, et al. 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ДКП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rint published online. </a:t>
            </a:r>
            <a:r>
              <a:rPr kumimoji="0" lang="ru" sz="5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medRxiv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 2022. </a:t>
            </a:r>
            <a:r>
              <a:rPr kumimoji="0" lang="ru" sz="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https://www.medrxiv.org/content/10.1101/2022.05.28.22275716v1</a:t>
            </a:r>
            <a:r>
              <a:rPr kumimoji="0" lang="ru" sz="5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FFC22C-BB10-47BD-A967-FA859958E40C}"/>
              </a:ext>
            </a:extLst>
          </p:cNvPr>
          <p:cNvSpPr/>
          <p:nvPr/>
        </p:nvSpPr>
        <p:spPr>
          <a:xfrm>
            <a:off x="846116" y="1554479"/>
            <a:ext cx="10104648" cy="4062113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C4E77D-225C-409D-8C9B-30B9BABF5463}"/>
              </a:ext>
            </a:extLst>
          </p:cNvPr>
          <p:cNvSpPr txBox="1"/>
          <p:nvPr/>
        </p:nvSpPr>
        <p:spPr>
          <a:xfrm>
            <a:off x="1014638" y="1611887"/>
            <a:ext cx="6616628" cy="351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IC</a:t>
            </a:r>
            <a:r>
              <a:rPr kumimoji="0" lang="en" sz="1600" b="1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50</a:t>
            </a:r>
            <a:r>
              <a:rPr kumimoji="0" lang="en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(нг/мл) тиксагевимаб + цилгавимаб SARS-CoV-2 VOC</a:t>
            </a:r>
            <a:r>
              <a:rPr kumimoji="0" lang="ru" sz="16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</a:t>
            </a:r>
            <a:endParaRPr kumimoji="0" lang="en-US" sz="160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04BD41-45E5-4C3E-9705-CB0518CC9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542" y="2047116"/>
            <a:ext cx="6234421" cy="34787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E6C37E-1F99-46A7-B6D0-72342412D1AA}"/>
              </a:ext>
            </a:extLst>
          </p:cNvPr>
          <p:cNvSpPr/>
          <p:nvPr/>
        </p:nvSpPr>
        <p:spPr>
          <a:xfrm>
            <a:off x="5652662" y="5239086"/>
            <a:ext cx="2765191" cy="268166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Потеря нейтрализующей активности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B1B0682-6587-4BC9-87F0-881A4B1F6645}"/>
              </a:ext>
            </a:extLst>
          </p:cNvPr>
          <p:cNvSpPr/>
          <p:nvPr/>
        </p:nvSpPr>
        <p:spPr>
          <a:xfrm>
            <a:off x="7784525" y="3623300"/>
            <a:ext cx="2824812" cy="1206212"/>
          </a:xfrm>
          <a:prstGeom prst="roundRect">
            <a:avLst/>
          </a:prstGeom>
          <a:solidFill>
            <a:srgbClr val="7F134C"/>
          </a:solidFill>
          <a:ln w="38100" cap="flat" cmpd="sng" algn="ctr">
            <a:solidFill>
              <a:srgbClr val="7F13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время преобладания штамма Омикрон: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Препарат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ЭВУШЕЛД</a:t>
            </a: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обеспечивал защиту от COVID-19 полностью вакцинированных пациентов с ослабленным иммунитетом</a:t>
            </a:r>
            <a:r>
              <a:rPr kumimoji="0" lang="ru" sz="11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0A0BDF-57EF-4779-AD71-C4E6A510225B}"/>
              </a:ext>
            </a:extLst>
          </p:cNvPr>
          <p:cNvCxnSpPr>
            <a:cxnSpLocks/>
          </p:cNvCxnSpPr>
          <p:nvPr/>
        </p:nvCxnSpPr>
        <p:spPr>
          <a:xfrm>
            <a:off x="5767000" y="2035728"/>
            <a:ext cx="0" cy="301752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ysDash"/>
            <a:miter lim="800000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A1E7CE8-567A-455C-BDB8-B46FC40C16C1}"/>
              </a:ext>
            </a:extLst>
          </p:cNvPr>
          <p:cNvSpPr txBox="1"/>
          <p:nvPr/>
        </p:nvSpPr>
        <p:spPr>
          <a:xfrm>
            <a:off x="7784523" y="2258323"/>
            <a:ext cx="2824814" cy="1022363"/>
          </a:xfrm>
          <a:prstGeom prst="roundRect">
            <a:avLst/>
          </a:prstGeom>
          <a:solidFill>
            <a:srgbClr val="7F134C"/>
          </a:solidFill>
          <a:ln w="38100" cap="flat" cmpd="sng" algn="ctr">
            <a:solidFill>
              <a:srgbClr val="7F134C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algn="ctr">
              <a:defRPr sz="16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Препарат </a:t>
            </a: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ЭВУШЕЛД </a:t>
            </a:r>
            <a:r>
              <a:rPr kumimoji="0" lang="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продемонстрировал профилактическую эффективность в течение 6 месяцев</a:t>
            </a:r>
            <a:br>
              <a:rPr kumimoji="0" lang="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(PROVENT — RRR: 83 %)</a:t>
            </a:r>
            <a:r>
              <a:rPr kumimoji="0" lang="ru" sz="11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10</a:t>
            </a:r>
            <a:endParaRPr kumimoji="0" lang="en-US" sz="11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2413CEA4-7C75-4F69-8916-6ECFEDA936E5}"/>
              </a:ext>
            </a:extLst>
          </p:cNvPr>
          <p:cNvSpPr/>
          <p:nvPr/>
        </p:nvSpPr>
        <p:spPr>
          <a:xfrm>
            <a:off x="7267460" y="2221694"/>
            <a:ext cx="365760" cy="1097280"/>
          </a:xfrm>
          <a:prstGeom prst="rightBrace">
            <a:avLst>
              <a:gd name="adj1" fmla="val 37706"/>
              <a:gd name="adj2" fmla="val 50000"/>
            </a:avLst>
          </a:prstGeom>
          <a:noFill/>
          <a:ln w="38100" cap="flat" cmpd="sng" algn="ctr">
            <a:solidFill>
              <a:srgbClr val="7F13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E5DB36E8-C3FC-4685-AE93-33E185DA45B5}"/>
              </a:ext>
            </a:extLst>
          </p:cNvPr>
          <p:cNvSpPr/>
          <p:nvPr/>
        </p:nvSpPr>
        <p:spPr>
          <a:xfrm>
            <a:off x="7267460" y="3494886"/>
            <a:ext cx="365760" cy="1463040"/>
          </a:xfrm>
          <a:prstGeom prst="rightBrace">
            <a:avLst>
              <a:gd name="adj1" fmla="val 37706"/>
              <a:gd name="adj2" fmla="val 50000"/>
            </a:avLst>
          </a:prstGeom>
          <a:noFill/>
          <a:ln w="38100" cap="flat" cmpd="sng" algn="ctr">
            <a:solidFill>
              <a:srgbClr val="7F134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261F9E-D865-42FB-9CCB-FE9BEEDF2B6D}"/>
              </a:ext>
            </a:extLst>
          </p:cNvPr>
          <p:cNvSpPr txBox="1"/>
          <p:nvPr/>
        </p:nvSpPr>
        <p:spPr>
          <a:xfrm>
            <a:off x="1314752" y="2068675"/>
            <a:ext cx="1612598" cy="3026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Альфа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(B.1.1.7)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Бета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(В.1.351)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Гамма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(P.1)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Дельта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(B.1.617.2)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Омикрон ВА.1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(B. 1.1.529)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Омикрон ВА.1.1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(B.1.1.529)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Омикрон ВА.2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(B.1.1.529)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Омикрон ВА.2.12.1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(B.1.1.529)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Омикрон ВА.4/5</a:t>
            </a:r>
            <a:endParaRPr kumimoji="0" lang="en-U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5D2944"/>
                </a:solidFill>
                <a:effectLst/>
                <a:uLnTx/>
                <a:uFillTx/>
              </a:rPr>
              <a:t> </a:t>
            </a: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(B.1.1.529)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3FB233-91CE-471E-B7D9-4DB40E9C7320}"/>
              </a:ext>
            </a:extLst>
          </p:cNvPr>
          <p:cNvSpPr txBox="1"/>
          <p:nvPr/>
        </p:nvSpPr>
        <p:spPr>
          <a:xfrm>
            <a:off x="3327401" y="5190468"/>
            <a:ext cx="2276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Концентрация (мг/мл)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8DC9D9-BB89-4DC0-B0C0-DFD080DC99E4}"/>
              </a:ext>
            </a:extLst>
          </p:cNvPr>
          <p:cNvSpPr txBox="1"/>
          <p:nvPr/>
        </p:nvSpPr>
        <p:spPr>
          <a:xfrm>
            <a:off x="5905421" y="2140373"/>
            <a:ext cx="1725845" cy="2982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4–40 нг/мл</a:t>
            </a:r>
            <a:r>
              <a:rPr kumimoji="0" lang="ru" sz="105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1-3</a:t>
            </a:r>
            <a:endParaRPr kumimoji="0" lang="en-US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6–256 нг/мл</a:t>
            </a:r>
            <a:r>
              <a:rPr kumimoji="0" lang="ru" sz="105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1-3</a:t>
            </a:r>
            <a:endParaRPr kumimoji="0" lang="en-US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3–8 нг/мл</a:t>
            </a:r>
            <a:r>
              <a:rPr kumimoji="0" lang="ru" sz="105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1,2</a:t>
            </a:r>
            <a:endParaRPr kumimoji="0" lang="en-US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2,6–8 нг/мл</a:t>
            </a:r>
            <a:r>
              <a:rPr kumimoji="0" lang="ru" sz="105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1,4,5</a:t>
            </a:r>
            <a:endParaRPr kumimoji="0" lang="en-US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147–715 нг/мл</a:t>
            </a:r>
            <a:r>
              <a:rPr kumimoji="0" lang="ru" sz="105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1,5-8</a:t>
            </a:r>
            <a:endParaRPr kumimoji="0" lang="en-US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1147–8090 нг/мл</a:t>
            </a:r>
            <a:r>
              <a:rPr kumimoji="0" lang="ru" sz="105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7,8</a:t>
            </a:r>
            <a:endParaRPr kumimoji="0" lang="en-US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8–35 нг/мл</a:t>
            </a:r>
            <a:r>
              <a:rPr kumimoji="0" lang="ru" sz="105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5,7,8</a:t>
            </a:r>
            <a:endParaRPr kumimoji="0" lang="en-US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18 нг/мл</a:t>
            </a:r>
            <a:r>
              <a:rPr kumimoji="0" lang="ru" sz="105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</a:t>
            </a:r>
            <a:endParaRPr kumimoji="0" lang="en-US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00"/>
              </a:spcAft>
              <a:buClrTx/>
              <a:buSzTx/>
              <a:buFontTx/>
              <a:buNone/>
              <a:tabLst/>
              <a:defRPr/>
            </a:pPr>
            <a:r>
              <a:rPr kumimoji="0" lang="ru" sz="105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40–65 нг/мл</a:t>
            </a:r>
            <a:r>
              <a:rPr kumimoji="0" lang="ru" sz="1050" b="0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8,9</a:t>
            </a:r>
            <a:endParaRPr kumimoji="0" lang="ru-RU" sz="1050" b="0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133085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4" hidden="1">
            <a:extLst>
              <a:ext uri="{FF2B5EF4-FFF2-40B4-BE49-F238E27FC236}">
                <a16:creationId xmlns:a16="http://schemas.microsoft.com/office/drawing/2014/main" id="{81A7D841-8CC2-452B-BD99-D6433CF759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5F3C2F-6F49-4B38-897B-FCFC4AD75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ru-RU" sz="2400" dirty="0"/>
              <a:t>Профилактика COVID-19: </a:t>
            </a:r>
            <a:br>
              <a:rPr lang="en-GB" sz="2400" dirty="0"/>
            </a:br>
            <a:r>
              <a:rPr lang="ru-RU" sz="2400" dirty="0"/>
              <a:t>группы пациентов согласно ВМР в.1</a:t>
            </a:r>
            <a:r>
              <a:rPr lang="en-US" sz="2400" dirty="0"/>
              <a:t>7</a:t>
            </a:r>
            <a:endParaRPr lang="ru-RU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F2B6EFF-40A4-4CF6-894C-6C8EFA120CF4}"/>
              </a:ext>
            </a:extLst>
          </p:cNvPr>
          <p:cNvSpPr/>
          <p:nvPr/>
        </p:nvSpPr>
        <p:spPr>
          <a:xfrm>
            <a:off x="191290" y="2266731"/>
            <a:ext cx="4959501" cy="3272301"/>
          </a:xfrm>
          <a:prstGeom prst="rect">
            <a:avLst/>
          </a:prstGeom>
          <a:noFill/>
          <a:ln w="25400" cap="flat" cmpd="sng" algn="ctr">
            <a:solidFill>
              <a:srgbClr val="7F134C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EA955A-9D74-41F9-AE10-C08845FBA34B}"/>
              </a:ext>
            </a:extLst>
          </p:cNvPr>
          <p:cNvSpPr txBox="1"/>
          <p:nvPr/>
        </p:nvSpPr>
        <p:spPr>
          <a:xfrm>
            <a:off x="36554" y="6600902"/>
            <a:ext cx="113761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ВМР – Временные методические рекомендации по профилактике, диагностике и лечению новой коронавирусной инфекции (COVID-19), версия 1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7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 [Электронный ресурс], дата доступа: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06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.0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2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.2023, доступно по ссылке: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https://static-0.minzdrav.gov.ru/system/attachments/attaches/000/061/252/original/%D0%92%D0%9C%D0%A0_COVID-19_V17.pdf</a:t>
            </a:r>
            <a:endParaRPr kumimoji="0" lang="ru-RU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yriadPro-Light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1716FC-F3AC-4703-BF34-75EEE759F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092" y="1802552"/>
            <a:ext cx="1514770" cy="15082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6ED303C-B051-4E39-9928-C26927E5CFD0}"/>
              </a:ext>
            </a:extLst>
          </p:cNvPr>
          <p:cNvSpPr txBox="1"/>
          <p:nvPr/>
        </p:nvSpPr>
        <p:spPr>
          <a:xfrm>
            <a:off x="5150792" y="3474797"/>
            <a:ext cx="5395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Важно! Повторное введение препарата необходимо проводить каждые 6 месяцев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0ACE78B-248A-4276-BDD5-D61688E08A26}"/>
              </a:ext>
            </a:extLst>
          </p:cNvPr>
          <p:cNvSpPr/>
          <p:nvPr/>
        </p:nvSpPr>
        <p:spPr>
          <a:xfrm>
            <a:off x="5507900" y="4438188"/>
            <a:ext cx="4424351" cy="1855211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A697EFB-88D5-4ABF-A252-A9F0DAD131D0}"/>
              </a:ext>
            </a:extLst>
          </p:cNvPr>
          <p:cNvGrpSpPr/>
          <p:nvPr/>
        </p:nvGrpSpPr>
        <p:grpSpPr>
          <a:xfrm>
            <a:off x="6018619" y="5517180"/>
            <a:ext cx="754607" cy="754607"/>
            <a:chOff x="917644" y="3368048"/>
            <a:chExt cx="754607" cy="754607"/>
          </a:xfrm>
          <a:solidFill>
            <a:schemeClr val="tx1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7169863-34CD-4452-B3C6-622386ABE15D}"/>
                </a:ext>
              </a:extLst>
            </p:cNvPr>
            <p:cNvSpPr/>
            <p:nvPr/>
          </p:nvSpPr>
          <p:spPr>
            <a:xfrm flipH="1">
              <a:off x="917644" y="3368048"/>
              <a:ext cx="754607" cy="754607"/>
            </a:xfrm>
            <a:prstGeom prst="ellipse">
              <a:avLst/>
            </a:prstGeom>
            <a:grpFill/>
            <a:ln w="60325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100528" dist="95926" dir="3120000" sx="93000" sy="93000" algn="t" rotWithShape="0">
                <a:prstClr val="black">
                  <a:alpha val="29181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4767E18D-49DA-46C3-869A-B02EDDC89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97767" y="3448171"/>
              <a:ext cx="594360" cy="59436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30ECBB5-8607-4515-8465-DC1705A4C3C4}"/>
              </a:ext>
            </a:extLst>
          </p:cNvPr>
          <p:cNvGrpSpPr/>
          <p:nvPr/>
        </p:nvGrpSpPr>
        <p:grpSpPr>
          <a:xfrm>
            <a:off x="6018619" y="4500317"/>
            <a:ext cx="754607" cy="754607"/>
            <a:chOff x="917644" y="3368048"/>
            <a:chExt cx="754607" cy="754607"/>
          </a:xfrm>
          <a:solidFill>
            <a:schemeClr val="tx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8BF79CA-FA80-418A-8F5A-3D10BD126F52}"/>
                </a:ext>
              </a:extLst>
            </p:cNvPr>
            <p:cNvSpPr/>
            <p:nvPr/>
          </p:nvSpPr>
          <p:spPr>
            <a:xfrm flipH="1">
              <a:off x="917644" y="3368048"/>
              <a:ext cx="754607" cy="754607"/>
            </a:xfrm>
            <a:prstGeom prst="ellipse">
              <a:avLst/>
            </a:prstGeom>
            <a:grpFill/>
            <a:ln w="60325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100528" dist="95926" dir="3120000" sx="93000" sy="93000" algn="t" rotWithShape="0">
                <a:prstClr val="black">
                  <a:alpha val="29181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FC568683-044B-4F34-890F-3AAF8B0AC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997767" y="3448171"/>
              <a:ext cx="594360" cy="59436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D63DA43-5A32-4B6E-B899-0BA285632217}"/>
              </a:ext>
            </a:extLst>
          </p:cNvPr>
          <p:cNvSpPr txBox="1"/>
          <p:nvPr/>
        </p:nvSpPr>
        <p:spPr>
          <a:xfrm>
            <a:off x="6972659" y="469295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 мг тиксагевимаба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9A29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5E68B4-8A8B-434A-A26A-676DDBA6F0D8}"/>
              </a:ext>
            </a:extLst>
          </p:cNvPr>
          <p:cNvSpPr txBox="1"/>
          <p:nvPr/>
        </p:nvSpPr>
        <p:spPr>
          <a:xfrm>
            <a:off x="6998092" y="571285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 мг цилгавимаба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9A29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E39C88-A44A-43D2-A3F3-9E8F422C553E}"/>
              </a:ext>
            </a:extLst>
          </p:cNvPr>
          <p:cNvSpPr txBox="1"/>
          <p:nvPr/>
        </p:nvSpPr>
        <p:spPr>
          <a:xfrm>
            <a:off x="7624500" y="5172124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7FAADC6-0662-4CD4-90B6-565B2FEF9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" t="201" r="89" b="184"/>
          <a:stretch/>
        </p:blipFill>
        <p:spPr>
          <a:xfrm>
            <a:off x="274592" y="2337267"/>
            <a:ext cx="4807671" cy="313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65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7E8CD-090A-4815-90C4-7396FBA4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Проникновение и репликация вируса SARS-CoV-2 происходят быстро, и пик инфекции наблюдается в течение 1й недели</a:t>
            </a:r>
            <a:endParaRPr lang="en-GB" sz="2400" dirty="0"/>
          </a:p>
        </p:txBody>
      </p:sp>
      <p:pic>
        <p:nvPicPr>
          <p:cNvPr id="4" name="Object 15">
            <a:extLst>
              <a:ext uri="{FF2B5EF4-FFF2-40B4-BE49-F238E27FC236}">
                <a16:creationId xmlns:a16="http://schemas.microsoft.com/office/drawing/2014/main" id="{79EC402D-40AF-46A9-861E-83A3C66CDC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294196"/>
            <a:ext cx="1588" cy="1588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D0A5789-8173-4F19-9695-5742187311BC}"/>
              </a:ext>
            </a:extLst>
          </p:cNvPr>
          <p:cNvSpPr/>
          <p:nvPr/>
        </p:nvSpPr>
        <p:spPr>
          <a:xfrm>
            <a:off x="1270249" y="1508604"/>
            <a:ext cx="3181919" cy="83929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E62A8F-3FDF-4086-99E5-964C7FCCA17E}"/>
              </a:ext>
            </a:extLst>
          </p:cNvPr>
          <p:cNvGrpSpPr/>
          <p:nvPr/>
        </p:nvGrpSpPr>
        <p:grpSpPr>
          <a:xfrm>
            <a:off x="1270249" y="1570772"/>
            <a:ext cx="3181919" cy="891439"/>
            <a:chOff x="770511" y="809148"/>
            <a:chExt cx="3181919" cy="9611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DEDC1DF-EBF6-4988-872E-9A7187E91ED4}"/>
                </a:ext>
              </a:extLst>
            </p:cNvPr>
            <p:cNvSpPr/>
            <p:nvPr/>
          </p:nvSpPr>
          <p:spPr>
            <a:xfrm>
              <a:off x="1460246" y="930275"/>
              <a:ext cx="66624" cy="39056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ED0E9D4-EBBA-4BC7-89A7-50D441650BBD}"/>
                </a:ext>
              </a:extLst>
            </p:cNvPr>
            <p:cNvSpPr/>
            <p:nvPr/>
          </p:nvSpPr>
          <p:spPr>
            <a:xfrm>
              <a:off x="1564968" y="1399754"/>
              <a:ext cx="91440" cy="162674"/>
            </a:xfrm>
            <a:prstGeom prst="rect">
              <a:avLst/>
            </a:prstGeom>
            <a:solidFill>
              <a:srgbClr val="49BFAA">
                <a:lumMod val="40000"/>
                <a:lumOff val="60000"/>
              </a:srgbClr>
            </a:solidFill>
            <a:ln w="12700" cap="flat" cmpd="sng" algn="ctr">
              <a:solidFill>
                <a:srgbClr val="49BFAA">
                  <a:lumMod val="40000"/>
                  <a:lumOff val="6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A4BF04E-DF59-4626-984C-54A17FCD6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0157" y="923461"/>
              <a:ext cx="1276191" cy="813229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90395F-BE3A-4E75-8EDC-05E1D9E9598C}"/>
                </a:ext>
              </a:extLst>
            </p:cNvPr>
            <p:cNvSpPr/>
            <p:nvPr/>
          </p:nvSpPr>
          <p:spPr>
            <a:xfrm>
              <a:off x="1506359" y="1578412"/>
              <a:ext cx="91440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37A018D-CD79-4B7D-8271-6BB8C220A128}"/>
                </a:ext>
              </a:extLst>
            </p:cNvPr>
            <p:cNvSpPr/>
            <p:nvPr/>
          </p:nvSpPr>
          <p:spPr>
            <a:xfrm>
              <a:off x="1187010" y="1686564"/>
              <a:ext cx="454343" cy="45719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FEAB329-8783-4927-8235-ECEBBC020ABE}"/>
                </a:ext>
              </a:extLst>
            </p:cNvPr>
            <p:cNvSpPr/>
            <p:nvPr/>
          </p:nvSpPr>
          <p:spPr>
            <a:xfrm>
              <a:off x="1460246" y="935288"/>
              <a:ext cx="66624" cy="369555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39DE792-C64E-4E6F-B067-4BAF0FF32505}"/>
                </a:ext>
              </a:extLst>
            </p:cNvPr>
            <p:cNvSpPr/>
            <p:nvPr/>
          </p:nvSpPr>
          <p:spPr>
            <a:xfrm>
              <a:off x="1689964" y="1019161"/>
              <a:ext cx="109728" cy="182880"/>
            </a:xfrm>
            <a:prstGeom prst="rect">
              <a:avLst/>
            </a:prstGeom>
            <a:solidFill>
              <a:srgbClr val="F7860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745B230-1E26-4033-B549-8966C7AB4DA7}"/>
                </a:ext>
              </a:extLst>
            </p:cNvPr>
            <p:cNvSpPr/>
            <p:nvPr/>
          </p:nvSpPr>
          <p:spPr>
            <a:xfrm>
              <a:off x="1642065" y="1213403"/>
              <a:ext cx="109728" cy="182880"/>
            </a:xfrm>
            <a:prstGeom prst="rect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1C622C-0C14-4754-B1B2-7D13FFD579BF}"/>
                </a:ext>
              </a:extLst>
            </p:cNvPr>
            <p:cNvSpPr/>
            <p:nvPr/>
          </p:nvSpPr>
          <p:spPr>
            <a:xfrm>
              <a:off x="949688" y="1450746"/>
              <a:ext cx="274320" cy="274320"/>
            </a:xfrm>
            <a:prstGeom prst="ellipse">
              <a:avLst/>
            </a:prstGeom>
            <a:solidFill>
              <a:srgbClr val="0563C1"/>
            </a:solidFill>
            <a:ln w="12700" cap="flat" cmpd="sng" algn="ctr">
              <a:solidFill>
                <a:srgbClr val="8B289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7FC0DAEE-68D5-4113-AC46-AD3227BCF387}"/>
                </a:ext>
              </a:extLst>
            </p:cNvPr>
            <p:cNvSpPr/>
            <p:nvPr/>
          </p:nvSpPr>
          <p:spPr>
            <a:xfrm>
              <a:off x="1163083" y="1141198"/>
              <a:ext cx="274320" cy="274320"/>
            </a:xfrm>
            <a:prstGeom prst="ellipse">
              <a:avLst/>
            </a:prstGeom>
            <a:solidFill>
              <a:srgbClr val="A5A5A5">
                <a:lumMod val="40000"/>
                <a:lumOff val="60000"/>
              </a:srgbClr>
            </a:solidFill>
            <a:ln w="12700" cap="flat" cmpd="sng" algn="ctr">
              <a:solidFill>
                <a:srgbClr val="8B289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FE7FB03-BD61-45E3-B8F8-44BF03CAF832}"/>
                </a:ext>
              </a:extLst>
            </p:cNvPr>
            <p:cNvSpPr/>
            <p:nvPr/>
          </p:nvSpPr>
          <p:spPr>
            <a:xfrm>
              <a:off x="1369199" y="846992"/>
              <a:ext cx="274320" cy="274320"/>
            </a:xfrm>
            <a:prstGeom prst="ellipse">
              <a:avLst/>
            </a:prstGeom>
            <a:solidFill>
              <a:srgbClr val="F78609"/>
            </a:solidFill>
            <a:ln w="12700" cap="flat" cmpd="sng" algn="ctr">
              <a:solidFill>
                <a:srgbClr val="8B2890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9125CA-062B-4106-B3E8-1452195C2BDC}"/>
                </a:ext>
              </a:extLst>
            </p:cNvPr>
            <p:cNvSpPr/>
            <p:nvPr/>
          </p:nvSpPr>
          <p:spPr>
            <a:xfrm>
              <a:off x="2639827" y="858468"/>
              <a:ext cx="45719" cy="73118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914BE9-C603-45C9-B8B9-9AD43B823DBF}"/>
                </a:ext>
              </a:extLst>
            </p:cNvPr>
            <p:cNvSpPr txBox="1"/>
            <p:nvPr/>
          </p:nvSpPr>
          <p:spPr>
            <a:xfrm>
              <a:off x="2069235" y="1072416"/>
              <a:ext cx="16701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Вирусная нагрузка SARS-CoV-2</a:t>
              </a:r>
              <a:r>
                <a:rPr kumimoji="0" lang="ru" sz="11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0366B7A0-EAC5-4110-9C7B-E2194DC13228}"/>
                </a:ext>
              </a:extLst>
            </p:cNvPr>
            <p:cNvSpPr/>
            <p:nvPr/>
          </p:nvSpPr>
          <p:spPr>
            <a:xfrm>
              <a:off x="770511" y="809148"/>
              <a:ext cx="3181919" cy="961107"/>
            </a:xfrm>
            <a:prstGeom prst="rect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9778076-0F1F-4B1A-908E-8E313AFFC7D4}"/>
              </a:ext>
            </a:extLst>
          </p:cNvPr>
          <p:cNvGrpSpPr/>
          <p:nvPr/>
        </p:nvGrpSpPr>
        <p:grpSpPr>
          <a:xfrm>
            <a:off x="759395" y="2566242"/>
            <a:ext cx="1715486" cy="2189313"/>
            <a:chOff x="1003431" y="2135405"/>
            <a:chExt cx="1715486" cy="218931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A3E04CAD-2AC4-4C3F-AA26-30C5B4D024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151"/>
            <a:stretch/>
          </p:blipFill>
          <p:spPr>
            <a:xfrm>
              <a:off x="1003431" y="2135405"/>
              <a:ext cx="1715486" cy="2189313"/>
            </a:xfrm>
            <a:prstGeom prst="rect">
              <a:avLst/>
            </a:prstGeom>
          </p:spPr>
        </p:pic>
        <p:pic>
          <p:nvPicPr>
            <p:cNvPr id="23" name="Picture 22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9C7CFDB5-D1BF-4008-ABB7-1F7DD49F0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8126" y="2493448"/>
              <a:ext cx="169354" cy="152822"/>
            </a:xfrm>
            <a:prstGeom prst="rect">
              <a:avLst/>
            </a:prstGeom>
            <a:effectLst>
              <a:outerShdw blurRad="201945" sx="123112" sy="123112" algn="ctr" rotWithShape="0">
                <a:srgbClr val="A5A5A5">
                  <a:lumMod val="60000"/>
                  <a:lumOff val="40000"/>
                  <a:alpha val="83000"/>
                </a:srgbClr>
              </a:outerShdw>
            </a:effectLst>
          </p:spPr>
        </p:pic>
        <p:pic>
          <p:nvPicPr>
            <p:cNvPr id="24" name="Picture 23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01EB7937-352A-4E27-9478-F49644EF7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77506" y="2664460"/>
              <a:ext cx="169354" cy="152822"/>
            </a:xfrm>
            <a:prstGeom prst="rect">
              <a:avLst/>
            </a:prstGeom>
            <a:effectLst>
              <a:outerShdw blurRad="201945" sx="123112" sy="123112" algn="ctr" rotWithShape="0">
                <a:srgbClr val="A5A5A5">
                  <a:lumMod val="60000"/>
                  <a:lumOff val="40000"/>
                  <a:alpha val="83000"/>
                </a:srgbClr>
              </a:outerShdw>
            </a:effectLst>
          </p:spPr>
        </p:pic>
        <p:pic>
          <p:nvPicPr>
            <p:cNvPr id="25" name="Picture 24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4F9F39EE-25D8-4CFC-A7A1-52D6E3FA15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11651" y="2456607"/>
              <a:ext cx="169354" cy="152822"/>
            </a:xfrm>
            <a:prstGeom prst="rect">
              <a:avLst/>
            </a:prstGeom>
            <a:effectLst>
              <a:outerShdw blurRad="201945" sx="123112" sy="123112" algn="ctr" rotWithShape="0">
                <a:srgbClr val="A5A5A5">
                  <a:lumMod val="60000"/>
                  <a:lumOff val="40000"/>
                  <a:alpha val="83000"/>
                </a:srgbClr>
              </a:outerShdw>
            </a:effectLst>
          </p:spPr>
        </p:pic>
        <p:pic>
          <p:nvPicPr>
            <p:cNvPr id="26" name="Picture 25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954D3C1F-2384-47F9-8E33-62162A1709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55087" y="2681808"/>
              <a:ext cx="169354" cy="152822"/>
            </a:xfrm>
            <a:prstGeom prst="rect">
              <a:avLst/>
            </a:prstGeom>
            <a:effectLst>
              <a:outerShdw blurRad="201945" sx="123112" sy="123112" algn="ctr" rotWithShape="0">
                <a:srgbClr val="A5A5A5">
                  <a:lumMod val="60000"/>
                  <a:lumOff val="40000"/>
                  <a:alpha val="83000"/>
                </a:srgbClr>
              </a:outerShdw>
            </a:effectLst>
          </p:spPr>
        </p:pic>
        <p:pic>
          <p:nvPicPr>
            <p:cNvPr id="27" name="Picture 26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C7B3743D-DF23-4FB2-A081-5A60C32E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4935" y="2768368"/>
              <a:ext cx="169354" cy="152822"/>
            </a:xfrm>
            <a:prstGeom prst="rect">
              <a:avLst/>
            </a:prstGeom>
            <a:effectLst>
              <a:outerShdw blurRad="201945" sx="123112" sy="123112" algn="ctr" rotWithShape="0">
                <a:srgbClr val="A5A5A5">
                  <a:lumMod val="60000"/>
                  <a:lumOff val="40000"/>
                  <a:alpha val="83000"/>
                </a:srgbClr>
              </a:outerShdw>
            </a:effectLst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FF216AE7-BD40-4FBB-9C82-062DD7F925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4633" y="2566242"/>
            <a:ext cx="1715486" cy="255019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4CE95D7-A771-4C25-8D2E-5A30AD1C16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2532" y="2566242"/>
            <a:ext cx="1715486" cy="25501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B080E3-4A46-42F9-A6F9-38D7DAA851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0784" y="2566242"/>
            <a:ext cx="1715486" cy="2550193"/>
          </a:xfrm>
          <a:prstGeom prst="rect">
            <a:avLst/>
          </a:prstGeom>
        </p:spPr>
      </p:pic>
      <p:pic>
        <p:nvPicPr>
          <p:cNvPr id="31" name="Picture 30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7532FE89-D2C4-4590-889D-8192721B84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99" y="2924312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32" name="Picture 31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7A54320A-0026-4294-A9E8-6B72F986FC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99" y="3040266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33" name="Picture 32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D017E186-E3EE-40C6-9566-35FFE3BAA0F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699" y="3156220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34" name="Picture 33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922EA194-CE7F-4D01-AD6F-3D8242885C2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0386" y="3602091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35" name="Picture 34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A9FD9066-7AA6-4F7F-BA85-E740CB68098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094" y="3602090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36" name="Picture 35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A57549AD-CB30-4C27-990C-5CB6FF2A5C9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478" y="3812241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37" name="Picture 36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3D02CBB3-7C4D-4DCC-B62F-52DBA18D13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229" y="3797803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38" name="Picture 37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E21CB0F1-DF76-4EDE-B41D-E3498A8A269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3265" y="3744866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39" name="Picture 38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242E4D4C-AE18-4756-8662-ADF7632E84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3640" y="2692503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40" name="Picture 39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938A9370-23E0-4DE7-A900-1C9F36E8FBB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2891" y="4583065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41" name="Picture 40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1821B428-F7AA-455C-B797-5D97C4AAB6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477" y="4449916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42" name="Picture 41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68AFE25D-E4BF-42D5-9D8D-2AC8C703EE5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71602" y="4373716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F2DE1BF9-821D-4E02-A066-3A8E66B82439}"/>
              </a:ext>
            </a:extLst>
          </p:cNvPr>
          <p:cNvSpPr/>
          <p:nvPr/>
        </p:nvSpPr>
        <p:spPr>
          <a:xfrm>
            <a:off x="1065492" y="4162675"/>
            <a:ext cx="10041817" cy="974767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42000">
                <a:sysClr val="window" lastClr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DB8C16CD-B068-4C57-A704-C8AC851141C9}"/>
              </a:ext>
            </a:extLst>
          </p:cNvPr>
          <p:cNvSpPr txBox="1">
            <a:spLocks/>
          </p:cNvSpPr>
          <p:nvPr/>
        </p:nvSpPr>
        <p:spPr>
          <a:xfrm>
            <a:off x="-52459" y="6401176"/>
            <a:ext cx="10887075" cy="246062"/>
          </a:xfrm>
          <a:prstGeom prst="rect">
            <a:avLst/>
          </a:prstGeom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sz="5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500" baseline="30000" dirty="0" err="1">
                <a:solidFill>
                  <a:srgbClr val="002060"/>
                </a:solidFill>
                <a:cs typeface="Arial" panose="020B0604020202020204" pitchFamily="34" charset="0"/>
              </a:rPr>
              <a:t>а</a:t>
            </a:r>
            <a:r>
              <a:rPr lang="ru-RU" sz="500" dirty="0" err="1">
                <a:solidFill>
                  <a:srgbClr val="002060"/>
                </a:solidFill>
                <a:cs typeface="Arial" panose="020B0604020202020204" pitchFamily="34" charset="0"/>
              </a:rPr>
              <a:t>Зрелые</a:t>
            </a:r>
            <a:r>
              <a:rPr lang="ru-RU" sz="500" dirty="0">
                <a:solidFill>
                  <a:srgbClr val="002060"/>
                </a:solidFill>
                <a:cs typeface="Arial" panose="020B0604020202020204" pitchFamily="34" charset="0"/>
              </a:rPr>
              <a:t> вирусные частицы у некоторых людей также проникают в ЖКТ</a:t>
            </a:r>
          </a:p>
          <a:p>
            <a:pPr>
              <a:defRPr/>
            </a:pP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NHP (</a:t>
            </a:r>
            <a:r>
              <a:rPr lang="en-GB" sz="500" dirty="0">
                <a:solidFill>
                  <a:schemeClr val="bg1"/>
                </a:solidFill>
                <a:cs typeface="Arial" panose="020B0604020202020204" pitchFamily="34" charset="0"/>
              </a:rPr>
              <a:t>nonhuman primates</a:t>
            </a:r>
            <a:r>
              <a:rPr lang="ru-RU" sz="500" dirty="0">
                <a:solidFill>
                  <a:schemeClr val="bg1"/>
                </a:solidFill>
                <a:cs typeface="Arial" panose="020B0604020202020204" pitchFamily="34" charset="0"/>
              </a:rPr>
              <a:t>) -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 нечеловекообразные приматы; </a:t>
            </a:r>
            <a:r>
              <a:rPr lang="en-US" sz="500" dirty="0">
                <a:solidFill>
                  <a:schemeClr val="bg1"/>
                </a:solidFill>
                <a:cs typeface="Arial" panose="020B0604020202020204" pitchFamily="34" charset="0"/>
              </a:rPr>
              <a:t>SARS-CoV-2 (severe acute respiratory syndrome coronavirus-2) – </a:t>
            </a:r>
            <a:r>
              <a:rPr lang="ru-RU" sz="500" dirty="0">
                <a:solidFill>
                  <a:schemeClr val="bg1"/>
                </a:solidFill>
                <a:cs typeface="Arial" panose="020B0604020202020204" pitchFamily="34" charset="0"/>
              </a:rPr>
              <a:t>тяжелый острый респираторный синдром, вызванный штаммом коронавируса 2-го типа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, ЖКТ – желудочно-кишечный тракт</a:t>
            </a:r>
            <a:br>
              <a:rPr lang="en-GB" sz="5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1. Cevik M et al. </a:t>
            </a:r>
            <a:r>
              <a:rPr lang="ru" sz="500" i="1" dirty="0">
                <a:solidFill>
                  <a:schemeClr val="bg1"/>
                </a:solidFill>
                <a:cs typeface="Arial" panose="020B0604020202020204" pitchFamily="34" charset="0"/>
              </a:rPr>
              <a:t>BMJ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. 2020;371:m3862. </a:t>
            </a:r>
            <a:r>
              <a:rPr lang="ru" sz="500" u="sng" dirty="0">
                <a:solidFill>
                  <a:schemeClr val="bg1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https://dx.doi.org/10.1136/bmj.m3862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, дата доступа 24.09.2021; 2. Elrashdy F et al. </a:t>
            </a:r>
            <a:r>
              <a:rPr lang="ru" sz="500" i="1" dirty="0">
                <a:solidFill>
                  <a:schemeClr val="bg1"/>
                </a:solidFill>
                <a:cs typeface="Arial" panose="020B0604020202020204" pitchFamily="34" charset="0"/>
              </a:rPr>
              <a:t>J Biomol Struct Dyn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. 2020. 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http://dx.doi.org/10.1080/07391102.2020.1790426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, дата доступа 16.08.2021; 3. Cheemarla NR et al. </a:t>
            </a:r>
            <a:r>
              <a:rPr lang="ru" sz="500" i="1" dirty="0">
                <a:solidFill>
                  <a:schemeClr val="bg1"/>
                </a:solidFill>
                <a:cs typeface="Arial" panose="020B0604020202020204" pitchFamily="34" charset="0"/>
              </a:rPr>
              <a:t>J Exp Med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. 2021;218:e20210583. 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https://dx.doi.org/10.1084/jem.20210583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, дата доступа 24.09.2021; 4. Munster VJ et al. </a:t>
            </a:r>
            <a:r>
              <a:rPr lang="ru" sz="500" i="1" dirty="0">
                <a:solidFill>
                  <a:schemeClr val="bg1"/>
                </a:solidFill>
                <a:cs typeface="Arial" panose="020B0604020202020204" pitchFamily="34" charset="0"/>
              </a:rPr>
              <a:t>Nature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. 2020;585:268-272; 5. Sender R et al. </a:t>
            </a:r>
            <a:r>
              <a:rPr lang="ru" sz="500" i="1" dirty="0">
                <a:solidFill>
                  <a:schemeClr val="bg1"/>
                </a:solidFill>
                <a:cs typeface="Arial" panose="020B0604020202020204" pitchFamily="34" charset="0"/>
              </a:rPr>
              <a:t>Proc Natl Acad Sci U S A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. 2021;118:e2024815118. 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https://dx.doi.org/10.1073/pnas.2024815118</a:t>
            </a:r>
            <a:r>
              <a:rPr lang="ru" sz="500" dirty="0">
                <a:solidFill>
                  <a:schemeClr val="bg1"/>
                </a:solidFill>
                <a:cs typeface="Arial" panose="020B0604020202020204" pitchFamily="34" charset="0"/>
              </a:rPr>
              <a:t>, дата доступа 24.09.2021</a:t>
            </a:r>
            <a:endParaRPr lang="en-GB" sz="5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98735E46-A988-44F5-9E52-33B7AAB63C0B}"/>
              </a:ext>
            </a:extLst>
          </p:cNvPr>
          <p:cNvSpPr/>
          <p:nvPr/>
        </p:nvSpPr>
        <p:spPr>
          <a:xfrm rot="10800000">
            <a:off x="914910" y="4871014"/>
            <a:ext cx="1433603" cy="245421"/>
          </a:xfrm>
          <a:prstGeom prst="triangle">
            <a:avLst/>
          </a:prstGeom>
          <a:solidFill>
            <a:srgbClr val="FDE9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19F0C894-7D26-4361-A815-842F279E58D4}"/>
              </a:ext>
            </a:extLst>
          </p:cNvPr>
          <p:cNvSpPr/>
          <p:nvPr/>
        </p:nvSpPr>
        <p:spPr>
          <a:xfrm rot="10800000">
            <a:off x="2485777" y="4891834"/>
            <a:ext cx="1433200" cy="245421"/>
          </a:xfrm>
          <a:prstGeom prst="triangle">
            <a:avLst/>
          </a:prstGeom>
          <a:solidFill>
            <a:srgbClr val="FDE9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5C059682-611E-4AD4-9212-02ED0B77CA33}"/>
              </a:ext>
            </a:extLst>
          </p:cNvPr>
          <p:cNvSpPr/>
          <p:nvPr/>
        </p:nvSpPr>
        <p:spPr>
          <a:xfrm rot="10800000">
            <a:off x="4313474" y="4891834"/>
            <a:ext cx="1433603" cy="245421"/>
          </a:xfrm>
          <a:prstGeom prst="triangle">
            <a:avLst/>
          </a:prstGeom>
          <a:solidFill>
            <a:srgbClr val="FDE9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0D46652C-D01F-4F87-B6F5-D0A5A9253D2B}"/>
              </a:ext>
            </a:extLst>
          </p:cNvPr>
          <p:cNvSpPr/>
          <p:nvPr/>
        </p:nvSpPr>
        <p:spPr>
          <a:xfrm rot="10800000">
            <a:off x="9137903" y="4891835"/>
            <a:ext cx="1433603" cy="245421"/>
          </a:xfrm>
          <a:prstGeom prst="triangle">
            <a:avLst/>
          </a:prstGeom>
          <a:solidFill>
            <a:srgbClr val="FDE95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1291F2AF-76ED-480B-9996-4754596E5C50}"/>
              </a:ext>
            </a:extLst>
          </p:cNvPr>
          <p:cNvSpPr/>
          <p:nvPr/>
        </p:nvSpPr>
        <p:spPr>
          <a:xfrm>
            <a:off x="817163" y="3962874"/>
            <a:ext cx="10797845" cy="1240304"/>
          </a:xfrm>
          <a:prstGeom prst="rightArrow">
            <a:avLst/>
          </a:prstGeom>
          <a:solidFill>
            <a:srgbClr val="8B2890">
              <a:hueOff val="0"/>
              <a:satOff val="0"/>
              <a:lumOff val="0"/>
              <a:alphaOff val="0"/>
            </a:srgbClr>
          </a:solidFill>
          <a:ln w="31750" cap="flat" cmpd="sng" algn="ctr">
            <a:solidFill>
              <a:srgbClr val="FDE95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ADE2853-57D4-47F9-83A8-CBE0808EA8BA}"/>
              </a:ext>
            </a:extLst>
          </p:cNvPr>
          <p:cNvSpPr/>
          <p:nvPr/>
        </p:nvSpPr>
        <p:spPr>
          <a:xfrm rot="16200000">
            <a:off x="-254121" y="4102034"/>
            <a:ext cx="1409779" cy="485711"/>
          </a:xfrm>
          <a:custGeom>
            <a:avLst/>
            <a:gdLst>
              <a:gd name="connsiteX0" fmla="*/ 0 w 2614450"/>
              <a:gd name="connsiteY0" fmla="*/ 0 h 1051875"/>
              <a:gd name="connsiteX1" fmla="*/ 2614450 w 2614450"/>
              <a:gd name="connsiteY1" fmla="*/ 0 h 1051875"/>
              <a:gd name="connsiteX2" fmla="*/ 2614450 w 2614450"/>
              <a:gd name="connsiteY2" fmla="*/ 1051875 h 1051875"/>
              <a:gd name="connsiteX3" fmla="*/ 0 w 2614450"/>
              <a:gd name="connsiteY3" fmla="*/ 1051875 h 1051875"/>
              <a:gd name="connsiteX4" fmla="*/ 0 w 2614450"/>
              <a:gd name="connsiteY4" fmla="*/ 0 h 10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50" h="1051875">
                <a:moveTo>
                  <a:pt x="0" y="0"/>
                </a:moveTo>
                <a:lnTo>
                  <a:pt x="2614450" y="0"/>
                </a:lnTo>
                <a:lnTo>
                  <a:pt x="2614450" y="1051875"/>
                </a:lnTo>
                <a:lnTo>
                  <a:pt x="0" y="10518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Вирус               SARS-COV-2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52EC98C-2962-498C-8FB9-34EA3BA87A67}"/>
              </a:ext>
            </a:extLst>
          </p:cNvPr>
          <p:cNvSpPr/>
          <p:nvPr/>
        </p:nvSpPr>
        <p:spPr>
          <a:xfrm>
            <a:off x="1071130" y="5233795"/>
            <a:ext cx="1120862" cy="314148"/>
          </a:xfrm>
          <a:custGeom>
            <a:avLst/>
            <a:gdLst>
              <a:gd name="connsiteX0" fmla="*/ 0 w 2614450"/>
              <a:gd name="connsiteY0" fmla="*/ 0 h 1051875"/>
              <a:gd name="connsiteX1" fmla="*/ 2614450 w 2614450"/>
              <a:gd name="connsiteY1" fmla="*/ 0 h 1051875"/>
              <a:gd name="connsiteX2" fmla="*/ 2614450 w 2614450"/>
              <a:gd name="connsiteY2" fmla="*/ 1051875 h 1051875"/>
              <a:gd name="connsiteX3" fmla="*/ 0 w 2614450"/>
              <a:gd name="connsiteY3" fmla="*/ 1051875 h 1051875"/>
              <a:gd name="connsiteX4" fmla="*/ 0 w 2614450"/>
              <a:gd name="connsiteY4" fmla="*/ 0 h 10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50" h="1051875">
                <a:moveTo>
                  <a:pt x="0" y="0"/>
                </a:moveTo>
                <a:lnTo>
                  <a:pt x="2614450" y="0"/>
                </a:lnTo>
                <a:lnTo>
                  <a:pt x="2614450" y="1051875"/>
                </a:lnTo>
                <a:lnTo>
                  <a:pt x="0" y="10518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Проникновение вируса в клетку-хозяина</a:t>
            </a:r>
            <a:r>
              <a:rPr kumimoji="0" lang="ru" sz="1200" b="0" i="0" u="none" strike="noStrike" kern="0" cap="none" spc="0" normalizeH="0" baseline="3000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C365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AA6600FA-8CBD-45B4-8DE8-5BFF5931C5AD}"/>
              </a:ext>
            </a:extLst>
          </p:cNvPr>
          <p:cNvSpPr/>
          <p:nvPr/>
        </p:nvSpPr>
        <p:spPr>
          <a:xfrm>
            <a:off x="882077" y="4205382"/>
            <a:ext cx="1543890" cy="757698"/>
          </a:xfrm>
          <a:custGeom>
            <a:avLst/>
            <a:gdLst>
              <a:gd name="connsiteX0" fmla="*/ 0 w 2614450"/>
              <a:gd name="connsiteY0" fmla="*/ 0 h 792000"/>
              <a:gd name="connsiteX1" fmla="*/ 2614450 w 2614450"/>
              <a:gd name="connsiteY1" fmla="*/ 0 h 792000"/>
              <a:gd name="connsiteX2" fmla="*/ 2614450 w 2614450"/>
              <a:gd name="connsiteY2" fmla="*/ 792000 h 792000"/>
              <a:gd name="connsiteX3" fmla="*/ 0 w 2614450"/>
              <a:gd name="connsiteY3" fmla="*/ 792000 h 792000"/>
              <a:gd name="connsiteX4" fmla="*/ 0 w 2614450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50" h="792000">
                <a:moveTo>
                  <a:pt x="0" y="0"/>
                </a:moveTo>
                <a:lnTo>
                  <a:pt x="2614450" y="0"/>
                </a:lnTo>
                <a:lnTo>
                  <a:pt x="2614450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182880" rIns="0" bIns="182880" numCol="1" spcCol="1270" rtlCol="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 минуты</a:t>
            </a: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D99D072-5496-4568-8D12-C7EBA8988D6B}"/>
              </a:ext>
            </a:extLst>
          </p:cNvPr>
          <p:cNvSpPr/>
          <p:nvPr/>
        </p:nvSpPr>
        <p:spPr>
          <a:xfrm>
            <a:off x="2252705" y="5233795"/>
            <a:ext cx="1711846" cy="546299"/>
          </a:xfrm>
          <a:custGeom>
            <a:avLst/>
            <a:gdLst>
              <a:gd name="connsiteX0" fmla="*/ 0 w 2614450"/>
              <a:gd name="connsiteY0" fmla="*/ 0 h 1051875"/>
              <a:gd name="connsiteX1" fmla="*/ 2614450 w 2614450"/>
              <a:gd name="connsiteY1" fmla="*/ 0 h 1051875"/>
              <a:gd name="connsiteX2" fmla="*/ 2614450 w 2614450"/>
              <a:gd name="connsiteY2" fmla="*/ 1051875 h 1051875"/>
              <a:gd name="connsiteX3" fmla="*/ 0 w 2614450"/>
              <a:gd name="connsiteY3" fmla="*/ 1051875 h 1051875"/>
              <a:gd name="connsiteX4" fmla="*/ 0 w 2614450"/>
              <a:gd name="connsiteY4" fmla="*/ 0 h 10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50" h="1051875">
                <a:moveTo>
                  <a:pt x="0" y="0"/>
                </a:moveTo>
                <a:lnTo>
                  <a:pt x="2614450" y="0"/>
                </a:lnTo>
                <a:lnTo>
                  <a:pt x="2614450" y="1051875"/>
                </a:lnTo>
                <a:lnTo>
                  <a:pt x="0" y="10518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SARS-CoV-2 экспоненциально реплицируется в клетках  верхних дыхательных путей</a:t>
            </a:r>
            <a:r>
              <a:rPr kumimoji="0" lang="ru" sz="1200" b="0" i="0" u="none" strike="noStrike" kern="0" cap="none" spc="0" normalizeH="0" baseline="3000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a</a:t>
            </a:r>
            <a:b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</a:br>
            <a:r>
              <a:rPr kumimoji="0" lang="ru" sz="1050" b="0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(время удвоения вирусных частиц ~ 6 часов)</a:t>
            </a:r>
            <a:r>
              <a:rPr kumimoji="0" lang="ru" sz="1200" b="0" i="0" u="none" strike="noStrike" kern="0" cap="none" spc="0" normalizeH="0" baseline="3000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2,3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C365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4ECDD14F-D0D2-4165-9A8A-15CC07167C86}"/>
              </a:ext>
            </a:extLst>
          </p:cNvPr>
          <p:cNvSpPr/>
          <p:nvPr/>
        </p:nvSpPr>
        <p:spPr>
          <a:xfrm>
            <a:off x="2045132" y="4205382"/>
            <a:ext cx="2273834" cy="757698"/>
          </a:xfrm>
          <a:custGeom>
            <a:avLst/>
            <a:gdLst>
              <a:gd name="connsiteX0" fmla="*/ 0 w 2614450"/>
              <a:gd name="connsiteY0" fmla="*/ 0 h 792000"/>
              <a:gd name="connsiteX1" fmla="*/ 2614450 w 2614450"/>
              <a:gd name="connsiteY1" fmla="*/ 0 h 792000"/>
              <a:gd name="connsiteX2" fmla="*/ 2614450 w 2614450"/>
              <a:gd name="connsiteY2" fmla="*/ 792000 h 792000"/>
              <a:gd name="connsiteX3" fmla="*/ 0 w 2614450"/>
              <a:gd name="connsiteY3" fmla="*/ 792000 h 792000"/>
              <a:gd name="connsiteX4" fmla="*/ 0 w 2614450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50" h="792000">
                <a:moveTo>
                  <a:pt x="0" y="0"/>
                </a:moveTo>
                <a:lnTo>
                  <a:pt x="2614450" y="0"/>
                </a:lnTo>
                <a:lnTo>
                  <a:pt x="2614450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182880" rIns="0" bIns="182880" numCol="1" spcCol="1270" rtlCol="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20–30 минут</a:t>
            </a: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453C0410-AF80-4297-96F1-C08BEE687B74}"/>
              </a:ext>
            </a:extLst>
          </p:cNvPr>
          <p:cNvSpPr/>
          <p:nvPr/>
        </p:nvSpPr>
        <p:spPr>
          <a:xfrm>
            <a:off x="4032223" y="5233795"/>
            <a:ext cx="1996104" cy="1006318"/>
          </a:xfrm>
          <a:custGeom>
            <a:avLst/>
            <a:gdLst>
              <a:gd name="connsiteX0" fmla="*/ 0 w 2614450"/>
              <a:gd name="connsiteY0" fmla="*/ 0 h 1051875"/>
              <a:gd name="connsiteX1" fmla="*/ 2614450 w 2614450"/>
              <a:gd name="connsiteY1" fmla="*/ 0 h 1051875"/>
              <a:gd name="connsiteX2" fmla="*/ 2614450 w 2614450"/>
              <a:gd name="connsiteY2" fmla="*/ 1051875 h 1051875"/>
              <a:gd name="connsiteX3" fmla="*/ 0 w 2614450"/>
              <a:gd name="connsiteY3" fmla="*/ 1051875 h 1051875"/>
              <a:gd name="connsiteX4" fmla="*/ 0 w 2614450"/>
              <a:gd name="connsiteY4" fmla="*/ 0 h 10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50" h="1051875">
                <a:moveTo>
                  <a:pt x="0" y="0"/>
                </a:moveTo>
                <a:lnTo>
                  <a:pt x="2614450" y="0"/>
                </a:lnTo>
                <a:lnTo>
                  <a:pt x="2614450" y="1051875"/>
                </a:lnTo>
                <a:lnTo>
                  <a:pt x="0" y="10518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Зрелые вирусные частицы высвобождаются из инфицированных клеток и </a:t>
            </a: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Wingdings" panose="05000000000000000000" pitchFamily="2" charset="2"/>
              </a:rPr>
              <a:t>распространяются на соседние клетки или проникают в нижние дыхательные пути</a:t>
            </a:r>
            <a:r>
              <a:rPr kumimoji="0" lang="ru" sz="1200" b="0" i="0" u="none" strike="noStrike" kern="0" cap="none" spc="0" normalizeH="0" baseline="3000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  <a:sym typeface="Wingdings" panose="05000000000000000000" pitchFamily="2" charset="2"/>
              </a:rPr>
              <a:t>2,3</a:t>
            </a:r>
            <a:endParaRPr kumimoji="0" lang="en-GB" sz="1200" b="0" i="0" u="none" strike="noStrike" kern="0" cap="none" spc="0" normalizeH="0" baseline="0" noProof="0" dirty="0">
              <a:ln>
                <a:noFill/>
              </a:ln>
              <a:solidFill>
                <a:srgbClr val="0C365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8823A755-648E-4634-AE7B-F28953EC93A8}"/>
              </a:ext>
            </a:extLst>
          </p:cNvPr>
          <p:cNvSpPr/>
          <p:nvPr/>
        </p:nvSpPr>
        <p:spPr>
          <a:xfrm>
            <a:off x="3893039" y="4205382"/>
            <a:ext cx="2274472" cy="757698"/>
          </a:xfrm>
          <a:custGeom>
            <a:avLst/>
            <a:gdLst>
              <a:gd name="connsiteX0" fmla="*/ 0 w 2614450"/>
              <a:gd name="connsiteY0" fmla="*/ 0 h 792000"/>
              <a:gd name="connsiteX1" fmla="*/ 2614450 w 2614450"/>
              <a:gd name="connsiteY1" fmla="*/ 0 h 792000"/>
              <a:gd name="connsiteX2" fmla="*/ 2614450 w 2614450"/>
              <a:gd name="connsiteY2" fmla="*/ 792000 h 792000"/>
              <a:gd name="connsiteX3" fmla="*/ 0 w 2614450"/>
              <a:gd name="connsiteY3" fmla="*/ 792000 h 792000"/>
              <a:gd name="connsiteX4" fmla="*/ 0 w 2614450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50" h="792000">
                <a:moveTo>
                  <a:pt x="0" y="0"/>
                </a:moveTo>
                <a:lnTo>
                  <a:pt x="2614450" y="0"/>
                </a:lnTo>
                <a:lnTo>
                  <a:pt x="2614450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182880" rIns="0" bIns="182880" numCol="1" spcCol="1270" rtlCol="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12–24 часа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0F26A50B-26F9-4DC6-A227-D524073F1505}"/>
              </a:ext>
            </a:extLst>
          </p:cNvPr>
          <p:cNvSpPr/>
          <p:nvPr/>
        </p:nvSpPr>
        <p:spPr>
          <a:xfrm>
            <a:off x="8956357" y="5340973"/>
            <a:ext cx="1843132" cy="1006318"/>
          </a:xfrm>
          <a:custGeom>
            <a:avLst/>
            <a:gdLst>
              <a:gd name="connsiteX0" fmla="*/ 0 w 2614450"/>
              <a:gd name="connsiteY0" fmla="*/ 0 h 1051875"/>
              <a:gd name="connsiteX1" fmla="*/ 2614450 w 2614450"/>
              <a:gd name="connsiteY1" fmla="*/ 0 h 1051875"/>
              <a:gd name="connsiteX2" fmla="*/ 2614450 w 2614450"/>
              <a:gd name="connsiteY2" fmla="*/ 1051875 h 1051875"/>
              <a:gd name="connsiteX3" fmla="*/ 0 w 2614450"/>
              <a:gd name="connsiteY3" fmla="*/ 1051875 h 1051875"/>
              <a:gd name="connsiteX4" fmla="*/ 0 w 2614450"/>
              <a:gd name="connsiteY4" fmla="*/ 0 h 105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50" h="1051875">
                <a:moveTo>
                  <a:pt x="0" y="0"/>
                </a:moveTo>
                <a:lnTo>
                  <a:pt x="2614450" y="0"/>
                </a:lnTo>
                <a:lnTo>
                  <a:pt x="2614450" y="1051875"/>
                </a:lnTo>
                <a:lnTo>
                  <a:pt x="0" y="105187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0" rIns="0" bIns="0" numCol="1" spcCol="1270" rtlCol="0" anchor="t" anchorCtr="0">
            <a:noAutofit/>
          </a:bodyPr>
          <a:lstStyle/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 пик заболевания обнаруживается  около 10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9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–10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11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вирусных частиц</a:t>
            </a:r>
            <a:r>
              <a:rPr kumimoji="0" lang="ru" sz="1600" b="0" i="0" u="none" strike="noStrike" kern="0" cap="none" spc="0" normalizeH="0" baseline="30000" noProof="0" dirty="0">
                <a:ln>
                  <a:noFill/>
                </a:ln>
                <a:solidFill>
                  <a:srgbClr val="0C3659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1,5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0C3659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D56FEBD3-13A2-45E5-A944-4A5EF83C030F}"/>
              </a:ext>
            </a:extLst>
          </p:cNvPr>
          <p:cNvSpPr/>
          <p:nvPr/>
        </p:nvSpPr>
        <p:spPr>
          <a:xfrm>
            <a:off x="8717468" y="4205382"/>
            <a:ext cx="2274472" cy="757698"/>
          </a:xfrm>
          <a:custGeom>
            <a:avLst/>
            <a:gdLst>
              <a:gd name="connsiteX0" fmla="*/ 0 w 2614450"/>
              <a:gd name="connsiteY0" fmla="*/ 0 h 792000"/>
              <a:gd name="connsiteX1" fmla="*/ 2614450 w 2614450"/>
              <a:gd name="connsiteY1" fmla="*/ 0 h 792000"/>
              <a:gd name="connsiteX2" fmla="*/ 2614450 w 2614450"/>
              <a:gd name="connsiteY2" fmla="*/ 792000 h 792000"/>
              <a:gd name="connsiteX3" fmla="*/ 0 w 2614450"/>
              <a:gd name="connsiteY3" fmla="*/ 792000 h 792000"/>
              <a:gd name="connsiteX4" fmla="*/ 0 w 2614450"/>
              <a:gd name="connsiteY4" fmla="*/ 0 h 7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450" h="792000">
                <a:moveTo>
                  <a:pt x="0" y="0"/>
                </a:moveTo>
                <a:lnTo>
                  <a:pt x="2614450" y="0"/>
                </a:lnTo>
                <a:lnTo>
                  <a:pt x="2614450" y="792000"/>
                </a:lnTo>
                <a:lnTo>
                  <a:pt x="0" y="7920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0" tIns="182880" rIns="0" bIns="182880" numCol="1" spcCol="1270" rtlCol="0" anchor="ctr" anchorCtr="0">
            <a:noAutofit/>
          </a:bodyPr>
          <a:lstStyle/>
          <a:p>
            <a:pPr marL="0" marR="0" lvl="0" indent="0" algn="ctr" defTabSz="8001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ru" sz="15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 течение 1й недели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0B40B86-5267-42A7-9971-9455F85A6C5D}"/>
              </a:ext>
            </a:extLst>
          </p:cNvPr>
          <p:cNvGrpSpPr/>
          <p:nvPr/>
        </p:nvGrpSpPr>
        <p:grpSpPr>
          <a:xfrm>
            <a:off x="431661" y="3287953"/>
            <a:ext cx="285293" cy="285293"/>
            <a:chOff x="583123" y="3570172"/>
            <a:chExt cx="661822" cy="661822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22B420C-8A96-48E1-870E-299DE6D64E33}"/>
                </a:ext>
              </a:extLst>
            </p:cNvPr>
            <p:cNvSpPr/>
            <p:nvPr/>
          </p:nvSpPr>
          <p:spPr>
            <a:xfrm>
              <a:off x="583123" y="3570172"/>
              <a:ext cx="661822" cy="661822"/>
            </a:xfrm>
            <a:prstGeom prst="ellipse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FDE95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61" name="Picture 60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D81319BA-F882-4E8B-8B1A-D3E64E7FE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7724">
              <a:off x="651041" y="3624560"/>
              <a:ext cx="542974" cy="538731"/>
            </a:xfrm>
            <a:prstGeom prst="rect">
              <a:avLst/>
            </a:prstGeom>
          </p:spPr>
        </p:pic>
      </p:grpSp>
      <p:sp>
        <p:nvSpPr>
          <p:cNvPr id="62" name="Rectangle 61">
            <a:extLst>
              <a:ext uri="{FF2B5EF4-FFF2-40B4-BE49-F238E27FC236}">
                <a16:creationId xmlns:a16="http://schemas.microsoft.com/office/drawing/2014/main" id="{9537C93F-3347-4439-AB66-BC40DB6A4929}"/>
              </a:ext>
            </a:extLst>
          </p:cNvPr>
          <p:cNvSpPr/>
          <p:nvPr/>
        </p:nvSpPr>
        <p:spPr>
          <a:xfrm>
            <a:off x="8818598" y="2420272"/>
            <a:ext cx="2067295" cy="3819842"/>
          </a:xfrm>
          <a:prstGeom prst="rect">
            <a:avLst/>
          </a:prstGeom>
          <a:noFill/>
          <a:ln w="38100" cap="flat" cmpd="sng" algn="ctr">
            <a:solidFill>
              <a:srgbClr val="F7860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D149787A-77AA-497A-BCD4-9D36972F81E9}"/>
              </a:ext>
            </a:extLst>
          </p:cNvPr>
          <p:cNvSpPr/>
          <p:nvPr/>
        </p:nvSpPr>
        <p:spPr>
          <a:xfrm>
            <a:off x="780073" y="2516241"/>
            <a:ext cx="5222563" cy="3884936"/>
          </a:xfrm>
          <a:prstGeom prst="rect">
            <a:avLst/>
          </a:prstGeom>
          <a:noFill/>
          <a:ln w="38100" cap="flat" cmpd="sng" algn="ctr">
            <a:solidFill>
              <a:srgbClr val="49BFAA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AA0397B-0C55-44A6-AFAD-35AB73A6296B}"/>
              </a:ext>
            </a:extLst>
          </p:cNvPr>
          <p:cNvSpPr/>
          <p:nvPr/>
        </p:nvSpPr>
        <p:spPr>
          <a:xfrm>
            <a:off x="649741" y="2111725"/>
            <a:ext cx="475711" cy="475711"/>
          </a:xfrm>
          <a:prstGeom prst="ellipse">
            <a:avLst/>
          </a:prstGeom>
          <a:solidFill>
            <a:srgbClr val="0563C1"/>
          </a:solidFill>
          <a:ln w="12700" cap="flat" cmpd="sng" algn="ctr">
            <a:solidFill>
              <a:srgbClr val="8B289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E3296E2-DB24-49FD-9592-2785BDFBCE7E}"/>
              </a:ext>
            </a:extLst>
          </p:cNvPr>
          <p:cNvGrpSpPr/>
          <p:nvPr/>
        </p:nvGrpSpPr>
        <p:grpSpPr>
          <a:xfrm>
            <a:off x="431661" y="5076401"/>
            <a:ext cx="285293" cy="285293"/>
            <a:chOff x="583123" y="3570172"/>
            <a:chExt cx="661822" cy="661822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F5CDF0D3-517E-475B-8A7B-4B8AE89573BE}"/>
                </a:ext>
              </a:extLst>
            </p:cNvPr>
            <p:cNvSpPr/>
            <p:nvPr/>
          </p:nvSpPr>
          <p:spPr>
            <a:xfrm>
              <a:off x="583123" y="3570172"/>
              <a:ext cx="661822" cy="661822"/>
            </a:xfrm>
            <a:prstGeom prst="ellipse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FDE95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67" name="Picture 66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1FF25B40-5515-4A70-B7F5-315D7F92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7724">
              <a:off x="651041" y="3624560"/>
              <a:ext cx="542974" cy="538731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01DA110D-B591-4642-8B0B-1A30EBFF4799}"/>
              </a:ext>
            </a:extLst>
          </p:cNvPr>
          <p:cNvGrpSpPr/>
          <p:nvPr/>
        </p:nvGrpSpPr>
        <p:grpSpPr>
          <a:xfrm>
            <a:off x="431661" y="5408382"/>
            <a:ext cx="285293" cy="285293"/>
            <a:chOff x="583123" y="3570172"/>
            <a:chExt cx="661822" cy="661822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CD432A-355C-4D0E-9C0B-4BA28C3C49F8}"/>
                </a:ext>
              </a:extLst>
            </p:cNvPr>
            <p:cNvSpPr/>
            <p:nvPr/>
          </p:nvSpPr>
          <p:spPr>
            <a:xfrm>
              <a:off x="583123" y="3570172"/>
              <a:ext cx="661822" cy="661822"/>
            </a:xfrm>
            <a:prstGeom prst="ellipse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FDE95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70" name="Picture 69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D58B31C7-B7E0-4A7B-B4BE-719272648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7724">
              <a:off x="651041" y="3624560"/>
              <a:ext cx="542974" cy="538731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94FDB15-D648-47FD-B485-EE1FA1B3347D}"/>
              </a:ext>
            </a:extLst>
          </p:cNvPr>
          <p:cNvGrpSpPr/>
          <p:nvPr/>
        </p:nvGrpSpPr>
        <p:grpSpPr>
          <a:xfrm>
            <a:off x="431661" y="2955972"/>
            <a:ext cx="285293" cy="285293"/>
            <a:chOff x="583123" y="3570172"/>
            <a:chExt cx="661822" cy="661822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93352D5F-8BC6-4FA8-A547-94A9382FB555}"/>
                </a:ext>
              </a:extLst>
            </p:cNvPr>
            <p:cNvSpPr/>
            <p:nvPr/>
          </p:nvSpPr>
          <p:spPr>
            <a:xfrm>
              <a:off x="583123" y="3570172"/>
              <a:ext cx="661822" cy="661822"/>
            </a:xfrm>
            <a:prstGeom prst="ellipse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FDE95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pic>
          <p:nvPicPr>
            <p:cNvPr id="73" name="Picture 72" descr="A picture containing decorated, colorful, hand, close&#10;&#10;Description automatically generated">
              <a:extLst>
                <a:ext uri="{FF2B5EF4-FFF2-40B4-BE49-F238E27FC236}">
                  <a16:creationId xmlns:a16="http://schemas.microsoft.com/office/drawing/2014/main" id="{E50FBE0E-D747-4A59-8EB2-8AB8FF47E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357724">
              <a:off x="651041" y="3624560"/>
              <a:ext cx="542974" cy="538731"/>
            </a:xfrm>
            <a:prstGeom prst="rect">
              <a:avLst/>
            </a:prstGeom>
          </p:spPr>
        </p:pic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6001035-1621-4FD0-AED5-690ED705B01E}"/>
              </a:ext>
            </a:extLst>
          </p:cNvPr>
          <p:cNvSpPr/>
          <p:nvPr/>
        </p:nvSpPr>
        <p:spPr>
          <a:xfrm>
            <a:off x="6306363" y="2889708"/>
            <a:ext cx="2363106" cy="3350406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A5A5A5">
                <a:lumMod val="60000"/>
                <a:lumOff val="4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11EF731-9A09-4902-832A-01D614F82961}"/>
              </a:ext>
            </a:extLst>
          </p:cNvPr>
          <p:cNvSpPr txBox="1"/>
          <p:nvPr/>
        </p:nvSpPr>
        <p:spPr>
          <a:xfrm>
            <a:off x="7094218" y="2502658"/>
            <a:ext cx="885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День 3</a:t>
            </a:r>
            <a:r>
              <a:rPr kumimoji="0" lang="ru" sz="1800" b="1" i="0" u="none" strike="noStrike" kern="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4</a:t>
            </a:r>
          </a:p>
        </p:txBody>
      </p:sp>
      <p:pic>
        <p:nvPicPr>
          <p:cNvPr id="76" name="Picture 75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1795ACFB-A370-4971-876C-B5383B2BDC5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7899" y="3329474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77" name="Picture 76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B5A28D74-F774-47EA-A386-2CFFC63D451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7209" y="3563590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78" name="Picture 77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5D7935AE-B544-42A5-94D2-C9A5653CD8B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788" y="3563589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79" name="Picture 78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C5684958-2179-4BD9-8875-DA5F618FD09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737" y="3783366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80" name="Picture 79" descr="A picture containing decorated, colorful, hand, close&#10;&#10;Description automatically generated">
            <a:extLst>
              <a:ext uri="{FF2B5EF4-FFF2-40B4-BE49-F238E27FC236}">
                <a16:creationId xmlns:a16="http://schemas.microsoft.com/office/drawing/2014/main" id="{0CCEFCE8-6153-4F90-AEC7-65A69914BAC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51" y="3783366"/>
            <a:ext cx="169354" cy="152822"/>
          </a:xfrm>
          <a:prstGeom prst="rect">
            <a:avLst/>
          </a:prstGeom>
          <a:effectLst>
            <a:outerShdw blurRad="201945" sx="123112" sy="123112" algn="ctr" rotWithShape="0">
              <a:srgbClr val="A5A5A5">
                <a:lumMod val="60000"/>
                <a:lumOff val="40000"/>
                <a:alpha val="83000"/>
              </a:srgbClr>
            </a:outerShdw>
          </a:effec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E2970B39-5F04-40E8-8220-3043EC7BC78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3452" y="3788585"/>
            <a:ext cx="1111402" cy="2165000"/>
          </a:xfrm>
          <a:prstGeom prst="rect">
            <a:avLst/>
          </a:prstGeom>
        </p:spPr>
      </p:pic>
      <p:pic>
        <p:nvPicPr>
          <p:cNvPr id="82" name="Graphic 81" descr="Badge Follow outline">
            <a:extLst>
              <a:ext uri="{FF2B5EF4-FFF2-40B4-BE49-F238E27FC236}">
                <a16:creationId xmlns:a16="http://schemas.microsoft.com/office/drawing/2014/main" id="{9990F3E5-94C6-4E04-8542-A93CC983B4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11356" y="4253064"/>
            <a:ext cx="278036" cy="278036"/>
          </a:xfrm>
          <a:prstGeom prst="rect">
            <a:avLst/>
          </a:prstGeom>
        </p:spPr>
      </p:pic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6FB701DA-2081-4390-B692-018A72827067}"/>
              </a:ext>
            </a:extLst>
          </p:cNvPr>
          <p:cNvCxnSpPr/>
          <p:nvPr/>
        </p:nvCxnSpPr>
        <p:spPr>
          <a:xfrm flipH="1">
            <a:off x="6889392" y="4391911"/>
            <a:ext cx="159744" cy="0"/>
          </a:xfrm>
          <a:prstGeom prst="straightConnector1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84" name="Graphic 83" descr="Badge Follow outline">
            <a:extLst>
              <a:ext uri="{FF2B5EF4-FFF2-40B4-BE49-F238E27FC236}">
                <a16:creationId xmlns:a16="http://schemas.microsoft.com/office/drawing/2014/main" id="{114E6076-4FC5-4501-A951-AD8B704FEE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3188" y="4593049"/>
            <a:ext cx="278036" cy="278036"/>
          </a:xfrm>
          <a:prstGeom prst="rect">
            <a:avLst/>
          </a:prstGeom>
        </p:spPr>
      </p:pic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696BD594-38F4-4E7E-8926-E5BE604AD4B6}"/>
              </a:ext>
            </a:extLst>
          </p:cNvPr>
          <p:cNvCxnSpPr/>
          <p:nvPr/>
        </p:nvCxnSpPr>
        <p:spPr>
          <a:xfrm>
            <a:off x="7815344" y="4743920"/>
            <a:ext cx="212874" cy="0"/>
          </a:xfrm>
          <a:prstGeom prst="straightConnector1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CC086B9F-94C2-4C28-AC75-41381DF3B698}"/>
              </a:ext>
            </a:extLst>
          </p:cNvPr>
          <p:cNvCxnSpPr>
            <a:cxnSpLocks/>
          </p:cNvCxnSpPr>
          <p:nvPr/>
        </p:nvCxnSpPr>
        <p:spPr>
          <a:xfrm>
            <a:off x="7530088" y="5439245"/>
            <a:ext cx="639052" cy="0"/>
          </a:xfrm>
          <a:prstGeom prst="straightConnector1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D12C24E-9AC9-440A-80A3-A8467D288A32}"/>
              </a:ext>
            </a:extLst>
          </p:cNvPr>
          <p:cNvCxnSpPr/>
          <p:nvPr/>
        </p:nvCxnSpPr>
        <p:spPr>
          <a:xfrm>
            <a:off x="7172949" y="5541755"/>
            <a:ext cx="996191" cy="0"/>
          </a:xfrm>
          <a:prstGeom prst="straightConnector1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DE287337-3B58-4437-A336-2FE0949EA055}"/>
              </a:ext>
            </a:extLst>
          </p:cNvPr>
          <p:cNvCxnSpPr>
            <a:cxnSpLocks/>
          </p:cNvCxnSpPr>
          <p:nvPr/>
        </p:nvCxnSpPr>
        <p:spPr>
          <a:xfrm>
            <a:off x="7891487" y="5336735"/>
            <a:ext cx="285318" cy="0"/>
          </a:xfrm>
          <a:prstGeom prst="straightConnector1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89" name="Graphic 88" descr="Badge Follow outline">
            <a:extLst>
              <a:ext uri="{FF2B5EF4-FFF2-40B4-BE49-F238E27FC236}">
                <a16:creationId xmlns:a16="http://schemas.microsoft.com/office/drawing/2014/main" id="{1C6839EB-3AF3-412B-9FDF-36302E8ED2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169140" y="5303894"/>
            <a:ext cx="278036" cy="278036"/>
          </a:xfrm>
          <a:prstGeom prst="rect">
            <a:avLst/>
          </a:prstGeom>
        </p:spPr>
      </p:pic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B693983C-77BE-4FE9-BFF2-95AE60B6C474}"/>
              </a:ext>
            </a:extLst>
          </p:cNvPr>
          <p:cNvCxnSpPr>
            <a:cxnSpLocks/>
          </p:cNvCxnSpPr>
          <p:nvPr/>
        </p:nvCxnSpPr>
        <p:spPr>
          <a:xfrm>
            <a:off x="7602910" y="4511379"/>
            <a:ext cx="431236" cy="39"/>
          </a:xfrm>
          <a:prstGeom prst="straightConnector1">
            <a:avLst/>
          </a:prstGeom>
          <a:noFill/>
          <a:ln w="19050" cap="flat" cmpd="sng" algn="ctr">
            <a:solidFill>
              <a:srgbClr val="8B2890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91" name="Graphic 90" descr="Badge Follow outline">
            <a:extLst>
              <a:ext uri="{FF2B5EF4-FFF2-40B4-BE49-F238E27FC236}">
                <a16:creationId xmlns:a16="http://schemas.microsoft.com/office/drawing/2014/main" id="{4BDCA5FC-6EFA-492C-8319-66A582020D1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23188" y="4355225"/>
            <a:ext cx="278036" cy="278036"/>
          </a:xfrm>
          <a:prstGeom prst="rect">
            <a:avLst/>
          </a:prstGeom>
        </p:spPr>
      </p:pic>
      <p:sp>
        <p:nvSpPr>
          <p:cNvPr id="92" name="Oval 91">
            <a:extLst>
              <a:ext uri="{FF2B5EF4-FFF2-40B4-BE49-F238E27FC236}">
                <a16:creationId xmlns:a16="http://schemas.microsoft.com/office/drawing/2014/main" id="{68A5743A-4619-46AB-932B-D04C99AE69C3}"/>
              </a:ext>
            </a:extLst>
          </p:cNvPr>
          <p:cNvSpPr/>
          <p:nvPr/>
        </p:nvSpPr>
        <p:spPr>
          <a:xfrm>
            <a:off x="6171049" y="2598893"/>
            <a:ext cx="475711" cy="475711"/>
          </a:xfrm>
          <a:prstGeom prst="ellipse">
            <a:avLst/>
          </a:prstGeom>
          <a:solidFill>
            <a:srgbClr val="A5A5A5">
              <a:lumMod val="40000"/>
              <a:lumOff val="60000"/>
            </a:srgbClr>
          </a:solidFill>
          <a:ln w="12700" cap="flat" cmpd="sng" algn="ctr">
            <a:solidFill>
              <a:srgbClr val="8B289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B7355301-AF8C-4301-A978-E37B30D1F362}"/>
              </a:ext>
            </a:extLst>
          </p:cNvPr>
          <p:cNvSpPr/>
          <p:nvPr/>
        </p:nvSpPr>
        <p:spPr>
          <a:xfrm>
            <a:off x="8753047" y="2111725"/>
            <a:ext cx="475711" cy="475711"/>
          </a:xfrm>
          <a:prstGeom prst="ellipse">
            <a:avLst/>
          </a:prstGeom>
          <a:solidFill>
            <a:srgbClr val="F78609"/>
          </a:solidFill>
          <a:ln w="12700" cap="flat" cmpd="sng" algn="ctr">
            <a:solidFill>
              <a:srgbClr val="8B2890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3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36EEA9F-43E6-4B5A-9AFB-5F7D1B0DC56D}"/>
              </a:ext>
            </a:extLst>
          </p:cNvPr>
          <p:cNvSpPr txBox="1"/>
          <p:nvPr/>
        </p:nvSpPr>
        <p:spPr>
          <a:xfrm>
            <a:off x="6280672" y="2990164"/>
            <a:ext cx="2414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Результаты, полученные в исследованиях на NHP, указывают на </a:t>
            </a:r>
            <a:b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инфицирование (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</a:t>
            </a: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):</a:t>
            </a:r>
          </a:p>
        </p:txBody>
      </p:sp>
      <p:pic>
        <p:nvPicPr>
          <p:cNvPr id="95" name="Graphic 94" descr="Badge Follow outline">
            <a:extLst>
              <a:ext uri="{FF2B5EF4-FFF2-40B4-BE49-F238E27FC236}">
                <a16:creationId xmlns:a16="http://schemas.microsoft.com/office/drawing/2014/main" id="{997E908A-433D-4001-9C32-212AC1CD9F2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21517" y="3551678"/>
            <a:ext cx="278036" cy="27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976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FCCF0-5A17-4A0D-8D83-1EBAE02F0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180950" cy="1326525"/>
          </a:xfrm>
        </p:spPr>
        <p:txBody>
          <a:bodyPr/>
          <a:lstStyle/>
          <a:p>
            <a:r>
              <a:rPr lang="ru-RU" sz="2400" dirty="0"/>
              <a:t>Лечение COVID-19: группы пациентов согласно ВМР в.17</a:t>
            </a:r>
            <a:endParaRPr lang="en-GB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4A589C-FC12-43C4-A09B-E7B91136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1744" y="1649511"/>
            <a:ext cx="1514770" cy="15082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657423-AC59-444E-8F56-D5AE6F64D4BC}"/>
              </a:ext>
            </a:extLst>
          </p:cNvPr>
          <p:cNvSpPr txBox="1"/>
          <p:nvPr/>
        </p:nvSpPr>
        <p:spPr>
          <a:xfrm>
            <a:off x="7286893" y="3272308"/>
            <a:ext cx="49051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Важно! Препарат следует вводить в течение 7 дней после появления симптомов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COVID-19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DD4754B-BAFF-4EBE-A3BC-CAFA61C3B72A}"/>
              </a:ext>
            </a:extLst>
          </p:cNvPr>
          <p:cNvSpPr/>
          <p:nvPr/>
        </p:nvSpPr>
        <p:spPr>
          <a:xfrm>
            <a:off x="7270025" y="4360532"/>
            <a:ext cx="4424351" cy="1855211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CB173C1-DC2B-49D1-BBC4-C88E97067FEF}"/>
              </a:ext>
            </a:extLst>
          </p:cNvPr>
          <p:cNvGrpSpPr/>
          <p:nvPr/>
        </p:nvGrpSpPr>
        <p:grpSpPr>
          <a:xfrm>
            <a:off x="7780744" y="5439524"/>
            <a:ext cx="754607" cy="754607"/>
            <a:chOff x="917644" y="3368048"/>
            <a:chExt cx="754607" cy="754607"/>
          </a:xfrm>
          <a:solidFill>
            <a:schemeClr val="tx1"/>
          </a:solidFill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DE59CC5-2849-4946-8F24-9DC10E1203D3}"/>
                </a:ext>
              </a:extLst>
            </p:cNvPr>
            <p:cNvSpPr/>
            <p:nvPr/>
          </p:nvSpPr>
          <p:spPr>
            <a:xfrm flipH="1">
              <a:off x="917644" y="3368048"/>
              <a:ext cx="754607" cy="754607"/>
            </a:xfrm>
            <a:prstGeom prst="ellipse">
              <a:avLst/>
            </a:prstGeom>
            <a:grpFill/>
            <a:ln w="60325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100528" dist="95926" dir="3120000" sx="93000" sy="93000" algn="t" rotWithShape="0">
                <a:prstClr val="black">
                  <a:alpha val="29181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AE9F36EF-C297-4ABC-B19C-4C091BEE6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97767" y="3448171"/>
              <a:ext cx="594360" cy="59436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540F9B-652D-4850-94C2-D93884A9BC2B}"/>
              </a:ext>
            </a:extLst>
          </p:cNvPr>
          <p:cNvGrpSpPr/>
          <p:nvPr/>
        </p:nvGrpSpPr>
        <p:grpSpPr>
          <a:xfrm>
            <a:off x="7780744" y="4422661"/>
            <a:ext cx="754607" cy="754607"/>
            <a:chOff x="917644" y="3368048"/>
            <a:chExt cx="754607" cy="754607"/>
          </a:xfrm>
          <a:solidFill>
            <a:schemeClr val="tx1"/>
          </a:solidFill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E98C9FD-F0CA-4F61-B38B-7B4A12DAB066}"/>
                </a:ext>
              </a:extLst>
            </p:cNvPr>
            <p:cNvSpPr/>
            <p:nvPr/>
          </p:nvSpPr>
          <p:spPr>
            <a:xfrm flipH="1">
              <a:off x="917644" y="3368048"/>
              <a:ext cx="754607" cy="754607"/>
            </a:xfrm>
            <a:prstGeom prst="ellipse">
              <a:avLst/>
            </a:prstGeom>
            <a:grpFill/>
            <a:ln w="60325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100528" dist="95926" dir="3120000" sx="93000" sy="93000" algn="t" rotWithShape="0">
                <a:prstClr val="black">
                  <a:alpha val="29181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CD881828-F275-4E2E-AD14-391C73A6E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97767" y="3448171"/>
              <a:ext cx="594360" cy="59436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F4115B7-049E-43BC-B6DF-DD0997CB0A84}"/>
              </a:ext>
            </a:extLst>
          </p:cNvPr>
          <p:cNvSpPr txBox="1"/>
          <p:nvPr/>
        </p:nvSpPr>
        <p:spPr>
          <a:xfrm>
            <a:off x="8734784" y="4615298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300 мг тиксагевимаба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77365B-CB77-4967-A167-75EA7CD3883E}"/>
              </a:ext>
            </a:extLst>
          </p:cNvPr>
          <p:cNvSpPr txBox="1"/>
          <p:nvPr/>
        </p:nvSpPr>
        <p:spPr>
          <a:xfrm>
            <a:off x="8760217" y="5635194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300 мг цилгавимаба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37163B-4791-442C-95AA-45AFC62DB1A5}"/>
              </a:ext>
            </a:extLst>
          </p:cNvPr>
          <p:cNvSpPr txBox="1"/>
          <p:nvPr/>
        </p:nvSpPr>
        <p:spPr>
          <a:xfrm>
            <a:off x="9386625" y="509446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+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C68489-B6E6-42E8-B5AE-62B5E2A466A1}"/>
              </a:ext>
            </a:extLst>
          </p:cNvPr>
          <p:cNvSpPr/>
          <p:nvPr/>
        </p:nvSpPr>
        <p:spPr>
          <a:xfrm>
            <a:off x="910727" y="2299086"/>
            <a:ext cx="5676900" cy="3193555"/>
          </a:xfrm>
          <a:prstGeom prst="rect">
            <a:avLst/>
          </a:prstGeom>
          <a:noFill/>
          <a:ln w="25400" cap="flat" cmpd="sng" algn="ctr">
            <a:solidFill>
              <a:srgbClr val="7F134C"/>
            </a:solidFill>
            <a:prstDash val="sysDot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D723B5-A2C4-4F81-8A97-321BF82D64DB}"/>
              </a:ext>
            </a:extLst>
          </p:cNvPr>
          <p:cNvSpPr txBox="1"/>
          <p:nvPr/>
        </p:nvSpPr>
        <p:spPr>
          <a:xfrm>
            <a:off x="36554" y="6600902"/>
            <a:ext cx="1137611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base" hangingPunct="0">
              <a:spcBef>
                <a:spcPts val="1600"/>
              </a:spcBef>
              <a:spcAft>
                <a:spcPct val="0"/>
              </a:spcAft>
            </a:pPr>
            <a:r>
              <a:rPr lang="ru-RU" sz="800" dirty="0">
                <a:solidFill>
                  <a:schemeClr val="bg1"/>
                </a:solidFill>
                <a:latin typeface="MyriadPro-Light"/>
              </a:rPr>
              <a:t>ВМР – Временные методические рекомендации по профилактике, диагностике и лечению новой коронавирусной инфекции (COVID-19), версия 1</a:t>
            </a:r>
            <a:r>
              <a:rPr lang="en-US" sz="800" dirty="0">
                <a:solidFill>
                  <a:schemeClr val="bg1"/>
                </a:solidFill>
                <a:latin typeface="MyriadPro-Light"/>
              </a:rPr>
              <a:t>7</a:t>
            </a:r>
            <a:r>
              <a:rPr lang="ru-RU" sz="800" dirty="0">
                <a:solidFill>
                  <a:schemeClr val="bg1"/>
                </a:solidFill>
                <a:latin typeface="MyriadPro-Light"/>
              </a:rPr>
              <a:t> [Электронный ресурс], дата доступа: </a:t>
            </a:r>
            <a:r>
              <a:rPr lang="en-US" sz="800" dirty="0">
                <a:solidFill>
                  <a:schemeClr val="bg1"/>
                </a:solidFill>
                <a:latin typeface="MyriadPro-Light"/>
              </a:rPr>
              <a:t>06</a:t>
            </a:r>
            <a:r>
              <a:rPr lang="ru-RU" sz="800" dirty="0">
                <a:solidFill>
                  <a:schemeClr val="bg1"/>
                </a:solidFill>
                <a:latin typeface="MyriadPro-Light"/>
              </a:rPr>
              <a:t>.0</a:t>
            </a:r>
            <a:r>
              <a:rPr lang="en-US" sz="800" dirty="0">
                <a:solidFill>
                  <a:schemeClr val="bg1"/>
                </a:solidFill>
                <a:latin typeface="MyriadPro-Light"/>
              </a:rPr>
              <a:t>2</a:t>
            </a:r>
            <a:r>
              <a:rPr lang="ru-RU" sz="800" dirty="0">
                <a:solidFill>
                  <a:schemeClr val="bg1"/>
                </a:solidFill>
                <a:latin typeface="MyriadPro-Light"/>
              </a:rPr>
              <a:t>.2023, доступно по ссылке: </a:t>
            </a:r>
            <a:r>
              <a:rPr lang="en-US" sz="800" dirty="0">
                <a:solidFill>
                  <a:schemeClr val="bg1"/>
                </a:solidFill>
                <a:latin typeface="MyriadPro-Light"/>
              </a:rPr>
              <a:t>https://static-0.minzdrav.gov.ru/system/attachments/attaches/000/061/252/original/%D0%92%D0%9C%D0%A0_COVID-19_V17.pdf</a:t>
            </a:r>
            <a:endParaRPr lang="ru-RU" sz="800" dirty="0">
              <a:solidFill>
                <a:schemeClr val="bg1"/>
              </a:solidFill>
              <a:latin typeface="MyriadPro-Light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8C14FA7-9496-4D52-B5E8-170C21A27D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5" t="57" r="7642" b="66406"/>
          <a:stretch/>
        </p:blipFill>
        <p:spPr>
          <a:xfrm>
            <a:off x="1041041" y="2387568"/>
            <a:ext cx="5490024" cy="150829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1AA943B-9DC5-4687-8EF2-19F2107A285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55" t="64539" r="82" b="53"/>
          <a:stretch/>
        </p:blipFill>
        <p:spPr>
          <a:xfrm>
            <a:off x="1035091" y="3895863"/>
            <a:ext cx="5490024" cy="159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394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2AB99-8CAF-49BF-8BB0-FCB37312C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268036" cy="1326525"/>
          </a:xfrm>
        </p:spPr>
        <p:txBody>
          <a:bodyPr/>
          <a:lstStyle/>
          <a:p>
            <a:r>
              <a:rPr lang="ru-RU" sz="2000" dirty="0"/>
              <a:t>Согласно ВМР в.17</a:t>
            </a:r>
            <a:r>
              <a:rPr lang="ru-RU" sz="2000" baseline="30000" dirty="0"/>
              <a:t>2</a:t>
            </a:r>
            <a:r>
              <a:rPr lang="ru-RU" sz="2000" dirty="0"/>
              <a:t>, режим дозирования - 600 мг в/м для профилактики и лечения. Повторная иммунизацией через 6 месяцев. </a:t>
            </a:r>
            <a:endParaRPr lang="en-GB" sz="2000" baseline="300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0F12ADF5-5647-4F30-99F0-13100399B66E}"/>
              </a:ext>
            </a:extLst>
          </p:cNvPr>
          <p:cNvSpPr/>
          <p:nvPr/>
        </p:nvSpPr>
        <p:spPr>
          <a:xfrm rot="10800000">
            <a:off x="1463573" y="4836020"/>
            <a:ext cx="2630907" cy="507903"/>
          </a:xfrm>
          <a:prstGeom prst="triangle">
            <a:avLst/>
          </a:prstGeom>
          <a:solidFill>
            <a:srgbClr val="91A2B1">
              <a:lumMod val="40000"/>
              <a:lumOff val="60000"/>
            </a:srgbClr>
          </a:solidFill>
          <a:ln w="12700" cap="flat" cmpd="sng" algn="ctr">
            <a:solidFill>
              <a:srgbClr val="91A2B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2CB37FF-B064-4439-AE9A-051906946743}"/>
              </a:ext>
            </a:extLst>
          </p:cNvPr>
          <p:cNvSpPr/>
          <p:nvPr/>
        </p:nvSpPr>
        <p:spPr>
          <a:xfrm>
            <a:off x="606630" y="2447197"/>
            <a:ext cx="4306106" cy="2572167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9225994-9E05-43F5-B4EE-671B371BE8B2}"/>
              </a:ext>
            </a:extLst>
          </p:cNvPr>
          <p:cNvSpPr/>
          <p:nvPr/>
        </p:nvSpPr>
        <p:spPr>
          <a:xfrm>
            <a:off x="281679" y="1560613"/>
            <a:ext cx="5212080" cy="676792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Рекомендуемая доза для взрослых и подростков старше 12 лет и с массой тела более 40 кг составляет:</a:t>
            </a:r>
            <a:endParaRPr kumimoji="0" lang="en-US" sz="1400" b="1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F05BFD-7A57-469D-B599-93859987930C}"/>
              </a:ext>
            </a:extLst>
          </p:cNvPr>
          <p:cNvSpPr txBox="1"/>
          <p:nvPr/>
        </p:nvSpPr>
        <p:spPr>
          <a:xfrm>
            <a:off x="2313214" y="2800299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 мг тиксагевимаба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9A29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799157-D116-42A8-A94B-775DEEDCD7E4}"/>
              </a:ext>
            </a:extLst>
          </p:cNvPr>
          <p:cNvSpPr txBox="1"/>
          <p:nvPr/>
        </p:nvSpPr>
        <p:spPr>
          <a:xfrm>
            <a:off x="2313214" y="3691223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 мг цилгавимаба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9A29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48448-DD6E-4A10-B653-C68DF77A931D}"/>
              </a:ext>
            </a:extLst>
          </p:cNvPr>
          <p:cNvSpPr txBox="1"/>
          <p:nvPr/>
        </p:nvSpPr>
        <p:spPr>
          <a:xfrm>
            <a:off x="3126797" y="3263095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416472-AE4B-45AB-98B6-26E71011D529}"/>
              </a:ext>
            </a:extLst>
          </p:cNvPr>
          <p:cNvSpPr txBox="1"/>
          <p:nvPr/>
        </p:nvSpPr>
        <p:spPr>
          <a:xfrm>
            <a:off x="153643" y="4417918"/>
            <a:ext cx="5212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</a:t>
            </a: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виде двух отдельных последовательных в/м инъекций, предпочтительно по одной в каждую ягодичную мышцу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59368FA-DF72-43E9-9AB6-A4B75A191A5A}"/>
              </a:ext>
            </a:extLst>
          </p:cNvPr>
          <p:cNvCxnSpPr>
            <a:cxnSpLocks/>
          </p:cNvCxnSpPr>
          <p:nvPr/>
        </p:nvCxnSpPr>
        <p:spPr>
          <a:xfrm>
            <a:off x="2816599" y="2237405"/>
            <a:ext cx="0" cy="164629"/>
          </a:xfrm>
          <a:prstGeom prst="line">
            <a:avLst/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  <a:tailEnd type="oval"/>
          </a:ln>
          <a:effectLst/>
        </p:spPr>
      </p:cxn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D07AF743-2678-4191-90B9-7D939133EA3C}"/>
              </a:ext>
            </a:extLst>
          </p:cNvPr>
          <p:cNvSpPr/>
          <p:nvPr/>
        </p:nvSpPr>
        <p:spPr>
          <a:xfrm>
            <a:off x="281678" y="5417043"/>
            <a:ext cx="5212080" cy="891912"/>
          </a:xfrm>
          <a:prstGeom prst="roundRect">
            <a:avLst/>
          </a:prstGeom>
          <a:solidFill>
            <a:srgbClr val="FFFFFF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Для длительной профилактики COVID-19 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рекомендуется введение повторных доз: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 мг тиксагевимаба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7F13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 мг цилгавимаба</a:t>
            </a:r>
            <a:b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7F134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один раз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 6 месяцев.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D223EC-7C4A-4AA1-92AA-22A3CCB14D65}"/>
              </a:ext>
            </a:extLst>
          </p:cNvPr>
          <p:cNvSpPr/>
          <p:nvPr/>
        </p:nvSpPr>
        <p:spPr>
          <a:xfrm>
            <a:off x="6378739" y="1938589"/>
            <a:ext cx="5377810" cy="2992503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Повторная иммунизация после применения начальной дозы: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Пациенты, которые уже получили ранее одобренную начальную дозу препарата (150 мг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тиксагевимаба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 150 мг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цилгавимаба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), должны как можно скорее получить дополнительную дозу препарата согласно следующим условиям: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Если пациент получил начальную дозу препарата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 и менее месяца назад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он должен получить 150 мг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тиксагевимаба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 150 мг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цилгавимаба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• Если пациент получил начальную дозу препарата </a:t>
            </a: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более 3 месяцев назад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он должен получить 300 мг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тиксагевимаба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и 300 мг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цилгавимаба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Срок повторного введения следует отсчитывать с даты самого последнего введения препарата.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F9F053-DBE0-4471-9536-12B08D6699F8}"/>
              </a:ext>
            </a:extLst>
          </p:cNvPr>
          <p:cNvSpPr txBox="1"/>
          <p:nvPr/>
        </p:nvSpPr>
        <p:spPr>
          <a:xfrm>
            <a:off x="6378739" y="5343924"/>
            <a:ext cx="45609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Информационный бюллетень доступен по ссылке: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9A29B6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hcpinstruction.ru</a:t>
            </a:r>
            <a:endParaRPr kumimoji="0" lang="ru-RU" sz="1800" b="1" i="0" u="none" strike="noStrike" kern="0" cap="none" spc="0" normalizeH="0" baseline="0" noProof="0" dirty="0">
              <a:ln>
                <a:noFill/>
              </a:ln>
              <a:solidFill>
                <a:srgbClr val="9A29B6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CF11176-BD1C-4123-ADBB-0C1138841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3097" y="5124447"/>
            <a:ext cx="1609725" cy="1628775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925A256B-85B7-4395-9B17-2BBAA1CD246C}"/>
              </a:ext>
            </a:extLst>
          </p:cNvPr>
          <p:cNvSpPr txBox="1">
            <a:spLocks/>
          </p:cNvSpPr>
          <p:nvPr/>
        </p:nvSpPr>
        <p:spPr>
          <a:xfrm>
            <a:off x="1" y="6402401"/>
            <a:ext cx="10220960" cy="40011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 = коронавирусная инфекция 2019 г.; в/м = внутримышечно; ДКП = доконтактная профилактика.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" sz="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 sheet for healthcare providers. Emergency Use Authorization (EUA) of EVUSHELD™ (tixagevimab co-packaged with cilgavimab). June 2022; 2. AstraZeneca Pharmaceuticals LP release. Published July 14, 2022.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ВМР – Временные методические рекомендации по профилактике, диагностике и лечению новой коронавирусной инфекции (COVID-19), версия 17 [Электронный ресурс], дата доступа: 06.02.2023, доступно по ссылке: https://static-0.minzdrav.gov.ru/system/attachments/attaches/000/061/252/original/%D0%92%D0%9C%D0%A0_COVID-19_V17.pdf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58E39AF-9AF6-40F6-9E8B-8DFCCFDD3BFC}"/>
              </a:ext>
            </a:extLst>
          </p:cNvPr>
          <p:cNvGrpSpPr/>
          <p:nvPr/>
        </p:nvGrpSpPr>
        <p:grpSpPr>
          <a:xfrm>
            <a:off x="1365475" y="3600670"/>
            <a:ext cx="754607" cy="754607"/>
            <a:chOff x="917644" y="3368048"/>
            <a:chExt cx="754607" cy="754607"/>
          </a:xfrm>
          <a:solidFill>
            <a:schemeClr val="tx1"/>
          </a:solidFill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336DFD85-1976-4365-83F2-30A162913F36}"/>
                </a:ext>
              </a:extLst>
            </p:cNvPr>
            <p:cNvSpPr/>
            <p:nvPr/>
          </p:nvSpPr>
          <p:spPr>
            <a:xfrm flipH="1">
              <a:off x="917644" y="3368048"/>
              <a:ext cx="754607" cy="754607"/>
            </a:xfrm>
            <a:prstGeom prst="ellipse">
              <a:avLst/>
            </a:prstGeom>
            <a:grpFill/>
            <a:ln w="60325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100528" dist="95926" dir="3120000" sx="93000" sy="93000" algn="t" rotWithShape="0">
                <a:prstClr val="black">
                  <a:alpha val="29181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6F41B39-2334-4BE8-988B-D16020015C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97767" y="3448171"/>
              <a:ext cx="594360" cy="594360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874E3D0-1708-4044-A622-F5D57F09FDF8}"/>
              </a:ext>
            </a:extLst>
          </p:cNvPr>
          <p:cNvGrpSpPr/>
          <p:nvPr/>
        </p:nvGrpSpPr>
        <p:grpSpPr>
          <a:xfrm>
            <a:off x="1365475" y="2583807"/>
            <a:ext cx="754607" cy="754607"/>
            <a:chOff x="917644" y="3368048"/>
            <a:chExt cx="754607" cy="754607"/>
          </a:xfrm>
          <a:solidFill>
            <a:schemeClr val="tx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0CDC2B3-1384-472D-8706-607EAFE14464}"/>
                </a:ext>
              </a:extLst>
            </p:cNvPr>
            <p:cNvSpPr/>
            <p:nvPr/>
          </p:nvSpPr>
          <p:spPr>
            <a:xfrm flipH="1">
              <a:off x="917644" y="3368048"/>
              <a:ext cx="754607" cy="754607"/>
            </a:xfrm>
            <a:prstGeom prst="ellipse">
              <a:avLst/>
            </a:prstGeom>
            <a:grpFill/>
            <a:ln w="60325" cap="flat" cmpd="sng" algn="ctr">
              <a:solidFill>
                <a:srgbClr val="91A2B1"/>
              </a:solidFill>
              <a:prstDash val="solid"/>
              <a:miter lim="800000"/>
            </a:ln>
            <a:effectLst>
              <a:outerShdw blurRad="100528" dist="95926" dir="3120000" sx="93000" sy="93000" algn="t" rotWithShape="0">
                <a:prstClr val="black">
                  <a:alpha val="29181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C49D2DBB-C4BD-49DE-94D9-71984FE29D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997767" y="3448171"/>
              <a:ext cx="594360" cy="5943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13200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BAF56-3EB5-4047-B3EA-14E60E7BF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Препарат ЭВУШЕЛД </a:t>
            </a:r>
            <a:r>
              <a:rPr lang="ru-RU" sz="2400"/>
              <a:t>применяют в </a:t>
            </a:r>
            <a:r>
              <a:rPr lang="ru-RU" sz="2400" dirty="0"/>
              <a:t>виде 2 в/м инъекций для ДКП COVID-19</a:t>
            </a:r>
            <a:endParaRPr lang="en-GB" sz="2400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5C0EC4DF-112D-42C0-8D81-C7B3D07B4997}"/>
              </a:ext>
            </a:extLst>
          </p:cNvPr>
          <p:cNvSpPr/>
          <p:nvPr/>
        </p:nvSpPr>
        <p:spPr>
          <a:xfrm rot="10800000">
            <a:off x="6677638" y="4602769"/>
            <a:ext cx="4733925" cy="365760"/>
          </a:xfrm>
          <a:prstGeom prst="triangle">
            <a:avLst>
              <a:gd name="adj" fmla="val 50000"/>
            </a:avLst>
          </a:prstGeom>
          <a:solidFill>
            <a:srgbClr val="BE8EA5"/>
          </a:solidFill>
          <a:ln w="12700" cap="flat" cmpd="sng" algn="ctr">
            <a:solidFill>
              <a:srgbClr val="91A2B1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F6C9723-5BA8-4C64-90CB-C01007A9F4FD}"/>
              </a:ext>
            </a:extLst>
          </p:cNvPr>
          <p:cNvSpPr/>
          <p:nvPr/>
        </p:nvSpPr>
        <p:spPr>
          <a:xfrm>
            <a:off x="532276" y="1549064"/>
            <a:ext cx="11127448" cy="3124457"/>
          </a:xfrm>
          <a:prstGeom prst="roundRect">
            <a:avLst>
              <a:gd name="adj" fmla="val 11031"/>
            </a:avLst>
          </a:prstGeom>
          <a:solidFill>
            <a:srgbClr val="FFFFFF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Table 74">
            <a:extLst>
              <a:ext uri="{FF2B5EF4-FFF2-40B4-BE49-F238E27FC236}">
                <a16:creationId xmlns:a16="http://schemas.microsoft.com/office/drawing/2014/main" id="{88208BDC-8C2B-4D5F-9850-E110A3DE13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702011"/>
              </p:ext>
            </p:extLst>
          </p:nvPr>
        </p:nvGraphicFramePr>
        <p:xfrm>
          <a:off x="6162674" y="1862784"/>
          <a:ext cx="5315331" cy="2516566"/>
        </p:xfrm>
        <a:graphic>
          <a:graphicData uri="http://schemas.openxmlformats.org/drawingml/2006/table">
            <a:tbl>
              <a:tblPr firstRow="1" bandRow="1"/>
              <a:tblGrid>
                <a:gridCol w="1590675">
                  <a:extLst>
                    <a:ext uri="{9D8B030D-6E8A-4147-A177-3AD203B41FA5}">
                      <a16:colId xmlns:a16="http://schemas.microsoft.com/office/drawing/2014/main" val="4041267475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162856129"/>
                    </a:ext>
                  </a:extLst>
                </a:gridCol>
                <a:gridCol w="1591056">
                  <a:extLst>
                    <a:ext uri="{9D8B030D-6E8A-4147-A177-3AD203B41FA5}">
                      <a16:colId xmlns:a16="http://schemas.microsoft.com/office/drawing/2014/main" val="291128176"/>
                    </a:ext>
                  </a:extLst>
                </a:gridCol>
              </a:tblGrid>
              <a:tr h="407550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600" dirty="0">
                          <a:solidFill>
                            <a:schemeClr val="bg1"/>
                          </a:solidFill>
                        </a:rPr>
                        <a:t>Доза препарата </a:t>
                      </a:r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ЭВУШЕЛД</a:t>
                      </a:r>
                      <a:r>
                        <a:rPr lang="ru" sz="1600" baseline="30000" dirty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en-US" sz="1600" baseline="30000" dirty="0">
                        <a:solidFill>
                          <a:schemeClr val="bg1"/>
                        </a:solidFill>
                      </a:endParaRP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574857"/>
                  </a:ext>
                </a:extLst>
              </a:tr>
              <a:tr h="696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300" b="1">
                          <a:solidFill>
                            <a:schemeClr val="tx1"/>
                          </a:solidFill>
                        </a:rPr>
                        <a:t>Доза антитела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300" b="1">
                          <a:solidFill>
                            <a:schemeClr val="tx1"/>
                          </a:solidFill>
                        </a:rPr>
                        <a:t>Объем, извлекаемый из флакона(-ов)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300" b="1">
                          <a:solidFill>
                            <a:schemeClr val="tx1"/>
                          </a:solidFill>
                        </a:rPr>
                        <a:t>Необходимое количество флаконов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C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62062"/>
                  </a:ext>
                </a:extLst>
              </a:tr>
              <a:tr h="696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300" b="1">
                          <a:solidFill>
                            <a:schemeClr val="tx1"/>
                          </a:solidFill>
                        </a:rPr>
                        <a:t>Тиксагевимаб </a:t>
                      </a:r>
                    </a:p>
                    <a:p>
                      <a:pPr algn="ctr" rtl="0"/>
                      <a:r>
                        <a:rPr lang="ru" sz="1300" b="1">
                          <a:solidFill>
                            <a:schemeClr val="tx1"/>
                          </a:solidFill>
                        </a:rPr>
                        <a:t>300 мг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300" b="1" dirty="0">
                          <a:solidFill>
                            <a:schemeClr val="tx1"/>
                          </a:solidFill>
                        </a:rPr>
                        <a:t>1,5 мл из флакона</a:t>
                      </a:r>
                      <a:br>
                        <a:rPr lang="en-US" sz="13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" sz="1300" b="1" dirty="0">
                          <a:solidFill>
                            <a:schemeClr val="tx1"/>
                          </a:solidFill>
                        </a:rPr>
                        <a:t>(Общий объем 3 мл)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300" b="1">
                          <a:solidFill>
                            <a:schemeClr val="tx1"/>
                          </a:solidFill>
                        </a:rPr>
                        <a:t>2 флакона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7197015"/>
                  </a:ext>
                </a:extLst>
              </a:tr>
              <a:tr h="6963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300" b="1">
                          <a:solidFill>
                            <a:schemeClr val="tx1"/>
                          </a:solidFill>
                        </a:rPr>
                        <a:t>Цилгавимаб </a:t>
                      </a:r>
                    </a:p>
                    <a:p>
                      <a:pPr algn="ctr" rtl="0"/>
                      <a:r>
                        <a:rPr lang="ru" sz="1300" b="1">
                          <a:solidFill>
                            <a:schemeClr val="tx1"/>
                          </a:solidFill>
                        </a:rPr>
                        <a:t>300 мг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300" b="1" dirty="0">
                          <a:solidFill>
                            <a:schemeClr val="tx1"/>
                          </a:solidFill>
                        </a:rPr>
                        <a:t>1,5 мл из флакона</a:t>
                      </a:r>
                      <a:br>
                        <a:rPr lang="en-US" sz="13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ru" sz="1300" b="1" dirty="0">
                          <a:solidFill>
                            <a:schemeClr val="tx1"/>
                          </a:solidFill>
                        </a:rPr>
                        <a:t>(Общий объем 3 мл)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rtl="0"/>
                      <a:r>
                        <a:rPr lang="ru" sz="1300" b="1" dirty="0">
                          <a:solidFill>
                            <a:schemeClr val="tx1"/>
                          </a:solidFill>
                        </a:rPr>
                        <a:t>2 флакона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1A2B1">
                          <a:lumMod val="5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079859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B6A5C19-4F72-4F30-A37D-888782284C2C}"/>
              </a:ext>
            </a:extLst>
          </p:cNvPr>
          <p:cNvSpPr txBox="1"/>
          <p:nvPr/>
        </p:nvSpPr>
        <p:spPr>
          <a:xfrm>
            <a:off x="1306572" y="1596074"/>
            <a:ext cx="4234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Каждая упаковка препарата </a:t>
            </a:r>
            <a:r>
              <a:rPr lang="ru-RU" sz="1600" b="1" kern="0" dirty="0">
                <a:solidFill>
                  <a:srgbClr val="7030A0"/>
                </a:solidFill>
              </a:rPr>
              <a:t>ЭВУШЕЛД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</a:b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содержит два флакона</a:t>
            </a: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EFCFAB-989F-42DB-95FD-C37E99D6A8F2}"/>
              </a:ext>
            </a:extLst>
          </p:cNvPr>
          <p:cNvGrpSpPr/>
          <p:nvPr/>
        </p:nvGrpSpPr>
        <p:grpSpPr>
          <a:xfrm>
            <a:off x="730429" y="2445149"/>
            <a:ext cx="5386556" cy="1686830"/>
            <a:chOff x="1074840" y="2977698"/>
            <a:chExt cx="5386556" cy="16868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E9745F2-DA8F-40CC-BC7E-EC7C4E75260E}"/>
                </a:ext>
              </a:extLst>
            </p:cNvPr>
            <p:cNvSpPr txBox="1"/>
            <p:nvPr/>
          </p:nvSpPr>
          <p:spPr>
            <a:xfrm>
              <a:off x="1889396" y="3062613"/>
              <a:ext cx="457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Флакон с раствором тиксагевимаба (с крышкой темно-серого цвета), </a:t>
              </a:r>
              <a:r>
                <a:rPr kumimoji="0" lang="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150 мг / 1,5 мл (100 мг/мл)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6FE858-05E0-4A27-B183-54AF31DE2420}"/>
                </a:ext>
              </a:extLst>
            </p:cNvPr>
            <p:cNvSpPr txBox="1"/>
            <p:nvPr/>
          </p:nvSpPr>
          <p:spPr>
            <a:xfrm>
              <a:off x="1859300" y="3979717"/>
              <a:ext cx="43891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Флакон с раствором цилгавимаба (с крышкой белого цвета),</a:t>
              </a:r>
              <a:r>
                <a:rPr kumimoji="0" lang="ru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 150 мг / 1,5 мл (100 мг/мл)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F76EAF1-6D64-486B-AE37-E76CC1352D30}"/>
                </a:ext>
              </a:extLst>
            </p:cNvPr>
            <p:cNvGrpSpPr/>
            <p:nvPr/>
          </p:nvGrpSpPr>
          <p:grpSpPr>
            <a:xfrm>
              <a:off x="1074840" y="3909921"/>
              <a:ext cx="754607" cy="754607"/>
              <a:chOff x="777977" y="3036631"/>
              <a:chExt cx="754607" cy="754607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B69C8CD1-4386-4AAB-AE11-7D02ED885F8B}"/>
                  </a:ext>
                </a:extLst>
              </p:cNvPr>
              <p:cNvSpPr/>
              <p:nvPr/>
            </p:nvSpPr>
            <p:spPr>
              <a:xfrm flipH="1">
                <a:off x="777977" y="3036631"/>
                <a:ext cx="754607" cy="754607"/>
              </a:xfrm>
              <a:prstGeom prst="ellipse">
                <a:avLst/>
              </a:prstGeom>
              <a:solidFill>
                <a:srgbClr val="FFFFFF"/>
              </a:solidFill>
              <a:ln w="60325" cap="flat" cmpd="sng" algn="ctr">
                <a:solidFill>
                  <a:srgbClr val="91A2B1"/>
                </a:solidFill>
                <a:prstDash val="solid"/>
                <a:miter lim="800000"/>
              </a:ln>
              <a:effectLst>
                <a:outerShdw blurRad="100528" dist="95926" dir="3120000" sx="93000" sy="93000" algn="t" rotWithShape="0">
                  <a:prstClr val="black">
                    <a:alpha val="29181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D8DA54C1-B67D-4ECE-8255-85B0B22462A7}"/>
                  </a:ext>
                </a:extLst>
              </p:cNvPr>
              <p:cNvGrpSpPr/>
              <p:nvPr/>
            </p:nvGrpSpPr>
            <p:grpSpPr>
              <a:xfrm>
                <a:off x="1023256" y="3168857"/>
                <a:ext cx="264048" cy="456733"/>
                <a:chOff x="278036" y="2389167"/>
                <a:chExt cx="352424" cy="609600"/>
              </a:xfrm>
              <a:solidFill>
                <a:srgbClr val="0C3659"/>
              </a:solidFill>
            </p:grpSpPr>
            <p:sp>
              <p:nvSpPr>
                <p:cNvPr id="20" name="Graphic 10">
                  <a:extLst>
                    <a:ext uri="{FF2B5EF4-FFF2-40B4-BE49-F238E27FC236}">
                      <a16:creationId xmlns:a16="http://schemas.microsoft.com/office/drawing/2014/main" id="{ECCD0C4C-667E-402C-8C57-E2FFBC8CA3AF}"/>
                    </a:ext>
                  </a:extLst>
                </p:cNvPr>
                <p:cNvSpPr/>
                <p:nvPr/>
              </p:nvSpPr>
              <p:spPr>
                <a:xfrm>
                  <a:off x="278036" y="2389167"/>
                  <a:ext cx="352424" cy="609600"/>
                </a:xfrm>
                <a:custGeom>
                  <a:avLst/>
                  <a:gdLst>
                    <a:gd name="connsiteX0" fmla="*/ 281940 w 352424"/>
                    <a:gd name="connsiteY0" fmla="*/ 171450 h 609600"/>
                    <a:gd name="connsiteX1" fmla="*/ 253365 w 352424"/>
                    <a:gd name="connsiteY1" fmla="*/ 142875 h 609600"/>
                    <a:gd name="connsiteX2" fmla="*/ 253365 w 352424"/>
                    <a:gd name="connsiteY2" fmla="*/ 131445 h 609600"/>
                    <a:gd name="connsiteX3" fmla="*/ 270510 w 352424"/>
                    <a:gd name="connsiteY3" fmla="*/ 131445 h 609600"/>
                    <a:gd name="connsiteX4" fmla="*/ 299085 w 352424"/>
                    <a:gd name="connsiteY4" fmla="*/ 102870 h 609600"/>
                    <a:gd name="connsiteX5" fmla="*/ 299085 w 352424"/>
                    <a:gd name="connsiteY5" fmla="*/ 28575 h 609600"/>
                    <a:gd name="connsiteX6" fmla="*/ 270510 w 352424"/>
                    <a:gd name="connsiteY6" fmla="*/ 0 h 609600"/>
                    <a:gd name="connsiteX7" fmla="*/ 80010 w 352424"/>
                    <a:gd name="connsiteY7" fmla="*/ 0 h 609600"/>
                    <a:gd name="connsiteX8" fmla="*/ 51435 w 352424"/>
                    <a:gd name="connsiteY8" fmla="*/ 28575 h 609600"/>
                    <a:gd name="connsiteX9" fmla="*/ 51435 w 352424"/>
                    <a:gd name="connsiteY9" fmla="*/ 102870 h 609600"/>
                    <a:gd name="connsiteX10" fmla="*/ 80010 w 352424"/>
                    <a:gd name="connsiteY10" fmla="*/ 131445 h 609600"/>
                    <a:gd name="connsiteX11" fmla="*/ 97155 w 352424"/>
                    <a:gd name="connsiteY11" fmla="*/ 131445 h 609600"/>
                    <a:gd name="connsiteX12" fmla="*/ 97155 w 352424"/>
                    <a:gd name="connsiteY12" fmla="*/ 142875 h 609600"/>
                    <a:gd name="connsiteX13" fmla="*/ 68580 w 352424"/>
                    <a:gd name="connsiteY13" fmla="*/ 171450 h 609600"/>
                    <a:gd name="connsiteX14" fmla="*/ 0 w 352424"/>
                    <a:gd name="connsiteY14" fmla="*/ 240030 h 609600"/>
                    <a:gd name="connsiteX15" fmla="*/ 0 w 352424"/>
                    <a:gd name="connsiteY15" fmla="*/ 571500 h 609600"/>
                    <a:gd name="connsiteX16" fmla="*/ 38100 w 352424"/>
                    <a:gd name="connsiteY16" fmla="*/ 609600 h 609600"/>
                    <a:gd name="connsiteX17" fmla="*/ 314325 w 352424"/>
                    <a:gd name="connsiteY17" fmla="*/ 609600 h 609600"/>
                    <a:gd name="connsiteX18" fmla="*/ 352425 w 352424"/>
                    <a:gd name="connsiteY18" fmla="*/ 571500 h 609600"/>
                    <a:gd name="connsiteX19" fmla="*/ 352425 w 352424"/>
                    <a:gd name="connsiteY19" fmla="*/ 240030 h 609600"/>
                    <a:gd name="connsiteX20" fmla="*/ 281940 w 352424"/>
                    <a:gd name="connsiteY20" fmla="*/ 171450 h 609600"/>
                    <a:gd name="connsiteX21" fmla="*/ 80010 w 352424"/>
                    <a:gd name="connsiteY21" fmla="*/ 112395 h 609600"/>
                    <a:gd name="connsiteX22" fmla="*/ 70485 w 352424"/>
                    <a:gd name="connsiteY22" fmla="*/ 102870 h 609600"/>
                    <a:gd name="connsiteX23" fmla="*/ 70485 w 352424"/>
                    <a:gd name="connsiteY23" fmla="*/ 28575 h 609600"/>
                    <a:gd name="connsiteX24" fmla="*/ 80010 w 352424"/>
                    <a:gd name="connsiteY24" fmla="*/ 19050 h 609600"/>
                    <a:gd name="connsiteX25" fmla="*/ 270510 w 352424"/>
                    <a:gd name="connsiteY25" fmla="*/ 19050 h 609600"/>
                    <a:gd name="connsiteX26" fmla="*/ 280035 w 352424"/>
                    <a:gd name="connsiteY26" fmla="*/ 28575 h 609600"/>
                    <a:gd name="connsiteX27" fmla="*/ 280035 w 352424"/>
                    <a:gd name="connsiteY27" fmla="*/ 102870 h 609600"/>
                    <a:gd name="connsiteX28" fmla="*/ 270510 w 352424"/>
                    <a:gd name="connsiteY28" fmla="*/ 112395 h 609600"/>
                    <a:gd name="connsiteX29" fmla="*/ 80010 w 352424"/>
                    <a:gd name="connsiteY29" fmla="*/ 112395 h 609600"/>
                    <a:gd name="connsiteX30" fmla="*/ 332423 w 352424"/>
                    <a:gd name="connsiteY30" fmla="*/ 571500 h 609600"/>
                    <a:gd name="connsiteX31" fmla="*/ 313373 w 352424"/>
                    <a:gd name="connsiteY31" fmla="*/ 590550 h 609600"/>
                    <a:gd name="connsiteX32" fmla="*/ 37147 w 352424"/>
                    <a:gd name="connsiteY32" fmla="*/ 590550 h 609600"/>
                    <a:gd name="connsiteX33" fmla="*/ 18097 w 352424"/>
                    <a:gd name="connsiteY33" fmla="*/ 571500 h 609600"/>
                    <a:gd name="connsiteX34" fmla="*/ 18097 w 352424"/>
                    <a:gd name="connsiteY34" fmla="*/ 287655 h 609600"/>
                    <a:gd name="connsiteX35" fmla="*/ 332423 w 352424"/>
                    <a:gd name="connsiteY35" fmla="*/ 287655 h 609600"/>
                    <a:gd name="connsiteX36" fmla="*/ 332423 w 352424"/>
                    <a:gd name="connsiteY36" fmla="*/ 571500 h 609600"/>
                    <a:gd name="connsiteX37" fmla="*/ 332423 w 352424"/>
                    <a:gd name="connsiteY37" fmla="*/ 268605 h 609600"/>
                    <a:gd name="connsiteX38" fmla="*/ 18097 w 352424"/>
                    <a:gd name="connsiteY38" fmla="*/ 268605 h 609600"/>
                    <a:gd name="connsiteX39" fmla="*/ 18097 w 352424"/>
                    <a:gd name="connsiteY39" fmla="*/ 240030 h 609600"/>
                    <a:gd name="connsiteX40" fmla="*/ 68580 w 352424"/>
                    <a:gd name="connsiteY40" fmla="*/ 190500 h 609600"/>
                    <a:gd name="connsiteX41" fmla="*/ 116205 w 352424"/>
                    <a:gd name="connsiteY41" fmla="*/ 142875 h 609600"/>
                    <a:gd name="connsiteX42" fmla="*/ 116205 w 352424"/>
                    <a:gd name="connsiteY42" fmla="*/ 131445 h 609600"/>
                    <a:gd name="connsiteX43" fmla="*/ 235267 w 352424"/>
                    <a:gd name="connsiteY43" fmla="*/ 131445 h 609600"/>
                    <a:gd name="connsiteX44" fmla="*/ 235267 w 352424"/>
                    <a:gd name="connsiteY44" fmla="*/ 142875 h 609600"/>
                    <a:gd name="connsiteX45" fmla="*/ 282893 w 352424"/>
                    <a:gd name="connsiteY45" fmla="*/ 190500 h 609600"/>
                    <a:gd name="connsiteX46" fmla="*/ 332423 w 352424"/>
                    <a:gd name="connsiteY46" fmla="*/ 240030 h 609600"/>
                    <a:gd name="connsiteX47" fmla="*/ 332423 w 352424"/>
                    <a:gd name="connsiteY47" fmla="*/ 268605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52424" h="609600">
                      <a:moveTo>
                        <a:pt x="281940" y="171450"/>
                      </a:moveTo>
                      <a:cubicBezTo>
                        <a:pt x="265748" y="171450"/>
                        <a:pt x="253365" y="159068"/>
                        <a:pt x="253365" y="142875"/>
                      </a:cubicBezTo>
                      <a:lnTo>
                        <a:pt x="253365" y="131445"/>
                      </a:lnTo>
                      <a:lnTo>
                        <a:pt x="270510" y="131445"/>
                      </a:lnTo>
                      <a:cubicBezTo>
                        <a:pt x="286703" y="131445"/>
                        <a:pt x="299085" y="119063"/>
                        <a:pt x="299085" y="102870"/>
                      </a:cubicBezTo>
                      <a:lnTo>
                        <a:pt x="299085" y="28575"/>
                      </a:lnTo>
                      <a:cubicBezTo>
                        <a:pt x="299085" y="12383"/>
                        <a:pt x="286703" y="0"/>
                        <a:pt x="270510" y="0"/>
                      </a:cubicBezTo>
                      <a:lnTo>
                        <a:pt x="80010" y="0"/>
                      </a:lnTo>
                      <a:cubicBezTo>
                        <a:pt x="63817" y="0"/>
                        <a:pt x="51435" y="12383"/>
                        <a:pt x="51435" y="28575"/>
                      </a:cubicBezTo>
                      <a:lnTo>
                        <a:pt x="51435" y="102870"/>
                      </a:lnTo>
                      <a:cubicBezTo>
                        <a:pt x="51435" y="119063"/>
                        <a:pt x="63817" y="131445"/>
                        <a:pt x="80010" y="131445"/>
                      </a:cubicBezTo>
                      <a:lnTo>
                        <a:pt x="97155" y="131445"/>
                      </a:lnTo>
                      <a:lnTo>
                        <a:pt x="97155" y="142875"/>
                      </a:lnTo>
                      <a:cubicBezTo>
                        <a:pt x="97155" y="159068"/>
                        <a:pt x="84773" y="171450"/>
                        <a:pt x="68580" y="171450"/>
                      </a:cubicBezTo>
                      <a:cubicBezTo>
                        <a:pt x="30480" y="171450"/>
                        <a:pt x="0" y="201930"/>
                        <a:pt x="0" y="240030"/>
                      </a:cubicBezTo>
                      <a:lnTo>
                        <a:pt x="0" y="571500"/>
                      </a:lnTo>
                      <a:cubicBezTo>
                        <a:pt x="0" y="592455"/>
                        <a:pt x="17145" y="609600"/>
                        <a:pt x="38100" y="609600"/>
                      </a:cubicBezTo>
                      <a:lnTo>
                        <a:pt x="314325" y="609600"/>
                      </a:lnTo>
                      <a:cubicBezTo>
                        <a:pt x="335280" y="609600"/>
                        <a:pt x="352425" y="592455"/>
                        <a:pt x="352425" y="571500"/>
                      </a:cubicBezTo>
                      <a:lnTo>
                        <a:pt x="352425" y="240030"/>
                      </a:lnTo>
                      <a:cubicBezTo>
                        <a:pt x="351473" y="201930"/>
                        <a:pt x="320040" y="171450"/>
                        <a:pt x="281940" y="171450"/>
                      </a:cubicBezTo>
                      <a:close/>
                      <a:moveTo>
                        <a:pt x="80010" y="112395"/>
                      </a:moveTo>
                      <a:cubicBezTo>
                        <a:pt x="74295" y="112395"/>
                        <a:pt x="70485" y="108585"/>
                        <a:pt x="70485" y="102870"/>
                      </a:cubicBezTo>
                      <a:lnTo>
                        <a:pt x="70485" y="28575"/>
                      </a:lnTo>
                      <a:cubicBezTo>
                        <a:pt x="70485" y="22860"/>
                        <a:pt x="74295" y="19050"/>
                        <a:pt x="80010" y="19050"/>
                      </a:cubicBezTo>
                      <a:lnTo>
                        <a:pt x="270510" y="19050"/>
                      </a:lnTo>
                      <a:cubicBezTo>
                        <a:pt x="276225" y="19050"/>
                        <a:pt x="280035" y="22860"/>
                        <a:pt x="280035" y="28575"/>
                      </a:cubicBezTo>
                      <a:lnTo>
                        <a:pt x="280035" y="102870"/>
                      </a:lnTo>
                      <a:cubicBezTo>
                        <a:pt x="280035" y="108585"/>
                        <a:pt x="276225" y="112395"/>
                        <a:pt x="270510" y="112395"/>
                      </a:cubicBezTo>
                      <a:lnTo>
                        <a:pt x="80010" y="112395"/>
                      </a:lnTo>
                      <a:close/>
                      <a:moveTo>
                        <a:pt x="332423" y="571500"/>
                      </a:moveTo>
                      <a:cubicBezTo>
                        <a:pt x="332423" y="581978"/>
                        <a:pt x="323850" y="590550"/>
                        <a:pt x="313373" y="590550"/>
                      </a:cubicBezTo>
                      <a:lnTo>
                        <a:pt x="37147" y="590550"/>
                      </a:lnTo>
                      <a:cubicBezTo>
                        <a:pt x="26670" y="590550"/>
                        <a:pt x="18097" y="581978"/>
                        <a:pt x="18097" y="571500"/>
                      </a:cubicBezTo>
                      <a:lnTo>
                        <a:pt x="18097" y="287655"/>
                      </a:lnTo>
                      <a:lnTo>
                        <a:pt x="332423" y="287655"/>
                      </a:lnTo>
                      <a:lnTo>
                        <a:pt x="332423" y="571500"/>
                      </a:lnTo>
                      <a:close/>
                      <a:moveTo>
                        <a:pt x="332423" y="268605"/>
                      </a:moveTo>
                      <a:lnTo>
                        <a:pt x="18097" y="268605"/>
                      </a:lnTo>
                      <a:lnTo>
                        <a:pt x="18097" y="240030"/>
                      </a:lnTo>
                      <a:cubicBezTo>
                        <a:pt x="18097" y="212408"/>
                        <a:pt x="40957" y="190500"/>
                        <a:pt x="68580" y="190500"/>
                      </a:cubicBezTo>
                      <a:cubicBezTo>
                        <a:pt x="95250" y="190500"/>
                        <a:pt x="116205" y="169545"/>
                        <a:pt x="116205" y="142875"/>
                      </a:cubicBezTo>
                      <a:lnTo>
                        <a:pt x="116205" y="131445"/>
                      </a:lnTo>
                      <a:lnTo>
                        <a:pt x="235267" y="131445"/>
                      </a:lnTo>
                      <a:lnTo>
                        <a:pt x="235267" y="142875"/>
                      </a:lnTo>
                      <a:cubicBezTo>
                        <a:pt x="235267" y="169545"/>
                        <a:pt x="256223" y="190500"/>
                        <a:pt x="282893" y="190500"/>
                      </a:cubicBezTo>
                      <a:cubicBezTo>
                        <a:pt x="310515" y="190500"/>
                        <a:pt x="332423" y="213360"/>
                        <a:pt x="332423" y="240030"/>
                      </a:cubicBezTo>
                      <a:lnTo>
                        <a:pt x="332423" y="26860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1" name="Graphic 10">
                  <a:extLst>
                    <a:ext uri="{FF2B5EF4-FFF2-40B4-BE49-F238E27FC236}">
                      <a16:creationId xmlns:a16="http://schemas.microsoft.com/office/drawing/2014/main" id="{FDC1A9ED-EA61-40B1-B735-EAA3617DC4BC}"/>
                    </a:ext>
                  </a:extLst>
                </p:cNvPr>
                <p:cNvSpPr/>
                <p:nvPr/>
              </p:nvSpPr>
              <p:spPr>
                <a:xfrm>
                  <a:off x="390430" y="2765404"/>
                  <a:ext cx="125729" cy="125730"/>
                </a:xfrm>
                <a:custGeom>
                  <a:avLst/>
                  <a:gdLst>
                    <a:gd name="connsiteX0" fmla="*/ 19050 w 125729"/>
                    <a:gd name="connsiteY0" fmla="*/ 81915 h 125730"/>
                    <a:gd name="connsiteX1" fmla="*/ 43815 w 125729"/>
                    <a:gd name="connsiteY1" fmla="*/ 81915 h 125730"/>
                    <a:gd name="connsiteX2" fmla="*/ 43815 w 125729"/>
                    <a:gd name="connsiteY2" fmla="*/ 106680 h 125730"/>
                    <a:gd name="connsiteX3" fmla="*/ 62865 w 125729"/>
                    <a:gd name="connsiteY3" fmla="*/ 125730 h 125730"/>
                    <a:gd name="connsiteX4" fmla="*/ 81915 w 125729"/>
                    <a:gd name="connsiteY4" fmla="*/ 106680 h 125730"/>
                    <a:gd name="connsiteX5" fmla="*/ 81915 w 125729"/>
                    <a:gd name="connsiteY5" fmla="*/ 81915 h 125730"/>
                    <a:gd name="connsiteX6" fmla="*/ 106680 w 125729"/>
                    <a:gd name="connsiteY6" fmla="*/ 81915 h 125730"/>
                    <a:gd name="connsiteX7" fmla="*/ 125730 w 125729"/>
                    <a:gd name="connsiteY7" fmla="*/ 62865 h 125730"/>
                    <a:gd name="connsiteX8" fmla="*/ 106680 w 125729"/>
                    <a:gd name="connsiteY8" fmla="*/ 43815 h 125730"/>
                    <a:gd name="connsiteX9" fmla="*/ 81915 w 125729"/>
                    <a:gd name="connsiteY9" fmla="*/ 43815 h 125730"/>
                    <a:gd name="connsiteX10" fmla="*/ 81915 w 125729"/>
                    <a:gd name="connsiteY10" fmla="*/ 19050 h 125730"/>
                    <a:gd name="connsiteX11" fmla="*/ 62865 w 125729"/>
                    <a:gd name="connsiteY11" fmla="*/ 0 h 125730"/>
                    <a:gd name="connsiteX12" fmla="*/ 43815 w 125729"/>
                    <a:gd name="connsiteY12" fmla="*/ 19050 h 125730"/>
                    <a:gd name="connsiteX13" fmla="*/ 43815 w 125729"/>
                    <a:gd name="connsiteY13" fmla="*/ 43815 h 125730"/>
                    <a:gd name="connsiteX14" fmla="*/ 19050 w 125729"/>
                    <a:gd name="connsiteY14" fmla="*/ 43815 h 125730"/>
                    <a:gd name="connsiteX15" fmla="*/ 0 w 125729"/>
                    <a:gd name="connsiteY15" fmla="*/ 62865 h 125730"/>
                    <a:gd name="connsiteX16" fmla="*/ 19050 w 125729"/>
                    <a:gd name="connsiteY16" fmla="*/ 81915 h 12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5729" h="125730">
                      <a:moveTo>
                        <a:pt x="19050" y="81915"/>
                      </a:moveTo>
                      <a:lnTo>
                        <a:pt x="43815" y="81915"/>
                      </a:lnTo>
                      <a:lnTo>
                        <a:pt x="43815" y="106680"/>
                      </a:lnTo>
                      <a:cubicBezTo>
                        <a:pt x="43815" y="117157"/>
                        <a:pt x="52388" y="125730"/>
                        <a:pt x="62865" y="125730"/>
                      </a:cubicBezTo>
                      <a:cubicBezTo>
                        <a:pt x="73342" y="125730"/>
                        <a:pt x="81915" y="117157"/>
                        <a:pt x="81915" y="106680"/>
                      </a:cubicBezTo>
                      <a:lnTo>
                        <a:pt x="81915" y="81915"/>
                      </a:lnTo>
                      <a:lnTo>
                        <a:pt x="106680" y="81915"/>
                      </a:lnTo>
                      <a:cubicBezTo>
                        <a:pt x="117158" y="81915"/>
                        <a:pt x="125730" y="73343"/>
                        <a:pt x="125730" y="62865"/>
                      </a:cubicBezTo>
                      <a:cubicBezTo>
                        <a:pt x="125730" y="52388"/>
                        <a:pt x="117158" y="43815"/>
                        <a:pt x="106680" y="43815"/>
                      </a:cubicBezTo>
                      <a:lnTo>
                        <a:pt x="81915" y="43815"/>
                      </a:lnTo>
                      <a:lnTo>
                        <a:pt x="81915" y="19050"/>
                      </a:lnTo>
                      <a:cubicBezTo>
                        <a:pt x="81915" y="8573"/>
                        <a:pt x="73342" y="0"/>
                        <a:pt x="62865" y="0"/>
                      </a:cubicBezTo>
                      <a:cubicBezTo>
                        <a:pt x="52388" y="0"/>
                        <a:pt x="43815" y="8573"/>
                        <a:pt x="43815" y="19050"/>
                      </a:cubicBezTo>
                      <a:lnTo>
                        <a:pt x="43815" y="43815"/>
                      </a:lnTo>
                      <a:lnTo>
                        <a:pt x="19050" y="43815"/>
                      </a:lnTo>
                      <a:cubicBezTo>
                        <a:pt x="8572" y="43815"/>
                        <a:pt x="0" y="52388"/>
                        <a:pt x="0" y="62865"/>
                      </a:cubicBezTo>
                      <a:cubicBezTo>
                        <a:pt x="0" y="73343"/>
                        <a:pt x="8572" y="81915"/>
                        <a:pt x="19050" y="8191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F4FEA1D-C497-424B-8DC7-661866A55643}"/>
                </a:ext>
              </a:extLst>
            </p:cNvPr>
            <p:cNvGrpSpPr/>
            <p:nvPr/>
          </p:nvGrpSpPr>
          <p:grpSpPr>
            <a:xfrm>
              <a:off x="1074840" y="2977698"/>
              <a:ext cx="754607" cy="754607"/>
              <a:chOff x="777977" y="2104408"/>
              <a:chExt cx="754607" cy="754607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AD3666D3-36F3-43BD-A024-3AFA70669CC2}"/>
                  </a:ext>
                </a:extLst>
              </p:cNvPr>
              <p:cNvSpPr/>
              <p:nvPr/>
            </p:nvSpPr>
            <p:spPr>
              <a:xfrm flipH="1">
                <a:off x="777977" y="2104408"/>
                <a:ext cx="754607" cy="754607"/>
              </a:xfrm>
              <a:prstGeom prst="ellipse">
                <a:avLst/>
              </a:prstGeom>
              <a:solidFill>
                <a:srgbClr val="FFFFFF"/>
              </a:solidFill>
              <a:ln w="60325" cap="flat" cmpd="sng" algn="ctr">
                <a:solidFill>
                  <a:srgbClr val="91A2B1"/>
                </a:solidFill>
                <a:prstDash val="solid"/>
                <a:miter lim="800000"/>
              </a:ln>
              <a:effectLst>
                <a:outerShdw blurRad="100528" dist="95926" dir="3120000" sx="93000" sy="93000" algn="t" rotWithShape="0">
                  <a:prstClr val="black">
                    <a:alpha val="29181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17862FF3-CEE2-4186-B3BE-40D8BF0A03C2}"/>
                  </a:ext>
                </a:extLst>
              </p:cNvPr>
              <p:cNvSpPr/>
              <p:nvPr/>
            </p:nvSpPr>
            <p:spPr>
              <a:xfrm>
                <a:off x="1067176" y="2266872"/>
                <a:ext cx="171074" cy="69674"/>
              </a:xfrm>
              <a:prstGeom prst="rect">
                <a:avLst/>
              </a:prstGeom>
              <a:solidFill>
                <a:srgbClr val="91A2B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E240A4F-9C3D-490B-AABF-F0CE8249B149}"/>
                  </a:ext>
                </a:extLst>
              </p:cNvPr>
              <p:cNvGrpSpPr/>
              <p:nvPr/>
            </p:nvGrpSpPr>
            <p:grpSpPr>
              <a:xfrm>
                <a:off x="1023256" y="2253345"/>
                <a:ext cx="264048" cy="456733"/>
                <a:chOff x="278036" y="2389167"/>
                <a:chExt cx="352424" cy="609600"/>
              </a:xfrm>
              <a:solidFill>
                <a:srgbClr val="0C3659"/>
              </a:solidFill>
            </p:grpSpPr>
            <p:sp>
              <p:nvSpPr>
                <p:cNvPr id="16" name="Graphic 10">
                  <a:extLst>
                    <a:ext uri="{FF2B5EF4-FFF2-40B4-BE49-F238E27FC236}">
                      <a16:creationId xmlns:a16="http://schemas.microsoft.com/office/drawing/2014/main" id="{3BEF56BD-2B20-430D-AFE2-05A6A4310C5E}"/>
                    </a:ext>
                  </a:extLst>
                </p:cNvPr>
                <p:cNvSpPr/>
                <p:nvPr/>
              </p:nvSpPr>
              <p:spPr>
                <a:xfrm>
                  <a:off x="278036" y="2389167"/>
                  <a:ext cx="352424" cy="609600"/>
                </a:xfrm>
                <a:custGeom>
                  <a:avLst/>
                  <a:gdLst>
                    <a:gd name="connsiteX0" fmla="*/ 281940 w 352424"/>
                    <a:gd name="connsiteY0" fmla="*/ 171450 h 609600"/>
                    <a:gd name="connsiteX1" fmla="*/ 253365 w 352424"/>
                    <a:gd name="connsiteY1" fmla="*/ 142875 h 609600"/>
                    <a:gd name="connsiteX2" fmla="*/ 253365 w 352424"/>
                    <a:gd name="connsiteY2" fmla="*/ 131445 h 609600"/>
                    <a:gd name="connsiteX3" fmla="*/ 270510 w 352424"/>
                    <a:gd name="connsiteY3" fmla="*/ 131445 h 609600"/>
                    <a:gd name="connsiteX4" fmla="*/ 299085 w 352424"/>
                    <a:gd name="connsiteY4" fmla="*/ 102870 h 609600"/>
                    <a:gd name="connsiteX5" fmla="*/ 299085 w 352424"/>
                    <a:gd name="connsiteY5" fmla="*/ 28575 h 609600"/>
                    <a:gd name="connsiteX6" fmla="*/ 270510 w 352424"/>
                    <a:gd name="connsiteY6" fmla="*/ 0 h 609600"/>
                    <a:gd name="connsiteX7" fmla="*/ 80010 w 352424"/>
                    <a:gd name="connsiteY7" fmla="*/ 0 h 609600"/>
                    <a:gd name="connsiteX8" fmla="*/ 51435 w 352424"/>
                    <a:gd name="connsiteY8" fmla="*/ 28575 h 609600"/>
                    <a:gd name="connsiteX9" fmla="*/ 51435 w 352424"/>
                    <a:gd name="connsiteY9" fmla="*/ 102870 h 609600"/>
                    <a:gd name="connsiteX10" fmla="*/ 80010 w 352424"/>
                    <a:gd name="connsiteY10" fmla="*/ 131445 h 609600"/>
                    <a:gd name="connsiteX11" fmla="*/ 97155 w 352424"/>
                    <a:gd name="connsiteY11" fmla="*/ 131445 h 609600"/>
                    <a:gd name="connsiteX12" fmla="*/ 97155 w 352424"/>
                    <a:gd name="connsiteY12" fmla="*/ 142875 h 609600"/>
                    <a:gd name="connsiteX13" fmla="*/ 68580 w 352424"/>
                    <a:gd name="connsiteY13" fmla="*/ 171450 h 609600"/>
                    <a:gd name="connsiteX14" fmla="*/ 0 w 352424"/>
                    <a:gd name="connsiteY14" fmla="*/ 240030 h 609600"/>
                    <a:gd name="connsiteX15" fmla="*/ 0 w 352424"/>
                    <a:gd name="connsiteY15" fmla="*/ 571500 h 609600"/>
                    <a:gd name="connsiteX16" fmla="*/ 38100 w 352424"/>
                    <a:gd name="connsiteY16" fmla="*/ 609600 h 609600"/>
                    <a:gd name="connsiteX17" fmla="*/ 314325 w 352424"/>
                    <a:gd name="connsiteY17" fmla="*/ 609600 h 609600"/>
                    <a:gd name="connsiteX18" fmla="*/ 352425 w 352424"/>
                    <a:gd name="connsiteY18" fmla="*/ 571500 h 609600"/>
                    <a:gd name="connsiteX19" fmla="*/ 352425 w 352424"/>
                    <a:gd name="connsiteY19" fmla="*/ 240030 h 609600"/>
                    <a:gd name="connsiteX20" fmla="*/ 281940 w 352424"/>
                    <a:gd name="connsiteY20" fmla="*/ 171450 h 609600"/>
                    <a:gd name="connsiteX21" fmla="*/ 80010 w 352424"/>
                    <a:gd name="connsiteY21" fmla="*/ 112395 h 609600"/>
                    <a:gd name="connsiteX22" fmla="*/ 70485 w 352424"/>
                    <a:gd name="connsiteY22" fmla="*/ 102870 h 609600"/>
                    <a:gd name="connsiteX23" fmla="*/ 70485 w 352424"/>
                    <a:gd name="connsiteY23" fmla="*/ 28575 h 609600"/>
                    <a:gd name="connsiteX24" fmla="*/ 80010 w 352424"/>
                    <a:gd name="connsiteY24" fmla="*/ 19050 h 609600"/>
                    <a:gd name="connsiteX25" fmla="*/ 270510 w 352424"/>
                    <a:gd name="connsiteY25" fmla="*/ 19050 h 609600"/>
                    <a:gd name="connsiteX26" fmla="*/ 280035 w 352424"/>
                    <a:gd name="connsiteY26" fmla="*/ 28575 h 609600"/>
                    <a:gd name="connsiteX27" fmla="*/ 280035 w 352424"/>
                    <a:gd name="connsiteY27" fmla="*/ 102870 h 609600"/>
                    <a:gd name="connsiteX28" fmla="*/ 270510 w 352424"/>
                    <a:gd name="connsiteY28" fmla="*/ 112395 h 609600"/>
                    <a:gd name="connsiteX29" fmla="*/ 80010 w 352424"/>
                    <a:gd name="connsiteY29" fmla="*/ 112395 h 609600"/>
                    <a:gd name="connsiteX30" fmla="*/ 332423 w 352424"/>
                    <a:gd name="connsiteY30" fmla="*/ 571500 h 609600"/>
                    <a:gd name="connsiteX31" fmla="*/ 313373 w 352424"/>
                    <a:gd name="connsiteY31" fmla="*/ 590550 h 609600"/>
                    <a:gd name="connsiteX32" fmla="*/ 37147 w 352424"/>
                    <a:gd name="connsiteY32" fmla="*/ 590550 h 609600"/>
                    <a:gd name="connsiteX33" fmla="*/ 18097 w 352424"/>
                    <a:gd name="connsiteY33" fmla="*/ 571500 h 609600"/>
                    <a:gd name="connsiteX34" fmla="*/ 18097 w 352424"/>
                    <a:gd name="connsiteY34" fmla="*/ 287655 h 609600"/>
                    <a:gd name="connsiteX35" fmla="*/ 332423 w 352424"/>
                    <a:gd name="connsiteY35" fmla="*/ 287655 h 609600"/>
                    <a:gd name="connsiteX36" fmla="*/ 332423 w 352424"/>
                    <a:gd name="connsiteY36" fmla="*/ 571500 h 609600"/>
                    <a:gd name="connsiteX37" fmla="*/ 332423 w 352424"/>
                    <a:gd name="connsiteY37" fmla="*/ 268605 h 609600"/>
                    <a:gd name="connsiteX38" fmla="*/ 18097 w 352424"/>
                    <a:gd name="connsiteY38" fmla="*/ 268605 h 609600"/>
                    <a:gd name="connsiteX39" fmla="*/ 18097 w 352424"/>
                    <a:gd name="connsiteY39" fmla="*/ 240030 h 609600"/>
                    <a:gd name="connsiteX40" fmla="*/ 68580 w 352424"/>
                    <a:gd name="connsiteY40" fmla="*/ 190500 h 609600"/>
                    <a:gd name="connsiteX41" fmla="*/ 116205 w 352424"/>
                    <a:gd name="connsiteY41" fmla="*/ 142875 h 609600"/>
                    <a:gd name="connsiteX42" fmla="*/ 116205 w 352424"/>
                    <a:gd name="connsiteY42" fmla="*/ 131445 h 609600"/>
                    <a:gd name="connsiteX43" fmla="*/ 235267 w 352424"/>
                    <a:gd name="connsiteY43" fmla="*/ 131445 h 609600"/>
                    <a:gd name="connsiteX44" fmla="*/ 235267 w 352424"/>
                    <a:gd name="connsiteY44" fmla="*/ 142875 h 609600"/>
                    <a:gd name="connsiteX45" fmla="*/ 282893 w 352424"/>
                    <a:gd name="connsiteY45" fmla="*/ 190500 h 609600"/>
                    <a:gd name="connsiteX46" fmla="*/ 332423 w 352424"/>
                    <a:gd name="connsiteY46" fmla="*/ 240030 h 609600"/>
                    <a:gd name="connsiteX47" fmla="*/ 332423 w 352424"/>
                    <a:gd name="connsiteY47" fmla="*/ 268605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</a:cxnLst>
                  <a:rect l="l" t="t" r="r" b="b"/>
                  <a:pathLst>
                    <a:path w="352424" h="609600">
                      <a:moveTo>
                        <a:pt x="281940" y="171450"/>
                      </a:moveTo>
                      <a:cubicBezTo>
                        <a:pt x="265748" y="171450"/>
                        <a:pt x="253365" y="159068"/>
                        <a:pt x="253365" y="142875"/>
                      </a:cubicBezTo>
                      <a:lnTo>
                        <a:pt x="253365" y="131445"/>
                      </a:lnTo>
                      <a:lnTo>
                        <a:pt x="270510" y="131445"/>
                      </a:lnTo>
                      <a:cubicBezTo>
                        <a:pt x="286703" y="131445"/>
                        <a:pt x="299085" y="119063"/>
                        <a:pt x="299085" y="102870"/>
                      </a:cubicBezTo>
                      <a:lnTo>
                        <a:pt x="299085" y="28575"/>
                      </a:lnTo>
                      <a:cubicBezTo>
                        <a:pt x="299085" y="12383"/>
                        <a:pt x="286703" y="0"/>
                        <a:pt x="270510" y="0"/>
                      </a:cubicBezTo>
                      <a:lnTo>
                        <a:pt x="80010" y="0"/>
                      </a:lnTo>
                      <a:cubicBezTo>
                        <a:pt x="63817" y="0"/>
                        <a:pt x="51435" y="12383"/>
                        <a:pt x="51435" y="28575"/>
                      </a:cubicBezTo>
                      <a:lnTo>
                        <a:pt x="51435" y="102870"/>
                      </a:lnTo>
                      <a:cubicBezTo>
                        <a:pt x="51435" y="119063"/>
                        <a:pt x="63817" y="131445"/>
                        <a:pt x="80010" y="131445"/>
                      </a:cubicBezTo>
                      <a:lnTo>
                        <a:pt x="97155" y="131445"/>
                      </a:lnTo>
                      <a:lnTo>
                        <a:pt x="97155" y="142875"/>
                      </a:lnTo>
                      <a:cubicBezTo>
                        <a:pt x="97155" y="159068"/>
                        <a:pt x="84773" y="171450"/>
                        <a:pt x="68580" y="171450"/>
                      </a:cubicBezTo>
                      <a:cubicBezTo>
                        <a:pt x="30480" y="171450"/>
                        <a:pt x="0" y="201930"/>
                        <a:pt x="0" y="240030"/>
                      </a:cubicBezTo>
                      <a:lnTo>
                        <a:pt x="0" y="571500"/>
                      </a:lnTo>
                      <a:cubicBezTo>
                        <a:pt x="0" y="592455"/>
                        <a:pt x="17145" y="609600"/>
                        <a:pt x="38100" y="609600"/>
                      </a:cubicBezTo>
                      <a:lnTo>
                        <a:pt x="314325" y="609600"/>
                      </a:lnTo>
                      <a:cubicBezTo>
                        <a:pt x="335280" y="609600"/>
                        <a:pt x="352425" y="592455"/>
                        <a:pt x="352425" y="571500"/>
                      </a:cubicBezTo>
                      <a:lnTo>
                        <a:pt x="352425" y="240030"/>
                      </a:lnTo>
                      <a:cubicBezTo>
                        <a:pt x="351473" y="201930"/>
                        <a:pt x="320040" y="171450"/>
                        <a:pt x="281940" y="171450"/>
                      </a:cubicBezTo>
                      <a:close/>
                      <a:moveTo>
                        <a:pt x="80010" y="112395"/>
                      </a:moveTo>
                      <a:cubicBezTo>
                        <a:pt x="74295" y="112395"/>
                        <a:pt x="70485" y="108585"/>
                        <a:pt x="70485" y="102870"/>
                      </a:cubicBezTo>
                      <a:lnTo>
                        <a:pt x="70485" y="28575"/>
                      </a:lnTo>
                      <a:cubicBezTo>
                        <a:pt x="70485" y="22860"/>
                        <a:pt x="74295" y="19050"/>
                        <a:pt x="80010" y="19050"/>
                      </a:cubicBezTo>
                      <a:lnTo>
                        <a:pt x="270510" y="19050"/>
                      </a:lnTo>
                      <a:cubicBezTo>
                        <a:pt x="276225" y="19050"/>
                        <a:pt x="280035" y="22860"/>
                        <a:pt x="280035" y="28575"/>
                      </a:cubicBezTo>
                      <a:lnTo>
                        <a:pt x="280035" y="102870"/>
                      </a:lnTo>
                      <a:cubicBezTo>
                        <a:pt x="280035" y="108585"/>
                        <a:pt x="276225" y="112395"/>
                        <a:pt x="270510" y="112395"/>
                      </a:cubicBezTo>
                      <a:lnTo>
                        <a:pt x="80010" y="112395"/>
                      </a:lnTo>
                      <a:close/>
                      <a:moveTo>
                        <a:pt x="332423" y="571500"/>
                      </a:moveTo>
                      <a:cubicBezTo>
                        <a:pt x="332423" y="581978"/>
                        <a:pt x="323850" y="590550"/>
                        <a:pt x="313373" y="590550"/>
                      </a:cubicBezTo>
                      <a:lnTo>
                        <a:pt x="37147" y="590550"/>
                      </a:lnTo>
                      <a:cubicBezTo>
                        <a:pt x="26670" y="590550"/>
                        <a:pt x="18097" y="581978"/>
                        <a:pt x="18097" y="571500"/>
                      </a:cubicBezTo>
                      <a:lnTo>
                        <a:pt x="18097" y="287655"/>
                      </a:lnTo>
                      <a:lnTo>
                        <a:pt x="332423" y="287655"/>
                      </a:lnTo>
                      <a:lnTo>
                        <a:pt x="332423" y="571500"/>
                      </a:lnTo>
                      <a:close/>
                      <a:moveTo>
                        <a:pt x="332423" y="268605"/>
                      </a:moveTo>
                      <a:lnTo>
                        <a:pt x="18097" y="268605"/>
                      </a:lnTo>
                      <a:lnTo>
                        <a:pt x="18097" y="240030"/>
                      </a:lnTo>
                      <a:cubicBezTo>
                        <a:pt x="18097" y="212408"/>
                        <a:pt x="40957" y="190500"/>
                        <a:pt x="68580" y="190500"/>
                      </a:cubicBezTo>
                      <a:cubicBezTo>
                        <a:pt x="95250" y="190500"/>
                        <a:pt x="116205" y="169545"/>
                        <a:pt x="116205" y="142875"/>
                      </a:cubicBezTo>
                      <a:lnTo>
                        <a:pt x="116205" y="131445"/>
                      </a:lnTo>
                      <a:lnTo>
                        <a:pt x="235267" y="131445"/>
                      </a:lnTo>
                      <a:lnTo>
                        <a:pt x="235267" y="142875"/>
                      </a:lnTo>
                      <a:cubicBezTo>
                        <a:pt x="235267" y="169545"/>
                        <a:pt x="256223" y="190500"/>
                        <a:pt x="282893" y="190500"/>
                      </a:cubicBezTo>
                      <a:cubicBezTo>
                        <a:pt x="310515" y="190500"/>
                        <a:pt x="332423" y="213360"/>
                        <a:pt x="332423" y="240030"/>
                      </a:cubicBezTo>
                      <a:lnTo>
                        <a:pt x="332423" y="268605"/>
                      </a:ln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Graphic 10">
                  <a:extLst>
                    <a:ext uri="{FF2B5EF4-FFF2-40B4-BE49-F238E27FC236}">
                      <a16:creationId xmlns:a16="http://schemas.microsoft.com/office/drawing/2014/main" id="{D9E2DD96-D641-40FD-821B-D12560565F54}"/>
                    </a:ext>
                  </a:extLst>
                </p:cNvPr>
                <p:cNvSpPr/>
                <p:nvPr/>
              </p:nvSpPr>
              <p:spPr>
                <a:xfrm>
                  <a:off x="390430" y="2765404"/>
                  <a:ext cx="125729" cy="125730"/>
                </a:xfrm>
                <a:custGeom>
                  <a:avLst/>
                  <a:gdLst>
                    <a:gd name="connsiteX0" fmla="*/ 19050 w 125729"/>
                    <a:gd name="connsiteY0" fmla="*/ 81915 h 125730"/>
                    <a:gd name="connsiteX1" fmla="*/ 43815 w 125729"/>
                    <a:gd name="connsiteY1" fmla="*/ 81915 h 125730"/>
                    <a:gd name="connsiteX2" fmla="*/ 43815 w 125729"/>
                    <a:gd name="connsiteY2" fmla="*/ 106680 h 125730"/>
                    <a:gd name="connsiteX3" fmla="*/ 62865 w 125729"/>
                    <a:gd name="connsiteY3" fmla="*/ 125730 h 125730"/>
                    <a:gd name="connsiteX4" fmla="*/ 81915 w 125729"/>
                    <a:gd name="connsiteY4" fmla="*/ 106680 h 125730"/>
                    <a:gd name="connsiteX5" fmla="*/ 81915 w 125729"/>
                    <a:gd name="connsiteY5" fmla="*/ 81915 h 125730"/>
                    <a:gd name="connsiteX6" fmla="*/ 106680 w 125729"/>
                    <a:gd name="connsiteY6" fmla="*/ 81915 h 125730"/>
                    <a:gd name="connsiteX7" fmla="*/ 125730 w 125729"/>
                    <a:gd name="connsiteY7" fmla="*/ 62865 h 125730"/>
                    <a:gd name="connsiteX8" fmla="*/ 106680 w 125729"/>
                    <a:gd name="connsiteY8" fmla="*/ 43815 h 125730"/>
                    <a:gd name="connsiteX9" fmla="*/ 81915 w 125729"/>
                    <a:gd name="connsiteY9" fmla="*/ 43815 h 125730"/>
                    <a:gd name="connsiteX10" fmla="*/ 81915 w 125729"/>
                    <a:gd name="connsiteY10" fmla="*/ 19050 h 125730"/>
                    <a:gd name="connsiteX11" fmla="*/ 62865 w 125729"/>
                    <a:gd name="connsiteY11" fmla="*/ 0 h 125730"/>
                    <a:gd name="connsiteX12" fmla="*/ 43815 w 125729"/>
                    <a:gd name="connsiteY12" fmla="*/ 19050 h 125730"/>
                    <a:gd name="connsiteX13" fmla="*/ 43815 w 125729"/>
                    <a:gd name="connsiteY13" fmla="*/ 43815 h 125730"/>
                    <a:gd name="connsiteX14" fmla="*/ 19050 w 125729"/>
                    <a:gd name="connsiteY14" fmla="*/ 43815 h 125730"/>
                    <a:gd name="connsiteX15" fmla="*/ 0 w 125729"/>
                    <a:gd name="connsiteY15" fmla="*/ 62865 h 125730"/>
                    <a:gd name="connsiteX16" fmla="*/ 19050 w 125729"/>
                    <a:gd name="connsiteY16" fmla="*/ 81915 h 1257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25729" h="125730">
                      <a:moveTo>
                        <a:pt x="19050" y="81915"/>
                      </a:moveTo>
                      <a:lnTo>
                        <a:pt x="43815" y="81915"/>
                      </a:lnTo>
                      <a:lnTo>
                        <a:pt x="43815" y="106680"/>
                      </a:lnTo>
                      <a:cubicBezTo>
                        <a:pt x="43815" y="117157"/>
                        <a:pt x="52388" y="125730"/>
                        <a:pt x="62865" y="125730"/>
                      </a:cubicBezTo>
                      <a:cubicBezTo>
                        <a:pt x="73342" y="125730"/>
                        <a:pt x="81915" y="117157"/>
                        <a:pt x="81915" y="106680"/>
                      </a:cubicBezTo>
                      <a:lnTo>
                        <a:pt x="81915" y="81915"/>
                      </a:lnTo>
                      <a:lnTo>
                        <a:pt x="106680" y="81915"/>
                      </a:lnTo>
                      <a:cubicBezTo>
                        <a:pt x="117158" y="81915"/>
                        <a:pt x="125730" y="73343"/>
                        <a:pt x="125730" y="62865"/>
                      </a:cubicBezTo>
                      <a:cubicBezTo>
                        <a:pt x="125730" y="52388"/>
                        <a:pt x="117158" y="43815"/>
                        <a:pt x="106680" y="43815"/>
                      </a:cubicBezTo>
                      <a:lnTo>
                        <a:pt x="81915" y="43815"/>
                      </a:lnTo>
                      <a:lnTo>
                        <a:pt x="81915" y="19050"/>
                      </a:lnTo>
                      <a:cubicBezTo>
                        <a:pt x="81915" y="8573"/>
                        <a:pt x="73342" y="0"/>
                        <a:pt x="62865" y="0"/>
                      </a:cubicBezTo>
                      <a:cubicBezTo>
                        <a:pt x="52388" y="0"/>
                        <a:pt x="43815" y="8573"/>
                        <a:pt x="43815" y="19050"/>
                      </a:cubicBezTo>
                      <a:lnTo>
                        <a:pt x="43815" y="43815"/>
                      </a:lnTo>
                      <a:lnTo>
                        <a:pt x="19050" y="43815"/>
                      </a:lnTo>
                      <a:cubicBezTo>
                        <a:pt x="8572" y="43815"/>
                        <a:pt x="0" y="52388"/>
                        <a:pt x="0" y="62865"/>
                      </a:cubicBezTo>
                      <a:cubicBezTo>
                        <a:pt x="0" y="73343"/>
                        <a:pt x="8572" y="81915"/>
                        <a:pt x="19050" y="81915"/>
                      </a:cubicBezTo>
                      <a:close/>
                    </a:path>
                  </a:pathLst>
                </a:custGeom>
                <a:grpFill/>
                <a:ln w="12700" cap="flat">
                  <a:solidFill>
                    <a:srgbClr val="0C3659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22" name="Rectangle: Rounded Corners 9">
            <a:extLst>
              <a:ext uri="{FF2B5EF4-FFF2-40B4-BE49-F238E27FC236}">
                <a16:creationId xmlns:a16="http://schemas.microsoft.com/office/drawing/2014/main" id="{E0902E13-F6F2-4BEA-8D94-936569EBD6A9}"/>
              </a:ext>
            </a:extLst>
          </p:cNvPr>
          <p:cNvSpPr/>
          <p:nvPr/>
        </p:nvSpPr>
        <p:spPr>
          <a:xfrm>
            <a:off x="573241" y="4781720"/>
            <a:ext cx="5585736" cy="1554480"/>
          </a:xfrm>
          <a:prstGeom prst="roundRect">
            <a:avLst>
              <a:gd name="adj" fmla="val 11031"/>
            </a:avLst>
          </a:prstGeom>
          <a:solidFill>
            <a:srgbClr val="FFFFFF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F8E4CD-B95B-4157-8482-9C2E0A7E42F5}"/>
              </a:ext>
            </a:extLst>
          </p:cNvPr>
          <p:cNvSpPr txBox="1"/>
          <p:nvPr/>
        </p:nvSpPr>
        <p:spPr>
          <a:xfrm>
            <a:off x="531249" y="4840868"/>
            <a:ext cx="565122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Храните неокрытые флаконы в холодильнике при температуре от 2 °C до 8 °C в оригинальной картонной упаковке, защищая от света.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ru" sz="13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Весь неиспользованный препарат необходимо утилизировать.</a:t>
            </a:r>
            <a:endParaRPr kumimoji="0" lang="en-GB" sz="13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27D96B-EB6A-448C-A817-5B64A936EC10}"/>
              </a:ext>
            </a:extLst>
          </p:cNvPr>
          <p:cNvGrpSpPr/>
          <p:nvPr/>
        </p:nvGrpSpPr>
        <p:grpSpPr>
          <a:xfrm>
            <a:off x="730429" y="5881508"/>
            <a:ext cx="4810415" cy="369332"/>
            <a:chOff x="5697611" y="5146175"/>
            <a:chExt cx="4810415" cy="36933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565F1CE-6E75-44D2-AF21-CE61D0B0CC2F}"/>
                </a:ext>
              </a:extLst>
            </p:cNvPr>
            <p:cNvSpPr txBox="1"/>
            <p:nvPr/>
          </p:nvSpPr>
          <p:spPr>
            <a:xfrm>
              <a:off x="8553645" y="5146175"/>
              <a:ext cx="19543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НЕ ВСТРЯХИВАТЬ!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CA9DDA6-248B-4E53-8488-3D31D31C04C0}"/>
                </a:ext>
              </a:extLst>
            </p:cNvPr>
            <p:cNvSpPr txBox="1"/>
            <p:nvPr/>
          </p:nvSpPr>
          <p:spPr>
            <a:xfrm>
              <a:off x="5697611" y="5146175"/>
              <a:ext cx="2806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</a:rPr>
                <a:t>НЕ ЗАМОРАЖИВАТЬ!</a:t>
              </a:r>
            </a:p>
          </p:txBody>
        </p:sp>
      </p:grpSp>
      <p:sp>
        <p:nvSpPr>
          <p:cNvPr id="27" name="Rectangle: Rounded Corners 9">
            <a:extLst>
              <a:ext uri="{FF2B5EF4-FFF2-40B4-BE49-F238E27FC236}">
                <a16:creationId xmlns:a16="http://schemas.microsoft.com/office/drawing/2014/main" id="{8CDB764F-26B8-4715-ADD8-ACC7FCA1AB37}"/>
              </a:ext>
            </a:extLst>
          </p:cNvPr>
          <p:cNvSpPr/>
          <p:nvPr/>
        </p:nvSpPr>
        <p:spPr>
          <a:xfrm>
            <a:off x="6438725" y="4781720"/>
            <a:ext cx="5230246" cy="1554480"/>
          </a:xfrm>
          <a:prstGeom prst="roundRect">
            <a:avLst>
              <a:gd name="adj" fmla="val 11031"/>
            </a:avLst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Выполняйте в/м инъекции в разные участки тела, предпочтительно по одной в каждую ягодичную мышцу, последовательно друг за другом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Убедитесь, что выбранные участки подходят для введения необходимого объема препарата</a:t>
            </a:r>
            <a:br>
              <a:rPr kumimoji="0" lang="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(3 мл на одну инъекцию)</a:t>
            </a: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4970FCF4-1914-4953-B239-A7E2542B3214}"/>
              </a:ext>
            </a:extLst>
          </p:cNvPr>
          <p:cNvSpPr txBox="1">
            <a:spLocks/>
          </p:cNvSpPr>
          <p:nvPr/>
        </p:nvSpPr>
        <p:spPr>
          <a:xfrm>
            <a:off x="0" y="6533660"/>
            <a:ext cx="10887549" cy="369332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120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Каждый из флаконов содержит избыточный объем, позволяющий изъять 150 мг (1,5 мл).</a:t>
            </a:r>
            <a:endParaRPr kumimoji="0" lang="en-US" sz="600" b="0" i="0" u="none" strike="noStrike" kern="120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 = коронавирусная инфекция 2019 г.; в/м = внутримышечно; ДКП = доконтактная профилактика.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Fact sheet for healthcare providers. Emergency Use Authorization (EUA) of EVUSHELD™ (tixagevimab co-packaged with cilgavimab). June 2022.</a:t>
            </a:r>
            <a:endParaRPr kumimoji="0" lang="en-US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057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85818-9B56-4275-8D23-38AB8CDB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496636" cy="1326525"/>
          </a:xfrm>
        </p:spPr>
        <p:txBody>
          <a:bodyPr/>
          <a:lstStyle/>
          <a:p>
            <a:r>
              <a:rPr lang="ru-RU" sz="2000" dirty="0"/>
              <a:t>RWE: ДКП с использованием препарата ЭВУШЕЛД 300 мг или 600 мг в/м ассоциируется со значительным снижением риска развития инфекции SARS-CoV-2 после вакцинации у пациентов после трансплантации солидных органов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1A29BA-DC11-469C-8723-73749BC548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"/>
          <a:stretch/>
        </p:blipFill>
        <p:spPr>
          <a:xfrm>
            <a:off x="6193606" y="2093411"/>
            <a:ext cx="5195698" cy="38385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77481E-9EAD-4787-995A-C810258BB2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"/>
          <a:stretch/>
        </p:blipFill>
        <p:spPr>
          <a:xfrm>
            <a:off x="721138" y="2111360"/>
            <a:ext cx="5052932" cy="3838281"/>
          </a:xfrm>
          <a:prstGeom prst="rect">
            <a:avLst/>
          </a:prstGeom>
        </p:spPr>
      </p:pic>
      <p:sp>
        <p:nvSpPr>
          <p:cNvPr id="6" name="Rectangle: Rounded Corners 49">
            <a:extLst>
              <a:ext uri="{FF2B5EF4-FFF2-40B4-BE49-F238E27FC236}">
                <a16:creationId xmlns:a16="http://schemas.microsoft.com/office/drawing/2014/main" id="{BADACFFE-4BC4-4476-A5E7-9E86687E269C}"/>
              </a:ext>
            </a:extLst>
          </p:cNvPr>
          <p:cNvSpPr/>
          <p:nvPr/>
        </p:nvSpPr>
        <p:spPr>
          <a:xfrm>
            <a:off x="493311" y="1599836"/>
            <a:ext cx="5486400" cy="4359769"/>
          </a:xfrm>
          <a:prstGeom prst="roundRect">
            <a:avLst>
              <a:gd name="adj" fmla="val 7889"/>
            </a:avLst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837510F-2EB3-43C8-A2EE-6C4EE089E60B}"/>
              </a:ext>
            </a:extLst>
          </p:cNvPr>
          <p:cNvSpPr/>
          <p:nvPr/>
        </p:nvSpPr>
        <p:spPr>
          <a:xfrm>
            <a:off x="493311" y="6067762"/>
            <a:ext cx="11237277" cy="502341"/>
          </a:xfrm>
          <a:prstGeom prst="roundRect">
            <a:avLst/>
          </a:prstGeom>
          <a:solidFill>
            <a:schemeClr val="tx1"/>
          </a:solidFill>
          <a:ln w="38100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Во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время преобладания штамма Омикрон у вакцинированных реципиентов солидных органов, получавших препарат ЭВУШЕЛД в дозе 600 мг, наблюдалось меньше случаев инфекций по сравнению с теми, кто получал препарат ЭВУШЕЛД в дозе 300 мг</a:t>
            </a:r>
            <a:r>
              <a:rPr kumimoji="0" lang="ru-RU" sz="11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1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EA0D0C-4E21-430B-AD3F-583C8277AB84}"/>
              </a:ext>
            </a:extLst>
          </p:cNvPr>
          <p:cNvSpPr txBox="1"/>
          <p:nvPr/>
        </p:nvSpPr>
        <p:spPr>
          <a:xfrm>
            <a:off x="721138" y="1629603"/>
            <a:ext cx="503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Совокупная частота развития инфекции  </a:t>
            </a:r>
            <a:b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</a:b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SARS-CoV-2 после вакцинации у всех реципиентов SOT</a:t>
            </a:r>
            <a:r>
              <a:rPr kumimoji="0" lang="ru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95E4E5-50FF-4B32-AFB9-3FACB8A87D72}"/>
              </a:ext>
            </a:extLst>
          </p:cNvPr>
          <p:cNvSpPr txBox="1"/>
          <p:nvPr/>
        </p:nvSpPr>
        <p:spPr>
          <a:xfrm>
            <a:off x="6406699" y="1629603"/>
            <a:ext cx="503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Совокупная частота инфекций SARS-CoV-2 после вакцинации у всех реципиентов SOT в зависимости от полученной дозы</a:t>
            </a:r>
            <a:r>
              <a:rPr kumimoji="0" lang="ru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F4ACF5F-2A08-4E48-AA2F-76947922AC0B}"/>
              </a:ext>
            </a:extLst>
          </p:cNvPr>
          <p:cNvSpPr/>
          <p:nvPr/>
        </p:nvSpPr>
        <p:spPr>
          <a:xfrm>
            <a:off x="4593771" y="3110934"/>
            <a:ext cx="1116854" cy="416038"/>
          </a:xfrm>
          <a:prstGeom prst="rect">
            <a:avLst/>
          </a:prstGeom>
          <a:solidFill>
            <a:srgbClr val="BE8EA5">
              <a:lumMod val="20000"/>
              <a:lumOff val="80000"/>
            </a:srgbClr>
          </a:solidFill>
          <a:ln w="28575" cap="flat" cmpd="sng" algn="ctr">
            <a:solidFill>
              <a:srgbClr val="BE8E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600 мг ИЛИ 300 мг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2" name="Straight Arrow Connector 17">
            <a:extLst>
              <a:ext uri="{FF2B5EF4-FFF2-40B4-BE49-F238E27FC236}">
                <a16:creationId xmlns:a16="http://schemas.microsoft.com/office/drawing/2014/main" id="{30A58E5B-F5D9-4B43-80A1-820AD085C353}"/>
              </a:ext>
            </a:extLst>
          </p:cNvPr>
          <p:cNvCxnSpPr>
            <a:cxnSpLocks/>
            <a:endCxn id="11" idx="3"/>
          </p:cNvCxnSpPr>
          <p:nvPr/>
        </p:nvCxnSpPr>
        <p:spPr>
          <a:xfrm rot="5400000" flipH="1" flipV="1">
            <a:off x="5202823" y="3820405"/>
            <a:ext cx="1009254" cy="6350"/>
          </a:xfrm>
          <a:prstGeom prst="bentConnector4">
            <a:avLst>
              <a:gd name="adj1" fmla="val -1293"/>
              <a:gd name="adj2" fmla="val 2671433"/>
            </a:avLst>
          </a:prstGeom>
          <a:noFill/>
          <a:ln w="28575" cap="flat" cmpd="sng" algn="ctr">
            <a:solidFill>
              <a:srgbClr val="BE8EA5">
                <a:lumMod val="75000"/>
              </a:srgbClr>
            </a:solidFill>
            <a:prstDash val="solid"/>
            <a:miter lim="800000"/>
            <a:tailEnd type="triangle"/>
          </a:ln>
          <a:effectLst/>
        </p:spPr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6F47587-64F8-4F7F-BFAE-35A44E209F01}"/>
              </a:ext>
            </a:extLst>
          </p:cNvPr>
          <p:cNvSpPr/>
          <p:nvPr/>
        </p:nvSpPr>
        <p:spPr>
          <a:xfrm>
            <a:off x="10576401" y="4096136"/>
            <a:ext cx="731520" cy="205162"/>
          </a:xfrm>
          <a:prstGeom prst="rect">
            <a:avLst/>
          </a:prstGeom>
          <a:solidFill>
            <a:srgbClr val="91A2B1">
              <a:lumMod val="20000"/>
              <a:lumOff val="80000"/>
            </a:srgbClr>
          </a:solidFill>
          <a:ln w="28575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300 мг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484CE5C-9930-49CB-AE52-DF5F74F2F9FA}"/>
              </a:ext>
            </a:extLst>
          </p:cNvPr>
          <p:cNvSpPr/>
          <p:nvPr/>
        </p:nvSpPr>
        <p:spPr>
          <a:xfrm>
            <a:off x="10576401" y="4662525"/>
            <a:ext cx="731520" cy="205162"/>
          </a:xfrm>
          <a:prstGeom prst="rect">
            <a:avLst/>
          </a:prstGeom>
          <a:solidFill>
            <a:srgbClr val="BE8EA5">
              <a:lumMod val="20000"/>
              <a:lumOff val="80000"/>
            </a:srgbClr>
          </a:solidFill>
          <a:ln w="28575" cap="flat" cmpd="sng" algn="ctr">
            <a:solidFill>
              <a:srgbClr val="BE8EA5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600 мг</a:t>
            </a: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740BC0-25B7-44FC-8A8B-7032C2056775}"/>
              </a:ext>
            </a:extLst>
          </p:cNvPr>
          <p:cNvSpPr txBox="1"/>
          <p:nvPr/>
        </p:nvSpPr>
        <p:spPr>
          <a:xfrm>
            <a:off x="1781544" y="2093411"/>
            <a:ext cx="5515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Январь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0F585F-262A-4A9A-8C10-67A0FDDEB7AE}"/>
              </a:ext>
            </a:extLst>
          </p:cNvPr>
          <p:cNvSpPr txBox="1"/>
          <p:nvPr/>
        </p:nvSpPr>
        <p:spPr>
          <a:xfrm>
            <a:off x="3505222" y="2093411"/>
            <a:ext cx="435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Март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B51089-5CDA-4B0E-A303-93B58F157D9C}"/>
              </a:ext>
            </a:extLst>
          </p:cNvPr>
          <p:cNvSpPr txBox="1"/>
          <p:nvPr/>
        </p:nvSpPr>
        <p:spPr>
          <a:xfrm>
            <a:off x="5233240" y="2093411"/>
            <a:ext cx="435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Июнь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D01E53-A946-443B-849E-385735C47C19}"/>
              </a:ext>
            </a:extLst>
          </p:cNvPr>
          <p:cNvSpPr txBox="1"/>
          <p:nvPr/>
        </p:nvSpPr>
        <p:spPr>
          <a:xfrm>
            <a:off x="824510" y="2209390"/>
            <a:ext cx="117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Доминантный штамм SARS-CoV-2 (США)</a:t>
            </a:r>
            <a:r>
              <a:rPr kumimoji="0" lang="ru" sz="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903ED5-A12B-456B-8099-FFF33270E0EE}"/>
              </a:ext>
            </a:extLst>
          </p:cNvPr>
          <p:cNvSpPr txBox="1"/>
          <p:nvPr/>
        </p:nvSpPr>
        <p:spPr>
          <a:xfrm>
            <a:off x="2308086" y="2260981"/>
            <a:ext cx="5140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BA.1.1</a:t>
            </a:r>
            <a:endParaRPr kumimoji="0" lang="en-US" sz="6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C95FCE-5BDA-4C9D-AE38-4F24EA7E4D90}"/>
              </a:ext>
            </a:extLst>
          </p:cNvPr>
          <p:cNvSpPr txBox="1"/>
          <p:nvPr/>
        </p:nvSpPr>
        <p:spPr>
          <a:xfrm>
            <a:off x="3513633" y="2260981"/>
            <a:ext cx="5140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BА.2</a:t>
            </a:r>
            <a:endParaRPr kumimoji="0" lang="en-US" sz="6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BC46E3-2AC5-43BC-A57C-0551CC7AEFBE}"/>
              </a:ext>
            </a:extLst>
          </p:cNvPr>
          <p:cNvSpPr txBox="1"/>
          <p:nvPr/>
        </p:nvSpPr>
        <p:spPr>
          <a:xfrm>
            <a:off x="4984726" y="2260981"/>
            <a:ext cx="6270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BA.2.12.1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CE37D5E-E6B4-47C9-BB70-5796581251FB}"/>
              </a:ext>
            </a:extLst>
          </p:cNvPr>
          <p:cNvSpPr txBox="1"/>
          <p:nvPr/>
        </p:nvSpPr>
        <p:spPr>
          <a:xfrm>
            <a:off x="7563179" y="2093411"/>
            <a:ext cx="6796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Январь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C88003-74DC-4F46-AE4F-734BA350AFBC}"/>
              </a:ext>
            </a:extLst>
          </p:cNvPr>
          <p:cNvSpPr txBox="1"/>
          <p:nvPr/>
        </p:nvSpPr>
        <p:spPr>
          <a:xfrm>
            <a:off x="9286857" y="2093411"/>
            <a:ext cx="435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Март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5313DF-D05C-4B2D-A489-0DCCBDA0167D}"/>
              </a:ext>
            </a:extLst>
          </p:cNvPr>
          <p:cNvSpPr txBox="1"/>
          <p:nvPr/>
        </p:nvSpPr>
        <p:spPr>
          <a:xfrm>
            <a:off x="11014875" y="2093411"/>
            <a:ext cx="43544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Июнь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BE0041-6163-423E-808A-BCF7F5052879}"/>
              </a:ext>
            </a:extLst>
          </p:cNvPr>
          <p:cNvSpPr txBox="1"/>
          <p:nvPr/>
        </p:nvSpPr>
        <p:spPr>
          <a:xfrm>
            <a:off x="6625719" y="2220553"/>
            <a:ext cx="1157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Доминантный штамм SARS-CoV-2 (США)</a:t>
            </a:r>
            <a:r>
              <a:rPr kumimoji="0" lang="ru" sz="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47FA5EF-DACB-4A68-9613-B67F50406E62}"/>
              </a:ext>
            </a:extLst>
          </p:cNvPr>
          <p:cNvSpPr txBox="1"/>
          <p:nvPr/>
        </p:nvSpPr>
        <p:spPr>
          <a:xfrm>
            <a:off x="8089721" y="2260981"/>
            <a:ext cx="5140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BA.1.1</a:t>
            </a:r>
            <a:endParaRPr kumimoji="0" lang="en-US" sz="6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E9A7DE-5E87-4E07-B781-B87B4D4DBBF6}"/>
              </a:ext>
            </a:extLst>
          </p:cNvPr>
          <p:cNvSpPr txBox="1"/>
          <p:nvPr/>
        </p:nvSpPr>
        <p:spPr>
          <a:xfrm>
            <a:off x="9295268" y="2260981"/>
            <a:ext cx="5140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BА.2</a:t>
            </a:r>
            <a:endParaRPr kumimoji="0" lang="en-US" sz="600" b="0" i="0" u="none" strike="noStrike" kern="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EC2671-0E4D-4E14-85E5-3D1543D038F1}"/>
              </a:ext>
            </a:extLst>
          </p:cNvPr>
          <p:cNvSpPr txBox="1"/>
          <p:nvPr/>
        </p:nvSpPr>
        <p:spPr>
          <a:xfrm>
            <a:off x="10766361" y="2260981"/>
            <a:ext cx="62702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BA.2.12.1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2B1085-D501-4597-B6CC-324635CCA191}"/>
              </a:ext>
            </a:extLst>
          </p:cNvPr>
          <p:cNvSpPr txBox="1"/>
          <p:nvPr/>
        </p:nvSpPr>
        <p:spPr>
          <a:xfrm>
            <a:off x="4824390" y="3700469"/>
            <a:ext cx="11168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Контроль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02CB526-9326-4F8A-9AE4-8F14406A04FC}"/>
              </a:ext>
            </a:extLst>
          </p:cNvPr>
          <p:cNvSpPr txBox="1"/>
          <p:nvPr/>
        </p:nvSpPr>
        <p:spPr>
          <a:xfrm>
            <a:off x="4593772" y="4211460"/>
            <a:ext cx="1156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0" i="0" u="none" strike="noStrike" kern="0" cap="none" spc="0" normalizeH="0" baseline="0" noProof="0" dirty="0">
                <a:ln>
                  <a:noFill/>
                </a:ln>
                <a:solidFill>
                  <a:srgbClr val="9E5B7B"/>
                </a:solidFill>
                <a:effectLst/>
                <a:uLnTx/>
                <a:uFillTx/>
              </a:rPr>
              <a:t>ЭВУШЕЛД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9E5B7B"/>
              </a:solidFill>
              <a:effectLst/>
              <a:uLnTx/>
              <a:uFillTx/>
            </a:endParaRPr>
          </a:p>
        </p:txBody>
      </p:sp>
      <p:sp>
        <p:nvSpPr>
          <p:cNvPr id="31" name="Rectangle 123">
            <a:extLst>
              <a:ext uri="{FF2B5EF4-FFF2-40B4-BE49-F238E27FC236}">
                <a16:creationId xmlns:a16="http://schemas.microsoft.com/office/drawing/2014/main" id="{F5B2568B-F5F5-424E-8F52-CD420D52BD12}"/>
              </a:ext>
            </a:extLst>
          </p:cNvPr>
          <p:cNvSpPr/>
          <p:nvPr/>
        </p:nvSpPr>
        <p:spPr>
          <a:xfrm>
            <a:off x="2522311" y="2847473"/>
            <a:ext cx="1116854" cy="41603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Логранговый критерий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 </a:t>
            </a:r>
            <a:r>
              <a:rPr kumimoji="0" lang="ru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&lt; 0,001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2" name="Rectangle 123">
            <a:extLst>
              <a:ext uri="{FF2B5EF4-FFF2-40B4-BE49-F238E27FC236}">
                <a16:creationId xmlns:a16="http://schemas.microsoft.com/office/drawing/2014/main" id="{8214DF41-D7A0-440D-825C-331024D6E994}"/>
              </a:ext>
            </a:extLst>
          </p:cNvPr>
          <p:cNvSpPr/>
          <p:nvPr/>
        </p:nvSpPr>
        <p:spPr>
          <a:xfrm>
            <a:off x="935828" y="5095752"/>
            <a:ext cx="5623948" cy="41603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Дни последующего наблюдения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123">
            <a:extLst>
              <a:ext uri="{FF2B5EF4-FFF2-40B4-BE49-F238E27FC236}">
                <a16:creationId xmlns:a16="http://schemas.microsoft.com/office/drawing/2014/main" id="{EE345A02-47F2-48B2-B854-C12D8A95DA01}"/>
              </a:ext>
            </a:extLst>
          </p:cNvPr>
          <p:cNvSpPr/>
          <p:nvPr/>
        </p:nvSpPr>
        <p:spPr>
          <a:xfrm>
            <a:off x="7488783" y="5095752"/>
            <a:ext cx="4031592" cy="41603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Дни последующего наблюдения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" name="Rectangle 123">
            <a:extLst>
              <a:ext uri="{FF2B5EF4-FFF2-40B4-BE49-F238E27FC236}">
                <a16:creationId xmlns:a16="http://schemas.microsoft.com/office/drawing/2014/main" id="{8A9E2161-2772-472F-A5DB-F8FD5AA6E778}"/>
              </a:ext>
            </a:extLst>
          </p:cNvPr>
          <p:cNvSpPr/>
          <p:nvPr/>
        </p:nvSpPr>
        <p:spPr>
          <a:xfrm>
            <a:off x="6341397" y="4984693"/>
            <a:ext cx="1113837" cy="41603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Число пациентов в группе риска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5" name="Rectangle 123">
            <a:extLst>
              <a:ext uri="{FF2B5EF4-FFF2-40B4-BE49-F238E27FC236}">
                <a16:creationId xmlns:a16="http://schemas.microsoft.com/office/drawing/2014/main" id="{EC4D5070-4F69-4688-BA88-591CDD999E35}"/>
              </a:ext>
            </a:extLst>
          </p:cNvPr>
          <p:cNvSpPr/>
          <p:nvPr/>
        </p:nvSpPr>
        <p:spPr>
          <a:xfrm>
            <a:off x="548741" y="4928171"/>
            <a:ext cx="1177428" cy="43189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Число пациентов в группе риска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6" name="Rectangle 123">
            <a:extLst>
              <a:ext uri="{FF2B5EF4-FFF2-40B4-BE49-F238E27FC236}">
                <a16:creationId xmlns:a16="http://schemas.microsoft.com/office/drawing/2014/main" id="{F1FFD12F-9167-4FD7-BCD6-480B3B994E28}"/>
              </a:ext>
            </a:extLst>
          </p:cNvPr>
          <p:cNvSpPr/>
          <p:nvPr/>
        </p:nvSpPr>
        <p:spPr>
          <a:xfrm rot="16200000">
            <a:off x="334094" y="3615559"/>
            <a:ext cx="1923101" cy="41603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Совокупная частота случаев заболевания COVID-19</a:t>
            </a:r>
            <a:r>
              <a:rPr kumimoji="0" lang="e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(%)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7" name="Rectangle 123">
            <a:extLst>
              <a:ext uri="{FF2B5EF4-FFF2-40B4-BE49-F238E27FC236}">
                <a16:creationId xmlns:a16="http://schemas.microsoft.com/office/drawing/2014/main" id="{ECAB715D-FF62-42A3-AEE8-E8E34E6E1886}"/>
              </a:ext>
            </a:extLst>
          </p:cNvPr>
          <p:cNvSpPr/>
          <p:nvPr/>
        </p:nvSpPr>
        <p:spPr>
          <a:xfrm rot="16200000">
            <a:off x="6154906" y="3615560"/>
            <a:ext cx="1923101" cy="41603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Совокупная частота случаев заболевания COVID-19</a:t>
            </a:r>
            <a:r>
              <a:rPr kumimoji="0" lang="en" sz="1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(%)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B2E46C5-F571-4D00-A3FC-C1D4B672EBD3}"/>
              </a:ext>
            </a:extLst>
          </p:cNvPr>
          <p:cNvSpPr txBox="1"/>
          <p:nvPr/>
        </p:nvSpPr>
        <p:spPr>
          <a:xfrm>
            <a:off x="6824253" y="5444481"/>
            <a:ext cx="1116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Низкий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7E8A385-E75C-484C-984E-1E3D4631EF98}"/>
              </a:ext>
            </a:extLst>
          </p:cNvPr>
          <p:cNvSpPr txBox="1"/>
          <p:nvPr/>
        </p:nvSpPr>
        <p:spPr>
          <a:xfrm>
            <a:off x="6900786" y="5582031"/>
            <a:ext cx="9636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9E5B7B"/>
                </a:solidFill>
                <a:effectLst/>
                <a:uLnTx/>
                <a:uFillTx/>
              </a:rPr>
              <a:t>Высокий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2B75C9C-C656-4BC3-9B94-F0A83BC0ADA8}"/>
              </a:ext>
            </a:extLst>
          </p:cNvPr>
          <p:cNvSpPr txBox="1"/>
          <p:nvPr/>
        </p:nvSpPr>
        <p:spPr>
          <a:xfrm>
            <a:off x="975555" y="5417344"/>
            <a:ext cx="111685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100" b="0" i="0" u="none" strike="noStrike" kern="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</a:rPr>
              <a:t>Контроль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02A1DB0-98D8-441C-BA2C-280F58523148}"/>
              </a:ext>
            </a:extLst>
          </p:cNvPr>
          <p:cNvSpPr txBox="1"/>
          <p:nvPr/>
        </p:nvSpPr>
        <p:spPr>
          <a:xfrm>
            <a:off x="802696" y="5588846"/>
            <a:ext cx="150203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9E5B7B"/>
                </a:solidFill>
                <a:effectLst/>
                <a:uLnTx/>
                <a:uFillTx/>
              </a:rPr>
              <a:t>ЭВУШЕЛД</a:t>
            </a:r>
            <a:endParaRPr kumimoji="0" lang="ru" sz="1050" b="0" i="0" u="none" strike="noStrike" kern="0" cap="none" spc="0" normalizeH="0" baseline="0" noProof="0" dirty="0">
              <a:ln>
                <a:noFill/>
              </a:ln>
              <a:solidFill>
                <a:srgbClr val="9E5B7B"/>
              </a:solidFill>
              <a:effectLst/>
              <a:uLnTx/>
              <a:uFillTx/>
            </a:endParaRPr>
          </a:p>
        </p:txBody>
      </p:sp>
      <p:sp>
        <p:nvSpPr>
          <p:cNvPr id="42" name="Rectangle 123">
            <a:extLst>
              <a:ext uri="{FF2B5EF4-FFF2-40B4-BE49-F238E27FC236}">
                <a16:creationId xmlns:a16="http://schemas.microsoft.com/office/drawing/2014/main" id="{6EDCD927-AC2A-4622-8DC7-0B08E158C405}"/>
              </a:ext>
            </a:extLst>
          </p:cNvPr>
          <p:cNvSpPr/>
          <p:nvPr/>
        </p:nvSpPr>
        <p:spPr>
          <a:xfrm>
            <a:off x="8281484" y="2847473"/>
            <a:ext cx="1116854" cy="416038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Логранговый критерий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Tx/>
              <a:buNone/>
              <a:tabLst/>
              <a:defRPr/>
            </a:pPr>
            <a:r>
              <a:rPr kumimoji="0" lang="ru" sz="1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 </a:t>
            </a: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 0,025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3" name="Footer Placeholder 3">
            <a:extLst>
              <a:ext uri="{FF2B5EF4-FFF2-40B4-BE49-F238E27FC236}">
                <a16:creationId xmlns:a16="http://schemas.microsoft.com/office/drawing/2014/main" id="{537037D6-79EF-44FE-A6A9-868E62E31EBD}"/>
              </a:ext>
            </a:extLst>
          </p:cNvPr>
          <p:cNvSpPr txBox="1">
            <a:spLocks/>
          </p:cNvSpPr>
          <p:nvPr/>
        </p:nvSpPr>
        <p:spPr>
          <a:xfrm>
            <a:off x="7187" y="6601905"/>
            <a:ext cx="10887549" cy="246221"/>
          </a:xfrm>
          <a:prstGeom prst="rect">
            <a:avLst/>
          </a:prstGeom>
        </p:spPr>
        <p:txBody>
          <a:bodyPr vert="horz" wrap="square" lIns="91440" tIns="45720" rIns="91440" bIns="45720" rtlCol="0" anchor="b" anchorCtr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00" dirty="0">
                <a:solidFill>
                  <a:schemeClr val="bg1"/>
                </a:solidFill>
                <a:latin typeface="Arial" panose="020B0604020202020204"/>
              </a:rPr>
              <a:t>ДКП</a:t>
            </a:r>
            <a:r>
              <a:rPr lang="ru" sz="500" dirty="0">
                <a:solidFill>
                  <a:schemeClr val="bg1"/>
                </a:solidFill>
                <a:latin typeface="Arial" panose="020B0604020202020204"/>
              </a:rPr>
              <a:t> = доконтактная профилактика; RWE = эффективность в условиях реальной клинической практики; SARS-CoV-2 = коронавирус тяжелого острого респираторного синдрома - 2; SOT = трансплантат солидного органа; </a:t>
            </a:r>
            <a:r>
              <a:rPr lang="ru-RU" sz="5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ru" sz="500" dirty="0">
                <a:solidFill>
                  <a:schemeClr val="bg1"/>
                </a:solidFill>
                <a:latin typeface="Arial" panose="020B0604020202020204"/>
              </a:rPr>
              <a:t>VOC = варианты, вызывающие обеспокоенность. </a:t>
            </a:r>
            <a:endParaRPr lang="en-GB" sz="500" dirty="0">
              <a:solidFill>
                <a:schemeClr val="bg1"/>
              </a:solidFill>
              <a:latin typeface="Arial" panose="020B0604020202020204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" sz="5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1. Al Jurdi A et al. Online ahead of print. </a:t>
            </a:r>
            <a:r>
              <a:rPr lang="ru" sz="500" i="1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Am J Transplant</a:t>
            </a:r>
            <a:r>
              <a:rPr lang="ru" sz="500" dirty="0">
                <a:solidFill>
                  <a:schemeClr val="bg1"/>
                </a:solidFill>
                <a:latin typeface="Arial" panose="020B0604020202020204"/>
                <a:ea typeface="Calibri" panose="020F0502020204030204" pitchFamily="34" charset="0"/>
              </a:rPr>
              <a:t>. 2022;10.1111/ajt.17128;</a:t>
            </a:r>
            <a:r>
              <a:rPr lang="ru" sz="500" dirty="0">
                <a:solidFill>
                  <a:schemeClr val="bg1"/>
                </a:solidFill>
                <a:latin typeface="Arial" panose="020B0604020202020204"/>
              </a:rPr>
              <a:t> 2. Hodcroft EB. Overview of variants in countries. https://covariants.org/per-country. Accessed </a:t>
            </a:r>
            <a:r>
              <a:rPr lang="ru-RU" sz="500" dirty="0">
                <a:solidFill>
                  <a:schemeClr val="bg1"/>
                </a:solidFill>
                <a:latin typeface="Arial" panose="020B0604020202020204"/>
              </a:rPr>
              <a:t> </a:t>
            </a:r>
            <a:r>
              <a:rPr lang="ru" sz="500" dirty="0">
                <a:solidFill>
                  <a:schemeClr val="bg1"/>
                </a:solidFill>
                <a:latin typeface="Arial" panose="020B0604020202020204"/>
              </a:rPr>
              <a:t>July 12, 2022. </a:t>
            </a:r>
            <a:endParaRPr lang="en-US" sz="500" dirty="0">
              <a:solidFill>
                <a:schemeClr val="bg1"/>
              </a:solidFill>
              <a:latin typeface="Arial" panose="020B0604020202020204"/>
            </a:endParaRPr>
          </a:p>
        </p:txBody>
      </p:sp>
      <p:sp>
        <p:nvSpPr>
          <p:cNvPr id="7" name="Rectangle: Rounded Corners 49">
            <a:extLst>
              <a:ext uri="{FF2B5EF4-FFF2-40B4-BE49-F238E27FC236}">
                <a16:creationId xmlns:a16="http://schemas.microsoft.com/office/drawing/2014/main" id="{01EDBD2A-59C4-45DB-81CC-2FCDD4DDA20C}"/>
              </a:ext>
            </a:extLst>
          </p:cNvPr>
          <p:cNvSpPr/>
          <p:nvPr/>
        </p:nvSpPr>
        <p:spPr>
          <a:xfrm>
            <a:off x="6244188" y="1589872"/>
            <a:ext cx="5276187" cy="4359769"/>
          </a:xfrm>
          <a:prstGeom prst="roundRect">
            <a:avLst>
              <a:gd name="adj" fmla="val 7889"/>
            </a:avLst>
          </a:prstGeom>
          <a:noFill/>
          <a:ln w="38100" cap="flat" cmpd="sng" algn="ctr">
            <a:solidFill>
              <a:srgbClr val="91A2B1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sng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05291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5306" y="128788"/>
            <a:ext cx="11065077" cy="1326525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+mn-lt"/>
              </a:rPr>
              <a:t>П</a:t>
            </a:r>
            <a:r>
              <a:rPr lang="ru-RU" sz="2700" b="1" dirty="0">
                <a:latin typeface="+mn-lt"/>
              </a:rPr>
              <a:t>рофилактики COVID-19 </a:t>
            </a:r>
            <a:r>
              <a:rPr lang="ru-RU" sz="2400" dirty="0">
                <a:latin typeface="+mn-lt"/>
              </a:rPr>
              <a:t>.</a:t>
            </a:r>
            <a:br>
              <a:rPr lang="ru-RU" sz="2400" dirty="0">
                <a:latin typeface="+mn-lt"/>
              </a:rPr>
            </a:br>
            <a:r>
              <a:rPr lang="ru-RU" sz="2700" dirty="0">
                <a:latin typeface="+mn-lt"/>
              </a:rPr>
              <a:t>Опыт применения </a:t>
            </a:r>
            <a:r>
              <a:rPr lang="ru-RU" sz="2700" b="1" dirty="0">
                <a:latin typeface="+mn-lt"/>
              </a:rPr>
              <a:t>препарата </a:t>
            </a:r>
            <a:r>
              <a:rPr lang="ru-RU" sz="2700" b="1" i="1" dirty="0">
                <a:latin typeface="+mn-lt"/>
              </a:rPr>
              <a:t>ЭВУШЕЛД</a:t>
            </a:r>
            <a:r>
              <a:rPr lang="ru-RU" sz="2700" b="1" dirty="0">
                <a:latin typeface="+mn-lt"/>
              </a:rPr>
              <a:t>  в круглосуточном стационаре </a:t>
            </a:r>
            <a:br>
              <a:rPr lang="ru-RU" sz="2700" b="1" dirty="0">
                <a:latin typeface="+mn-lt"/>
              </a:rPr>
            </a:br>
            <a:endParaRPr lang="ru-RU" sz="27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Применение препарата ЭВУШЕЛД для приоритетных групп возможно в условиях круглосуточного стационара с целью: 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профилактики заболевания НКВИ COVID-19</a:t>
            </a:r>
          </a:p>
          <a:p>
            <a:r>
              <a:rPr lang="ru-RU" dirty="0"/>
              <a:t>профилактики формирования внутрибольничных очагов инфекции COVID-19 </a:t>
            </a:r>
          </a:p>
          <a:p>
            <a:r>
              <a:rPr lang="ru-RU" dirty="0"/>
              <a:t>Препарат вводится в первый день госпитализации, начало действия препарата через 6 часов после введения</a:t>
            </a:r>
            <a:r>
              <a:rPr lang="en-US" baseline="30000" dirty="0"/>
              <a:t>2</a:t>
            </a:r>
            <a:endParaRPr lang="ru-RU" dirty="0"/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E7A88367-9BE9-045E-80D9-59DC7C2AF330}"/>
              </a:ext>
            </a:extLst>
          </p:cNvPr>
          <p:cNvSpPr/>
          <p:nvPr/>
        </p:nvSpPr>
        <p:spPr>
          <a:xfrm>
            <a:off x="74709" y="6642083"/>
            <a:ext cx="12184782" cy="215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Источники: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 личного архива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Косолаповой В.И.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,Областная клиническая больница,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Курган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2023г.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2. https://www.tga.gov.au/sites/default/files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/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evusheld-pi.pdf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Product information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6C091D14-7771-7DBF-841A-0F447150E894}"/>
              </a:ext>
            </a:extLst>
          </p:cNvPr>
          <p:cNvSpPr/>
          <p:nvPr/>
        </p:nvSpPr>
        <p:spPr>
          <a:xfrm>
            <a:off x="132840" y="6335375"/>
            <a:ext cx="9276707" cy="19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 (Coronavirus </a:t>
            </a:r>
            <a:r>
              <a:rPr kumimoji="0" lang="ru-RU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disease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2019) – коронавирусная инфекция 2019 г.; НКВИ – новая коронавирусная инфекция 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131F78">
                  <a:lumMod val="5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057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479B42-DCCC-4E2E-A124-E54B529F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10960880" cy="1326525"/>
          </a:xfrm>
        </p:spPr>
        <p:txBody>
          <a:bodyPr/>
          <a:lstStyle/>
          <a:p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Характеристика групп пациентов для профилактики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-19. </a:t>
            </a:r>
            <a:r>
              <a:rPr lang="ru-RU" sz="2000" dirty="0">
                <a:solidFill>
                  <a:srgbClr val="131F78"/>
                </a:solidFill>
                <a:latin typeface="Arial" panose="020B0604020202020204"/>
              </a:rPr>
              <a:t>П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ериод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ноябрь 2022 г.</a:t>
            </a:r>
            <a:endParaRPr lang="ru-RU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69EE9A7-80F4-481D-8527-861AD31E37E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5306" y="1479046"/>
          <a:ext cx="10612581" cy="4672358"/>
        </p:xfrm>
        <a:graphic>
          <a:graphicData uri="http://schemas.openxmlformats.org/drawingml/2006/table">
            <a:tbl>
              <a:tblPr firstRow="1" firstCol="1" bandRow="1"/>
              <a:tblGrid>
                <a:gridCol w="3537527">
                  <a:extLst>
                    <a:ext uri="{9D8B030D-6E8A-4147-A177-3AD203B41FA5}">
                      <a16:colId xmlns:a16="http://schemas.microsoft.com/office/drawing/2014/main" val="667991446"/>
                    </a:ext>
                  </a:extLst>
                </a:gridCol>
                <a:gridCol w="3537527">
                  <a:extLst>
                    <a:ext uri="{9D8B030D-6E8A-4147-A177-3AD203B41FA5}">
                      <a16:colId xmlns:a16="http://schemas.microsoft.com/office/drawing/2014/main" val="3928741542"/>
                    </a:ext>
                  </a:extLst>
                </a:gridCol>
                <a:gridCol w="3537527">
                  <a:extLst>
                    <a:ext uri="{9D8B030D-6E8A-4147-A177-3AD203B41FA5}">
                      <a16:colId xmlns:a16="http://schemas.microsoft.com/office/drawing/2014/main" val="2214168847"/>
                    </a:ext>
                  </a:extLst>
                </a:gridCol>
              </a:tblGrid>
              <a:tr h="11825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группа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ВИЧ-инфекция в стадии СПИД оппортунистические инфекции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Пневмония, рутинные инфекционные заболевания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733396"/>
                  </a:ext>
                </a:extLst>
              </a:tr>
              <a:tr h="235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7045839"/>
                  </a:ext>
                </a:extLst>
              </a:tr>
              <a:tr h="5689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Медиана возраста (годы)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 лет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61лет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1454681"/>
                  </a:ext>
                </a:extLst>
              </a:tr>
              <a:tr h="775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Соотношение по полу(мужчины/женщины)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0,25: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0,75: 1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099560"/>
                  </a:ext>
                </a:extLst>
              </a:tr>
              <a:tr h="730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привитых от НКВИ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 в течение последних 6 мес.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3088841"/>
                  </a:ext>
                </a:extLst>
              </a:tr>
              <a:tr h="2353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Наличие </a:t>
                      </a:r>
                      <a:r>
                        <a:rPr lang="ru-RU" sz="16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коморбидности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658340"/>
                  </a:ext>
                </a:extLst>
              </a:tr>
              <a:tr h="7309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пациентов со среднетяжелым течением  основного заболевания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5689337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53917A0F-21C3-4F06-8014-C44452888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939437" y="636104"/>
            <a:ext cx="2173554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31F78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0BB79C6-8F33-03BA-5323-D9FB25C3503D}"/>
              </a:ext>
            </a:extLst>
          </p:cNvPr>
          <p:cNvSpPr/>
          <p:nvPr/>
        </p:nvSpPr>
        <p:spPr>
          <a:xfrm>
            <a:off x="74709" y="6642083"/>
            <a:ext cx="9276707" cy="19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Источники: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 личного архива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Косолаповой В.И.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,Областная клиническая больница,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Курган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2023г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BEC0CA12-C692-7502-A362-8325D05E961F}"/>
              </a:ext>
            </a:extLst>
          </p:cNvPr>
          <p:cNvSpPr/>
          <p:nvPr/>
        </p:nvSpPr>
        <p:spPr>
          <a:xfrm>
            <a:off x="0" y="6300852"/>
            <a:ext cx="11984451" cy="19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 (Coronavirus </a:t>
            </a:r>
            <a:r>
              <a:rPr kumimoji="0" lang="ru-RU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disease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2019) – коронавирусная инфекция 2019 г.; НКВИ – новая коронавирусная инфекция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ВИЧ – вирус иммунодефицита человека; СПИД – синдром приобретенного иммунодефицита; СНЯ – серьезные нежелательные явления; ХОБЛ – хроническая обструктивная болезнь легких;</a:t>
            </a:r>
          </a:p>
        </p:txBody>
      </p:sp>
    </p:spTree>
    <p:extLst>
      <p:ext uri="{BB962C8B-B14F-4D97-AF65-F5344CB8AC3E}">
        <p14:creationId xmlns:p14="http://schemas.microsoft.com/office/powerpoint/2010/main" val="12936525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BAC7C3-0066-4F37-8F58-06100F3BA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830" y="281354"/>
            <a:ext cx="10915273" cy="973015"/>
          </a:xfrm>
        </p:spPr>
        <p:txBody>
          <a:bodyPr/>
          <a:lstStyle/>
          <a:p>
            <a:r>
              <a:rPr lang="ru-RU" sz="2000" dirty="0">
                <a:solidFill>
                  <a:srgbClr val="131F78"/>
                </a:solidFill>
              </a:rPr>
              <a:t>Характеристика групп пациентов для профилактики </a:t>
            </a:r>
            <a:r>
              <a:rPr lang="en-US" sz="2000" dirty="0">
                <a:solidFill>
                  <a:srgbClr val="131F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lang="ru-RU" sz="2000" dirty="0">
                <a:solidFill>
                  <a:srgbClr val="131F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-19. </a:t>
            </a:r>
            <a:br>
              <a:rPr lang="ru-RU" sz="2000" dirty="0">
                <a:solidFill>
                  <a:srgbClr val="131F78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rgbClr val="131F78"/>
                </a:solidFill>
              </a:rPr>
              <a:t>Период</a:t>
            </a:r>
            <a:r>
              <a:rPr lang="en-US" sz="2000" dirty="0">
                <a:solidFill>
                  <a:srgbClr val="131F78"/>
                </a:solidFill>
              </a:rPr>
              <a:t> </a:t>
            </a:r>
            <a:r>
              <a:rPr lang="ru-RU" sz="2000" dirty="0">
                <a:solidFill>
                  <a:srgbClr val="131F78"/>
                </a:solidFill>
              </a:rPr>
              <a:t>ноябрь 2022 г. </a:t>
            </a:r>
            <a:endParaRPr lang="ru-RU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BD9BDDF5-6015-445D-8CD5-B1E63F5BC9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26830" y="1642369"/>
          <a:ext cx="10609384" cy="4297966"/>
        </p:xfrm>
        <a:graphic>
          <a:graphicData uri="http://schemas.openxmlformats.org/drawingml/2006/table">
            <a:tbl>
              <a:tblPr firstRow="1" firstCol="1" bandRow="1"/>
              <a:tblGrid>
                <a:gridCol w="4037675">
                  <a:extLst>
                    <a:ext uri="{9D8B030D-6E8A-4147-A177-3AD203B41FA5}">
                      <a16:colId xmlns:a16="http://schemas.microsoft.com/office/drawing/2014/main" val="2912931555"/>
                    </a:ext>
                  </a:extLst>
                </a:gridCol>
                <a:gridCol w="3256879">
                  <a:extLst>
                    <a:ext uri="{9D8B030D-6E8A-4147-A177-3AD203B41FA5}">
                      <a16:colId xmlns:a16="http://schemas.microsoft.com/office/drawing/2014/main" val="4288020810"/>
                    </a:ext>
                  </a:extLst>
                </a:gridCol>
                <a:gridCol w="3314830">
                  <a:extLst>
                    <a:ext uri="{9D8B030D-6E8A-4147-A177-3AD203B41FA5}">
                      <a16:colId xmlns:a16="http://schemas.microsoft.com/office/drawing/2014/main" val="2710568484"/>
                    </a:ext>
                  </a:extLst>
                </a:gridCol>
              </a:tblGrid>
              <a:tr h="15322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группа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ВИЧ-инфекция в стадии СПИД оппортунистические инфекции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группа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Пневмония, рутинные инфекционные заболевания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395292"/>
                  </a:ext>
                </a:extLst>
              </a:tr>
              <a:tr h="259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 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7077522"/>
                  </a:ext>
                </a:extLst>
              </a:tr>
              <a:tr h="61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Доля пациентов со среднетяжелым  течением основного заболевания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53021"/>
                  </a:ext>
                </a:extLst>
              </a:tr>
              <a:tr h="845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пациентов получивших ЭВУШЕЛД в первые /вторые сутки от момента госпитализации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7/1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7/0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838671"/>
                  </a:ext>
                </a:extLst>
              </a:tr>
              <a:tr h="259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Доза ЭВУШЕЛД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0" dirty="0" err="1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тиксагевимаб</a:t>
                      </a:r>
                      <a:r>
                        <a:rPr lang="ru-RU" sz="1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300 мг</a:t>
                      </a:r>
                      <a:r>
                        <a:rPr kumimoji="0" lang="ru-RU" sz="1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и </a:t>
                      </a:r>
                      <a:r>
                        <a:rPr kumimoji="0" lang="ru-RU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цилгавимаб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cs typeface="Arial" panose="020B0604020202020204" pitchFamily="34" charset="0"/>
                        </a:rPr>
                        <a:t> 300 мг</a:t>
                      </a:r>
                      <a:endParaRPr lang="ru-RU" sz="1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1129124"/>
                  </a:ext>
                </a:extLst>
              </a:tr>
              <a:tr h="259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Средний койко-день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442299"/>
                  </a:ext>
                </a:extLst>
              </a:tr>
              <a:tr h="4795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Исходы : выздоровление/ смерть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8/0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7/0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9223124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2D6FD9-5D6D-B87F-D6C6-F16CEEAB8F7A}"/>
              </a:ext>
            </a:extLst>
          </p:cNvPr>
          <p:cNvSpPr/>
          <p:nvPr/>
        </p:nvSpPr>
        <p:spPr>
          <a:xfrm>
            <a:off x="74709" y="6665055"/>
            <a:ext cx="9276707" cy="19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Источники: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 личного архива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Косолаповой В.И.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,Областная клиническая больница,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Курган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2023г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C4DA38D1-B767-E9B7-5F87-5B459109D2F0}"/>
              </a:ext>
            </a:extLst>
          </p:cNvPr>
          <p:cNvSpPr/>
          <p:nvPr/>
        </p:nvSpPr>
        <p:spPr>
          <a:xfrm>
            <a:off x="0" y="6300852"/>
            <a:ext cx="11984451" cy="19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 (Coronavirus </a:t>
            </a:r>
            <a:r>
              <a:rPr kumimoji="0" lang="ru-RU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disease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2019) – коронавирусная инфекция 2019 г.; НКВИ – новая коронавирусная инфекция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ВИЧ – вирус иммунодефицита человека; СПИД – синдром приобретенного иммунодефицита; СНЯ – серьезные нежелательные явления; ХОБЛ – хроническая обструктивная болезнь легких;</a:t>
            </a:r>
          </a:p>
        </p:txBody>
      </p:sp>
    </p:spTree>
    <p:extLst>
      <p:ext uri="{BB962C8B-B14F-4D97-AF65-F5344CB8AC3E}">
        <p14:creationId xmlns:p14="http://schemas.microsoft.com/office/powerpoint/2010/main" val="205812204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D07D6F-192B-41CD-83AE-073ACA784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9"/>
            <a:ext cx="11055650" cy="1105208"/>
          </a:xfrm>
        </p:spPr>
        <p:txBody>
          <a:bodyPr/>
          <a:lstStyle/>
          <a:p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+mj-cs"/>
              </a:rPr>
              <a:t>Исходы в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группах пациентов для профилактики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COVID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  <a:t>-19. </a:t>
            </a:r>
            <a:b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lang="ru-RU" sz="2000" dirty="0">
                <a:solidFill>
                  <a:srgbClr val="131F78"/>
                </a:solidFill>
                <a:latin typeface="Arial" panose="020B0604020202020204"/>
              </a:rPr>
              <a:t>П</a:t>
            </a:r>
            <a:r>
              <a:rPr kumimoji="0" lang="ru-RU" sz="2000" i="0" u="none" strike="noStrike" kern="1200" cap="none" spc="0" normalizeH="0" baseline="0" noProof="0" dirty="0" err="1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ериод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ru-RU" sz="2000" i="0" u="none" strike="noStrike" kern="1200" cap="none" spc="0" normalizeH="0" baseline="0" noProof="0" dirty="0">
                <a:ln>
                  <a:noFill/>
                </a:ln>
                <a:solidFill>
                  <a:srgbClr val="131F78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ноябрь 2022 г. </a:t>
            </a:r>
            <a:r>
              <a:rPr lang="ru-RU" sz="2000" dirty="0">
                <a:latin typeface="+mn-lt"/>
              </a:rPr>
              <a:t>Время </a:t>
            </a:r>
            <a:r>
              <a:rPr lang="ru-RU" sz="2000" dirty="0">
                <a:effectLst/>
                <a:latin typeface="+mn-lt"/>
                <a:ea typeface="Calibri" panose="020F0502020204030204" pitchFamily="34" charset="0"/>
              </a:rPr>
              <a:t>наблюдения 3 месяца</a:t>
            </a:r>
            <a:endParaRPr lang="ru-RU" sz="20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392FE8A-B22D-4FF7-9323-61C01A0286A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719091" y="1596715"/>
          <a:ext cx="10875878" cy="4397212"/>
        </p:xfrm>
        <a:graphic>
          <a:graphicData uri="http://schemas.openxmlformats.org/drawingml/2006/table">
            <a:tbl>
              <a:tblPr firstRow="1" firstCol="1" bandRow="1"/>
              <a:tblGrid>
                <a:gridCol w="4768048">
                  <a:extLst>
                    <a:ext uri="{9D8B030D-6E8A-4147-A177-3AD203B41FA5}">
                      <a16:colId xmlns:a16="http://schemas.microsoft.com/office/drawing/2014/main" val="1683015875"/>
                    </a:ext>
                  </a:extLst>
                </a:gridCol>
                <a:gridCol w="3034213">
                  <a:extLst>
                    <a:ext uri="{9D8B030D-6E8A-4147-A177-3AD203B41FA5}">
                      <a16:colId xmlns:a16="http://schemas.microsoft.com/office/drawing/2014/main" val="1944803601"/>
                    </a:ext>
                  </a:extLst>
                </a:gridCol>
                <a:gridCol w="3073617">
                  <a:extLst>
                    <a:ext uri="{9D8B030D-6E8A-4147-A177-3AD203B41FA5}">
                      <a16:colId xmlns:a16="http://schemas.microsoft.com/office/drawing/2014/main" val="2100281335"/>
                    </a:ext>
                  </a:extLst>
                </a:gridCol>
              </a:tblGrid>
              <a:tr h="10588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ВИЧ-инфекция в стадии СПИД с оппортунистическими инфекциями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II</a:t>
                      </a: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группа 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Пневмония, рутинные инфекционные заболевания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86059"/>
                  </a:ext>
                </a:extLst>
              </a:tr>
              <a:tr h="6282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Смерть во время госпитализации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067669"/>
                  </a:ext>
                </a:extLst>
              </a:tr>
              <a:tr h="6695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Заболевание НКВИ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 во время госпитализации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236146"/>
                  </a:ext>
                </a:extLst>
              </a:tr>
              <a:tr h="9482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заболевание НКВИ 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COVID</a:t>
                      </a: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-19 после госпитализации  в течение 3 месяцев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8177139"/>
                  </a:ext>
                </a:extLst>
              </a:tr>
              <a:tr h="3505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смерть после госпитализации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12,5%(1 человек)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643361"/>
                  </a:ext>
                </a:extLst>
              </a:tr>
              <a:tr h="306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регистрация СНЯ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8379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9AD957-FCF0-4A2A-E20B-9861F101A580}"/>
              </a:ext>
            </a:extLst>
          </p:cNvPr>
          <p:cNvSpPr/>
          <p:nvPr/>
        </p:nvSpPr>
        <p:spPr>
          <a:xfrm>
            <a:off x="74709" y="6642083"/>
            <a:ext cx="9276707" cy="19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Источники: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 личного архива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Косолаповой В.И.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,Областная клиническая больница,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Курган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 2023г.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A44A9615-FF75-37E0-6D21-5EAC815E82D3}"/>
              </a:ext>
            </a:extLst>
          </p:cNvPr>
          <p:cNvSpPr/>
          <p:nvPr/>
        </p:nvSpPr>
        <p:spPr>
          <a:xfrm>
            <a:off x="0" y="6300852"/>
            <a:ext cx="11984451" cy="19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 (Coronavirus </a:t>
            </a:r>
            <a:r>
              <a:rPr kumimoji="0" lang="ru-RU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disease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2019) – коронавирусная инфекция 2019 г.; НКВИ – новая коронавирусная инфекция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ВИЧ – вирус иммунодефицита человека; СПИД – синдром приобретенного иммунодефицита; СНЯ – серьезные нежелательные явления; ХОБЛ – хроническая обструктивная болезнь легких;</a:t>
            </a:r>
          </a:p>
        </p:txBody>
      </p:sp>
    </p:spTree>
    <p:extLst>
      <p:ext uri="{BB962C8B-B14F-4D97-AF65-F5344CB8AC3E}">
        <p14:creationId xmlns:p14="http://schemas.microsoft.com/office/powerpoint/2010/main" val="22568462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09EB5-F059-434A-A81B-117432DA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9"/>
            <a:ext cx="9639524" cy="1051942"/>
          </a:xfrm>
        </p:spPr>
        <p:txBody>
          <a:bodyPr/>
          <a:lstStyle/>
          <a:p>
            <a:r>
              <a:rPr lang="ru-RU" sz="2400" dirty="0"/>
              <a:t>Выводы (профилактика) период ноябрь </a:t>
            </a:r>
            <a:r>
              <a:rPr lang="en-US" sz="2400" dirty="0"/>
              <a:t>2022</a:t>
            </a:r>
            <a:r>
              <a:rPr lang="ru-RU" sz="2400" dirty="0"/>
              <a:t>г.</a:t>
            </a:r>
            <a:r>
              <a:rPr lang="en-US" sz="2400" dirty="0"/>
              <a:t> </a:t>
            </a: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6C879C-FCB9-414E-8BE0-DFD4D5589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ru-RU" sz="1800" dirty="0"/>
              <a:t>1.Применение препарата ЭВУШЕЛД возможно в условиях круглосуточного стационара для приоритетных групп пациентов с целью: профилактики заболевания НКВИ COVID-19 ,формирования внутрибольничных очагов инфекции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800" dirty="0"/>
              <a:t>2. ЭВУШЕЛД  для профилактики НКВИ COVID-19 назначался в строгом соответствии с ВМР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ru-RU" sz="1800" dirty="0"/>
              <a:t>3. Применение комбинации  моноклональных антител </a:t>
            </a:r>
            <a:r>
              <a:rPr lang="ru-RU" sz="1800" dirty="0" err="1"/>
              <a:t>тиксагевимаб</a:t>
            </a:r>
            <a:r>
              <a:rPr lang="ru-RU" sz="1800" dirty="0"/>
              <a:t> +</a:t>
            </a:r>
            <a:r>
              <a:rPr lang="ru-RU" sz="1800" dirty="0" err="1"/>
              <a:t>цилгавимаб</a:t>
            </a:r>
            <a:r>
              <a:rPr lang="ru-RU" sz="1800" dirty="0"/>
              <a:t> в качестве </a:t>
            </a:r>
            <a:r>
              <a:rPr lang="ru-RU" sz="1800" dirty="0" err="1"/>
              <a:t>доконтактной</a:t>
            </a:r>
            <a:r>
              <a:rPr lang="ru-RU" sz="1800" dirty="0"/>
              <a:t> профилактики у пациентов с рутинными </a:t>
            </a:r>
            <a:r>
              <a:rPr lang="ru-RU" sz="1800" dirty="0" err="1"/>
              <a:t>инфекциоными</a:t>
            </a:r>
            <a:r>
              <a:rPr lang="ru-RU" sz="1800" dirty="0"/>
              <a:t> заболеваниями в стационаре позволило изменить исходы в отношении заболеваемости </a:t>
            </a:r>
            <a:r>
              <a:rPr lang="ru-RU" sz="1800" dirty="0">
                <a:solidFill>
                  <a:schemeClr val="tx1"/>
                </a:solidFill>
              </a:rPr>
              <a:t>С</a:t>
            </a:r>
            <a:r>
              <a:rPr lang="en-US" sz="1800" dirty="0">
                <a:solidFill>
                  <a:schemeClr val="tx1"/>
                </a:solidFill>
              </a:rPr>
              <a:t>OVID-19</a:t>
            </a:r>
            <a:r>
              <a:rPr lang="ru-RU" sz="1800" dirty="0"/>
              <a:t>, </a:t>
            </a:r>
            <a:r>
              <a:rPr lang="ru-RU" sz="1800" dirty="0" err="1"/>
              <a:t>профилактировать</a:t>
            </a:r>
            <a:r>
              <a:rPr lang="ru-RU" sz="1800" dirty="0"/>
              <a:t> развитие внутрибольничных очагов инфекции.</a:t>
            </a:r>
            <a:r>
              <a:rPr lang="ru-RU" sz="1800" baseline="30000" dirty="0"/>
              <a:t>.</a:t>
            </a:r>
          </a:p>
          <a:p>
            <a:pPr marL="0" indent="0">
              <a:spcBef>
                <a:spcPts val="851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4.Случаи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НКВИ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-19 во время госпитализации пациентов не зарегистрированы. </a:t>
            </a:r>
          </a:p>
          <a:p>
            <a:pPr marL="0" indent="0">
              <a:spcBef>
                <a:spcPts val="851"/>
              </a:spcBef>
              <a:spcAft>
                <a:spcPts val="600"/>
              </a:spcAft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течение 3 месяцев после применения препарата у 100% пациентов из группы профилактики случаи заболевания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-19 не зарегистрированы</a:t>
            </a:r>
            <a:endParaRPr lang="ru-RU" sz="1800" b="1" dirty="0"/>
          </a:p>
          <a:p>
            <a:pPr marL="0" indent="0">
              <a:spcAft>
                <a:spcPts val="600"/>
              </a:spcAft>
              <a:buNone/>
            </a:pPr>
            <a:r>
              <a:rPr lang="ru-RU" sz="1800" dirty="0"/>
              <a:t>6.Препарат имеет благоприятный профиль безопасности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011E7614-E742-0F23-F7BD-8E8690277855}"/>
              </a:ext>
            </a:extLst>
          </p:cNvPr>
          <p:cNvSpPr/>
          <p:nvPr/>
        </p:nvSpPr>
        <p:spPr>
          <a:xfrm>
            <a:off x="74709" y="6642083"/>
            <a:ext cx="9276707" cy="19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Источники: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из личного архива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Косолаповой В.И.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,Областная клиническая больница, </a:t>
            </a:r>
            <a:r>
              <a:rPr lang="ru-RU" sz="900" dirty="0">
                <a:solidFill>
                  <a:prstClr val="white"/>
                </a:solidFill>
                <a:latin typeface="Arial" panose="020B0604020202020204"/>
              </a:rPr>
              <a:t>Курган</a:t>
            </a:r>
            <a:r>
              <a:rPr kumimoji="0" lang="ru-RU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2023г.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69493038-2675-8DEB-1CE3-A44D24193AAB}"/>
              </a:ext>
            </a:extLst>
          </p:cNvPr>
          <p:cNvSpPr/>
          <p:nvPr/>
        </p:nvSpPr>
        <p:spPr>
          <a:xfrm>
            <a:off x="0" y="6300852"/>
            <a:ext cx="11984451" cy="1929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COVID-19 (Coronavirus </a:t>
            </a:r>
            <a:r>
              <a:rPr kumimoji="0" lang="ru-RU" sz="600" b="0" i="0" u="none" strike="noStrike" kern="1200" cap="none" spc="0" normalizeH="0" baseline="0" noProof="0" dirty="0" err="1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disease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2019) – коронавирусная инфекция 2019 г.; НКВИ – новая коронавирусная инфекция</a:t>
            </a:r>
            <a:r>
              <a:rPr kumimoji="0" 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 </a:t>
            </a: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ВИЧ – вирус иммунодефицита человека; СПИД – синдром приобретенного иммунодефицита; СНЯ – серьезные нежелательные явления; ХОБЛ – хроническая обструктивная болезнь легких;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131F78">
                    <a:lumMod val="5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Times New Roman" panose="02020603050405020304" pitchFamily="18" charset="0"/>
              </a:rPr>
              <a:t>ВМР – Временные методические рекомендации</a:t>
            </a:r>
          </a:p>
        </p:txBody>
      </p:sp>
    </p:spTree>
    <p:extLst>
      <p:ext uri="{BB962C8B-B14F-4D97-AF65-F5344CB8AC3E}">
        <p14:creationId xmlns:p14="http://schemas.microsoft.com/office/powerpoint/2010/main" val="9103586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hidden="1">
            <a:extLst>
              <a:ext uri="{FF2B5EF4-FFF2-40B4-BE49-F238E27FC236}">
                <a16:creationId xmlns:a16="http://schemas.microsoft.com/office/drawing/2014/main" id="{A8FCACAC-52DF-461A-B33D-C4421F6AE7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28E9B4-4684-4EA1-A761-ED46A89B5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74" y="30550"/>
            <a:ext cx="8448541" cy="1326525"/>
          </a:xfrm>
        </p:spPr>
        <p:txBody>
          <a:bodyPr vert="horz"/>
          <a:lstStyle/>
          <a:p>
            <a:r>
              <a:rPr lang="ru-RU" sz="2400" dirty="0"/>
              <a:t>Выводы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29D27-9CC8-4785-8FA8-7E41F11C5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493" y="1615050"/>
            <a:ext cx="10293065" cy="4540001"/>
          </a:xfrm>
        </p:spPr>
        <p:txBody>
          <a:bodyPr>
            <a:normAutofit/>
          </a:bodyPr>
          <a:lstStyle/>
          <a:p>
            <a:r>
              <a:rPr lang="ru-RU" sz="2000" dirty="0"/>
              <a:t>Пациенты со сниженным иммунным статусом, а также пациенты с определенными хроническими заболеваниями могут</a:t>
            </a:r>
            <a:r>
              <a:rPr lang="ru-RU" sz="2000" b="1" dirty="0"/>
              <a:t> нуждаться в пассивной иммунизации против </a:t>
            </a:r>
            <a:r>
              <a:rPr lang="en-US" sz="2000" b="1" dirty="0"/>
              <a:t>COVID-19</a:t>
            </a:r>
            <a:r>
              <a:rPr lang="ru-RU" sz="2000" b="1" baseline="30000" dirty="0"/>
              <a:t>1</a:t>
            </a:r>
            <a:endParaRPr lang="ru-RU" sz="2000" b="1" dirty="0"/>
          </a:p>
          <a:p>
            <a:r>
              <a:rPr lang="ru-RU" sz="2000" dirty="0"/>
              <a:t>Эвушелд — </a:t>
            </a:r>
            <a:r>
              <a:rPr lang="ru-RU" sz="2000" b="1" dirty="0"/>
              <a:t>это первая и единственная комбинация моноклональных антител длительного действия</a:t>
            </a:r>
            <a:r>
              <a:rPr lang="ru-RU" sz="2000" dirty="0"/>
              <a:t>, зарегистрированная в РФ по показаниям доконтактная </a:t>
            </a:r>
            <a:r>
              <a:rPr lang="ru-RU" sz="2000" u="sng" dirty="0"/>
              <a:t>профилактика</a:t>
            </a:r>
            <a:r>
              <a:rPr lang="ru-RU" sz="2000" dirty="0"/>
              <a:t> и </a:t>
            </a:r>
            <a:r>
              <a:rPr lang="ru-RU" sz="2000" u="sng" dirty="0"/>
              <a:t>лечение</a:t>
            </a:r>
            <a:r>
              <a:rPr lang="ru-RU" sz="2000" dirty="0"/>
              <a:t> </a:t>
            </a:r>
            <a:r>
              <a:rPr lang="en-US" sz="2000" dirty="0"/>
              <a:t>COVID-19</a:t>
            </a:r>
            <a:r>
              <a:rPr lang="ru-RU" sz="2000" baseline="30000" dirty="0"/>
              <a:t>2</a:t>
            </a:r>
            <a:endParaRPr lang="en-US" sz="2000" dirty="0"/>
          </a:p>
          <a:p>
            <a:r>
              <a:rPr lang="ru-RU" sz="2000" dirty="0"/>
              <a:t>Обеспечивает </a:t>
            </a:r>
            <a:r>
              <a:rPr lang="ru-RU" sz="2000" b="1" dirty="0"/>
              <a:t>немедленную и длительную защиту </a:t>
            </a:r>
            <a:r>
              <a:rPr lang="ru-RU" sz="2000" dirty="0"/>
              <a:t>от </a:t>
            </a:r>
            <a:r>
              <a:rPr lang="en-US" sz="2000" dirty="0"/>
              <a:t>COVID-19</a:t>
            </a:r>
            <a:r>
              <a:rPr lang="ru-RU" sz="2000" dirty="0"/>
              <a:t> (до 6 месяцев</a:t>
            </a:r>
            <a:r>
              <a:rPr lang="ru-RU" sz="2000" baseline="30000" dirty="0"/>
              <a:t>)2.</a:t>
            </a:r>
          </a:p>
          <a:p>
            <a:pPr marL="121498" indent="-121498">
              <a:spcBef>
                <a:spcPts val="851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  Сохраняет эффективность в отношении всех известных вариантов штамма </a:t>
            </a:r>
            <a:r>
              <a:rPr lang="ru-RU" sz="2000" b="1" dirty="0"/>
              <a:t>Омикрон</a:t>
            </a:r>
            <a:r>
              <a:rPr lang="ru-RU" sz="2000" b="1" baseline="30000" dirty="0"/>
              <a:t>2</a:t>
            </a:r>
            <a:endParaRPr lang="ru-RU" sz="2000" b="1" dirty="0"/>
          </a:p>
          <a:p>
            <a:r>
              <a:rPr lang="ru-RU" sz="2000" dirty="0"/>
              <a:t>Имеет </a:t>
            </a:r>
            <a:r>
              <a:rPr lang="ru-RU" sz="2000" b="1" dirty="0"/>
              <a:t>благоприятный профиль безопасности</a:t>
            </a:r>
            <a:r>
              <a:rPr lang="ru-RU" sz="2000" b="1" baseline="30000" dirty="0"/>
              <a:t>2</a:t>
            </a:r>
            <a:endParaRPr lang="ru-RU" sz="2000" b="1" dirty="0"/>
          </a:p>
          <a:p>
            <a:r>
              <a:rPr lang="ru-RU" sz="2000" dirty="0"/>
              <a:t>Препарат вводится внутримышечно в дозировке </a:t>
            </a:r>
            <a:r>
              <a:rPr lang="ru-RU" sz="2000" b="1" dirty="0"/>
              <a:t>600 мг </a:t>
            </a:r>
            <a:r>
              <a:rPr lang="ru-RU" sz="2000" dirty="0"/>
              <a:t>(300 мг Тиксагевимаба + 300 мг Цилгавимаба)</a:t>
            </a:r>
            <a:r>
              <a:rPr lang="ru-RU" sz="2000" baseline="30000" dirty="0"/>
              <a:t>2</a:t>
            </a:r>
            <a:endParaRPr lang="ru-RU" sz="2000" dirty="0"/>
          </a:p>
          <a:p>
            <a:endParaRPr lang="ru-RU" sz="2400" dirty="0"/>
          </a:p>
          <a:p>
            <a:endParaRPr lang="ru-RU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ru-RU" sz="24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0C9A4-323E-4090-8572-28E125961FAE}"/>
              </a:ext>
            </a:extLst>
          </p:cNvPr>
          <p:cNvSpPr txBox="1"/>
          <p:nvPr/>
        </p:nvSpPr>
        <p:spPr>
          <a:xfrm>
            <a:off x="0" y="6155051"/>
            <a:ext cx="926775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ts val="16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ВМР – Временные методические рекомендации по профилактике, диагностике и лечению новой коронавирусной инфекции (COVID-19), версия 17 [Электронный ресурс], дата доступа: 06.02.2023, доступно по ссылке: https://static-0.minzdrav.gov.ru/system/attachments/attaches/000/061/252/original/%D0%92%D0%9C%D0%A0_COVID-19_V17.pdf</a:t>
            </a:r>
          </a:p>
          <a:p>
            <a:pPr marL="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yriadPro-Light"/>
                <a:ea typeface="+mn-ea"/>
                <a:cs typeface="+mn-cs"/>
              </a:rPr>
              <a:t>Инструкция по медицинскому применению лекарственного препарата Эвушелд (набор растворов для внуримышечного введения: тиксагевимаб 1,5 мл/150 мг + цилгавимаб 1,5 мл/150мг)). Регистрационное удостоверение МЗ РФ ЛП-008665 от 16.11.2022 г.</a:t>
            </a:r>
          </a:p>
          <a:p>
            <a:pPr marL="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Pro-Light"/>
              <a:ea typeface="+mn-ea"/>
              <a:cs typeface="+mn-cs"/>
            </a:endParaRPr>
          </a:p>
          <a:p>
            <a:pPr marL="0" marR="0" lvl="0" indent="-22860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ru-RU" sz="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Pro-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896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AFD68-A878-4B5F-AD97-7F8073995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/>
              <a:t>У большинства пациентов с положительным результатом теста на SARS-CoV-2 заболевание протекает в легкой форме</a:t>
            </a:r>
            <a:r>
              <a:rPr lang="ru-RU" sz="2400" baseline="30000" dirty="0"/>
              <a:t>1,2</a:t>
            </a:r>
            <a:endParaRPr lang="en-GB" sz="2400" baseline="30000" dirty="0"/>
          </a:p>
        </p:txBody>
      </p:sp>
      <p:pic>
        <p:nvPicPr>
          <p:cNvPr id="4" name="Object 10">
            <a:extLst>
              <a:ext uri="{FF2B5EF4-FFF2-40B4-BE49-F238E27FC236}">
                <a16:creationId xmlns:a16="http://schemas.microsoft.com/office/drawing/2014/main" id="{AECC8E62-829D-4301-9782-954D659EAA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  <p:sp>
        <p:nvSpPr>
          <p:cNvPr id="5" name="Rectangle: Rounded Corners 18">
            <a:extLst>
              <a:ext uri="{FF2B5EF4-FFF2-40B4-BE49-F238E27FC236}">
                <a16:creationId xmlns:a16="http://schemas.microsoft.com/office/drawing/2014/main" id="{70D41FEA-2A35-4776-A45D-2E961E2BB30D}"/>
              </a:ext>
            </a:extLst>
          </p:cNvPr>
          <p:cNvSpPr/>
          <p:nvPr/>
        </p:nvSpPr>
        <p:spPr>
          <a:xfrm>
            <a:off x="6674069" y="1592640"/>
            <a:ext cx="5445796" cy="4186573"/>
          </a:xfrm>
          <a:prstGeom prst="roundRect">
            <a:avLst>
              <a:gd name="adj" fmla="val 9644"/>
            </a:avLst>
          </a:prstGeom>
          <a:solidFill>
            <a:sysClr val="window" lastClr="FFFFFF"/>
          </a:solidFill>
          <a:ln w="3175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Rectangle: Rounded Corners 18">
            <a:extLst>
              <a:ext uri="{FF2B5EF4-FFF2-40B4-BE49-F238E27FC236}">
                <a16:creationId xmlns:a16="http://schemas.microsoft.com/office/drawing/2014/main" id="{3C57175D-9E9D-4D5D-A58C-D0376B52C3E8}"/>
              </a:ext>
            </a:extLst>
          </p:cNvPr>
          <p:cNvSpPr/>
          <p:nvPr/>
        </p:nvSpPr>
        <p:spPr>
          <a:xfrm>
            <a:off x="368794" y="1668560"/>
            <a:ext cx="6152316" cy="4137581"/>
          </a:xfrm>
          <a:prstGeom prst="roundRect">
            <a:avLst>
              <a:gd name="adj" fmla="val 9644"/>
            </a:avLst>
          </a:prstGeom>
          <a:solidFill>
            <a:sysClr val="window" lastClr="FFFFFF"/>
          </a:solidFill>
          <a:ln w="31750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10160" tIns="10160" rIns="10160" bIns="10160" numCol="1" spcCol="1270" rtlCol="0" anchor="ctr" anchorCtr="0">
            <a:noAutofit/>
          </a:bodyPr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4F3BA2-9D7C-4C60-8CE1-130F7F51F921}"/>
              </a:ext>
            </a:extLst>
          </p:cNvPr>
          <p:cNvSpPr/>
          <p:nvPr/>
        </p:nvSpPr>
        <p:spPr>
          <a:xfrm>
            <a:off x="2579797" y="4524421"/>
            <a:ext cx="3408218" cy="665019"/>
          </a:xfrm>
          <a:prstGeom prst="rect">
            <a:avLst/>
          </a:prstGeom>
          <a:gradFill flip="none" rotWithShape="1">
            <a:gsLst>
              <a:gs pos="0">
                <a:sysClr val="window" lastClr="FFFFFF">
                  <a:alpha val="0"/>
                </a:sysClr>
              </a:gs>
              <a:gs pos="42000">
                <a:sysClr val="window" lastClr="FFFFFF"/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22D61EE-DC75-4E9B-80D4-56424B543F41}"/>
              </a:ext>
            </a:extLst>
          </p:cNvPr>
          <p:cNvSpPr txBox="1">
            <a:spLocks/>
          </p:cNvSpPr>
          <p:nvPr/>
        </p:nvSpPr>
        <p:spPr>
          <a:xfrm>
            <a:off x="0" y="5889053"/>
            <a:ext cx="10888663" cy="897746"/>
          </a:xfrm>
          <a:prstGeom prst="rect">
            <a:avLst/>
          </a:prstGeom>
          <a:solidFill>
            <a:schemeClr val="bg1"/>
          </a:solidFill>
        </p:spPr>
        <p:txBody>
          <a:bodyPr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" sz="600" baseline="30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Тяжесть клинических симптомов: бессимптомное течение — положительный результат теста на вирусную нуклеиновую кислоту при отсутствии типичных симптомов; легкая форма — без пневмонии или с пневмонией легкой степени тяжести; тяжелая форма — одышка, частота дыхания 30/мин, сатурация 93 %, отношение парциального давления артериального кислорода к содержанию кислорода во вдыхаемой газовой смеси &lt; 300 и/или инфильтраты в легких составляют &gt; 50 % в течение 24–48 часов; крайне тяжелая форма  — дыхательная недостаточность, септический шок и/или полиорганная дисфункция или недостаточность</a:t>
            </a:r>
            <a:r>
              <a:rPr lang="ru" sz="600" baseline="30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; </a:t>
            </a:r>
            <a:r>
              <a:rPr lang="ru" sz="600" baseline="30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При госпитализации только с целью изоляции пациента статус регистрируют как амбулаторный пациент</a:t>
            </a:r>
            <a:r>
              <a:rPr lang="ru" sz="600" baseline="30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10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</a:t>
            </a:r>
            <a:endParaRPr lang="ru" sz="600" baseline="30000" dirty="0">
              <a:solidFill>
                <a:schemeClr val="bg2">
                  <a:lumMod val="10000"/>
                </a:schemeClr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COVID-19 = коронавирусная инфекция 2019 г.; FiO</a:t>
            </a:r>
            <a:r>
              <a:rPr lang="ru" sz="600" baseline="-25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 (</a:t>
            </a:r>
            <a:r>
              <a:rPr lang="en-US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fraction of inspired oxygen</a:t>
            </a:r>
            <a:r>
              <a:rPr lang="ru-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) 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- содержание кислорода во вдыхаемой газовой смеси; pO</a:t>
            </a:r>
            <a:r>
              <a:rPr lang="ru" sz="600" baseline="-25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2 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(</a:t>
            </a:r>
            <a:r>
              <a:rPr lang="en-US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partial pressure of oxygen</a:t>
            </a:r>
            <a:r>
              <a:rPr lang="ru-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) -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парциальное давление кислорода; </a:t>
            </a:r>
            <a:r>
              <a:rPr lang="en-US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SARS-CoV-2 (severe acute respiratory syndrome coronavirus-2) – </a:t>
            </a:r>
            <a:r>
              <a:rPr lang="ru-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тяжелый острый респираторный синдром, вызванный коронавирусом 2-го типа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; SpO</a:t>
            </a:r>
            <a:r>
              <a:rPr lang="ru" sz="600" baseline="-250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2 -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сатурация; ВОЗ - Всемирная организация здравоохранения; НИВЛ - неинвазивная вентиляция легких; РНК - рибонуклеиновая кислота; ЭКМО - экстракорпоральная мембранная оксигенация.</a:t>
            </a:r>
            <a:br>
              <a:rPr lang="en-US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1. Gandhi RT et al. </a:t>
            </a:r>
            <a:r>
              <a:rPr lang="ru" sz="600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 Engl J Med.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2020;383:1757-1766; 2. Wu Z et al. </a:t>
            </a:r>
            <a:r>
              <a:rPr lang="ru" sz="600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JAMA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2020;323:1239-1242; 3. Oran DP et al. </a:t>
            </a:r>
            <a:r>
              <a:rPr lang="ru" sz="600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Ann Intern Med.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 2021;174:655-6624; Li J et al. </a:t>
            </a:r>
            <a:r>
              <a:rPr lang="ru" sz="600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J Clin Transl Hepatol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2020;8:13-17; 5. Centers for Disease Control and Prevention. Symptoms of COVID-19. 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https://www.cdc.gov/coronavirus/2019-ncov/symptoms-testing/symptoms.html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; 6. Schett G et al. </a:t>
            </a:r>
            <a:r>
              <a:rPr lang="ru" sz="600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Nat Rev Rheumatol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2020;16:465-470; 7. Weng LM et al. </a:t>
            </a:r>
            <a:r>
              <a:rPr lang="ru" sz="600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J Pain Res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2021;14:147-159; 8. Li J et al. </a:t>
            </a:r>
            <a:r>
              <a:rPr lang="ru" sz="600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J Med Internet Res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2020;22:e19636. 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http://dx.doi.org/10.2196/19636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По состоянию на 27 сентября 2021 г.; 9. Ferreira-Santos D et al. </a:t>
            </a:r>
            <a:r>
              <a:rPr lang="ru" sz="600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BMJ Open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2020;10:e041079. 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http://dx.doi.org/10.1136/bmjopen-2020-041079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По состоянию на 24 сентября 2021 г. </a:t>
            </a:r>
            <a:br>
              <a:rPr lang="en-US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10. WHO Working Group on the Clinical Characterisation and Management of COVID-19 infection. Published correction in </a:t>
            </a:r>
            <a:r>
              <a:rPr lang="ru" sz="600" i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Lancet Infect Dis</a:t>
            </a:r>
            <a:r>
              <a:rPr lang="ru" sz="600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2020;20:e250.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D16173D-3B99-499F-900B-1A67699541C4}"/>
              </a:ext>
            </a:extLst>
          </p:cNvPr>
          <p:cNvGrpSpPr/>
          <p:nvPr/>
        </p:nvGrpSpPr>
        <p:grpSpPr>
          <a:xfrm>
            <a:off x="548550" y="1511081"/>
            <a:ext cx="6032721" cy="883925"/>
            <a:chOff x="-188566" y="5994982"/>
            <a:chExt cx="8124716" cy="8839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FFA34A0-569A-41A2-817C-276ACB39894C}"/>
                </a:ext>
              </a:extLst>
            </p:cNvPr>
            <p:cNvSpPr/>
            <p:nvPr/>
          </p:nvSpPr>
          <p:spPr>
            <a:xfrm>
              <a:off x="41522" y="6417242"/>
              <a:ext cx="2447795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Бессимптомное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</a:rPr>
                <a:t>(33 %)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2711DD02-EC21-4264-9417-0A013DCE8CA4}"/>
                </a:ext>
              </a:extLst>
            </p:cNvPr>
            <p:cNvSpPr/>
            <p:nvPr/>
          </p:nvSpPr>
          <p:spPr>
            <a:xfrm>
              <a:off x="-188566" y="5994982"/>
              <a:ext cx="7862530" cy="393317"/>
            </a:xfrm>
            <a:prstGeom prst="roundRect">
              <a:avLst/>
            </a:prstGeom>
            <a:gradFill flip="none" rotWithShape="1">
              <a:gsLst>
                <a:gs pos="0">
                  <a:srgbClr val="569C70"/>
                </a:gs>
                <a:gs pos="52000">
                  <a:srgbClr val="FFFF00"/>
                </a:gs>
                <a:gs pos="100000">
                  <a:srgbClr val="FF0000"/>
                </a:gs>
              </a:gsLst>
              <a:lin ang="0" scaled="1"/>
              <a:tileRect/>
            </a:gradFill>
            <a:ln w="12700" cap="flat" cmpd="sng" algn="ctr">
              <a:solidFill>
                <a:srgbClr val="E7E6E6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Спектр клинических проявлений у пациентов с положительным результатом теста на SARS-CoV-2 (%)</a:t>
              </a:r>
              <a:r>
                <a:rPr kumimoji="0" lang="ru" sz="1100" b="1" i="0" u="none" strike="noStrike" kern="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rPr>
                <a:t>2-9,a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0B297A-B6A3-4FA0-86D6-5B0BF7986702}"/>
                </a:ext>
              </a:extLst>
            </p:cNvPr>
            <p:cNvSpPr/>
            <p:nvPr/>
          </p:nvSpPr>
          <p:spPr>
            <a:xfrm>
              <a:off x="2379319" y="6417242"/>
              <a:ext cx="1991087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3AD00"/>
                  </a:solidFill>
                  <a:effectLst/>
                  <a:uLnTx/>
                  <a:uFillTx/>
                </a:rPr>
                <a:t>Легкое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3AD00"/>
                  </a:solidFill>
                  <a:effectLst/>
                  <a:uLnTx/>
                  <a:uFillTx/>
                </a:rPr>
                <a:t>(81 %)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A611E70E-5800-4AA2-953C-709CD67C851D}"/>
                </a:ext>
              </a:extLst>
            </p:cNvPr>
            <p:cNvSpPr/>
            <p:nvPr/>
          </p:nvSpPr>
          <p:spPr>
            <a:xfrm>
              <a:off x="4267941" y="6417242"/>
              <a:ext cx="1324713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Тяжелое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</a:rPr>
                <a:t>(14 %)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E1101DA-7F2B-4CDE-A6D0-B63BE3EEEA14}"/>
                </a:ext>
              </a:extLst>
            </p:cNvPr>
            <p:cNvSpPr/>
            <p:nvPr/>
          </p:nvSpPr>
          <p:spPr>
            <a:xfrm>
              <a:off x="5575596" y="6417242"/>
              <a:ext cx="2360554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Крайне тяжелое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(5 %)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D3F12C8E-4B6E-4476-ACE3-AC9EBA0BFCD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9"/>
          <a:stretch/>
        </p:blipFill>
        <p:spPr>
          <a:xfrm>
            <a:off x="2669046" y="2537252"/>
            <a:ext cx="2124066" cy="30393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07BDBAB-4A2E-4DBA-96A5-1B8F65982D62}"/>
              </a:ext>
            </a:extLst>
          </p:cNvPr>
          <p:cNvSpPr/>
          <p:nvPr/>
        </p:nvSpPr>
        <p:spPr>
          <a:xfrm>
            <a:off x="4321242" y="2462760"/>
            <a:ext cx="391886" cy="498255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04CE582-FABF-464C-86C9-7BB0E137F05A}"/>
              </a:ext>
            </a:extLst>
          </p:cNvPr>
          <p:cNvSpPr/>
          <p:nvPr/>
        </p:nvSpPr>
        <p:spPr>
          <a:xfrm>
            <a:off x="751348" y="4288410"/>
            <a:ext cx="1733550" cy="83099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22EC56-0E57-4F1E-B41D-8BCCE170D769}"/>
              </a:ext>
            </a:extLst>
          </p:cNvPr>
          <p:cNvSpPr/>
          <p:nvPr/>
        </p:nvSpPr>
        <p:spPr>
          <a:xfrm>
            <a:off x="4285622" y="2462760"/>
            <a:ext cx="1733550" cy="267469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3A24A0C-3906-498E-B8F1-E92D088A2D18}"/>
              </a:ext>
            </a:extLst>
          </p:cNvPr>
          <p:cNvSpPr/>
          <p:nvPr/>
        </p:nvSpPr>
        <p:spPr>
          <a:xfrm>
            <a:off x="4460109" y="2521100"/>
            <a:ext cx="1064234" cy="793137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BDAE351-FF50-49D3-A12A-20878F28AEB8}"/>
              </a:ext>
            </a:extLst>
          </p:cNvPr>
          <p:cNvSpPr/>
          <p:nvPr/>
        </p:nvSpPr>
        <p:spPr>
          <a:xfrm>
            <a:off x="4914338" y="3689589"/>
            <a:ext cx="1155587" cy="3246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8CF3E3-DCCA-4A03-B1AA-EA849955F795}"/>
              </a:ext>
            </a:extLst>
          </p:cNvPr>
          <p:cNvSpPr/>
          <p:nvPr/>
        </p:nvSpPr>
        <p:spPr>
          <a:xfrm>
            <a:off x="5060388" y="4115039"/>
            <a:ext cx="1155587" cy="324662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FAA6A3C-33C0-4B0B-99F9-80FCF4E40369}"/>
              </a:ext>
            </a:extLst>
          </p:cNvPr>
          <p:cNvSpPr txBox="1"/>
          <p:nvPr/>
        </p:nvSpPr>
        <p:spPr>
          <a:xfrm>
            <a:off x="1101688" y="4024969"/>
            <a:ext cx="16722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Затрудненное дыхание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3A9B1C-B6DA-4473-93FB-2C1421D1A9D3}"/>
              </a:ext>
            </a:extLst>
          </p:cNvPr>
          <p:cNvSpPr txBox="1"/>
          <p:nvPr/>
        </p:nvSpPr>
        <p:spPr>
          <a:xfrm>
            <a:off x="1125635" y="4310104"/>
            <a:ext cx="16321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Боль в грудной клетке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</a:b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Одышка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A48317-F3D0-41A5-AFDE-BB802E35BDE6}"/>
              </a:ext>
            </a:extLst>
          </p:cNvPr>
          <p:cNvSpPr txBox="1"/>
          <p:nvPr/>
        </p:nvSpPr>
        <p:spPr>
          <a:xfrm>
            <a:off x="4456926" y="2605560"/>
            <a:ext cx="11496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Головная боль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0F9870-1CA7-4525-804F-1575FC480B79}"/>
              </a:ext>
            </a:extLst>
          </p:cNvPr>
          <p:cNvSpPr txBox="1"/>
          <p:nvPr/>
        </p:nvSpPr>
        <p:spPr>
          <a:xfrm>
            <a:off x="4511954" y="2984566"/>
            <a:ext cx="14782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Лихорадка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</a:b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Утомляемость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</a:b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Общее недомогание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C3A9EE3-A127-40CF-9BF6-5887853A0161}"/>
              </a:ext>
            </a:extLst>
          </p:cNvPr>
          <p:cNvSpPr txBox="1"/>
          <p:nvPr/>
        </p:nvSpPr>
        <p:spPr>
          <a:xfrm>
            <a:off x="4511954" y="4014643"/>
            <a:ext cx="119616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Боль в мышцах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8A7D59-17E8-4D78-AE53-9E10C366D191}"/>
              </a:ext>
            </a:extLst>
          </p:cNvPr>
          <p:cNvSpPr txBox="1"/>
          <p:nvPr/>
        </p:nvSpPr>
        <p:spPr>
          <a:xfrm>
            <a:off x="4511954" y="4633331"/>
            <a:ext cx="8563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Артралгия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3BD56B2-BB65-4854-8560-244496BCB191}"/>
              </a:ext>
            </a:extLst>
          </p:cNvPr>
          <p:cNvGrpSpPr/>
          <p:nvPr/>
        </p:nvGrpSpPr>
        <p:grpSpPr>
          <a:xfrm>
            <a:off x="292445" y="2593021"/>
            <a:ext cx="2487199" cy="1321746"/>
            <a:chOff x="532216" y="2254360"/>
            <a:chExt cx="2487199" cy="132174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DBBECB4-907D-438E-B7FB-54700DDEDFB9}"/>
                </a:ext>
              </a:extLst>
            </p:cNvPr>
            <p:cNvSpPr txBox="1"/>
            <p:nvPr/>
          </p:nvSpPr>
          <p:spPr>
            <a:xfrm>
              <a:off x="725587" y="2254360"/>
              <a:ext cx="229382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  <a:t>Кашель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</a:br>
              <a:r>
                <a:rPr kumimoji="0" lang="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  <a:t>Боль в горле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</a:br>
              <a:r>
                <a:rPr kumimoji="0" lang="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  <a:t>Выделение мокроты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FDCF6F3-F285-40B8-984E-F72E072EA868}"/>
                </a:ext>
              </a:extLst>
            </p:cNvPr>
            <p:cNvSpPr txBox="1"/>
            <p:nvPr/>
          </p:nvSpPr>
          <p:spPr>
            <a:xfrm>
              <a:off x="532216" y="2868220"/>
              <a:ext cx="2487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  <a:t>Потеря обоняния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</a:br>
              <a:r>
                <a:rPr kumimoji="0" lang="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  <a:t>Потеря вкуса</a:t>
              </a:r>
              <a:b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</a:br>
              <a:r>
                <a:rPr kumimoji="0" lang="ru" sz="1000" b="1" i="0" u="none" strike="noStrike" kern="0" cap="none" spc="0" normalizeH="0" baseline="0" noProof="0" dirty="0">
                  <a:ln>
                    <a:noFill/>
                  </a:ln>
                  <a:solidFill>
                    <a:srgbClr val="06253F"/>
                  </a:solidFill>
                  <a:effectLst/>
                  <a:uLnTx/>
                  <a:uFillTx/>
                </a:rPr>
                <a:t>Чихание, выделения из носа или заложенность носа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C464C1A3-C7A2-4AF2-81C8-AF3904A6E957}"/>
              </a:ext>
            </a:extLst>
          </p:cNvPr>
          <p:cNvSpPr txBox="1"/>
          <p:nvPr/>
        </p:nvSpPr>
        <p:spPr>
          <a:xfrm>
            <a:off x="1894842" y="4695109"/>
            <a:ext cx="87075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Анорексия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3E63D7D-0392-447C-8FF0-0338464442EB}"/>
              </a:ext>
            </a:extLst>
          </p:cNvPr>
          <p:cNvSpPr txBox="1"/>
          <p:nvPr/>
        </p:nvSpPr>
        <p:spPr>
          <a:xfrm>
            <a:off x="1363872" y="5070076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Диарея</a:t>
            </a:r>
            <a:b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</a:br>
            <a:r>
              <a:rPr kumimoji="0" lang="ru" sz="1000" b="1" i="0" u="none" strike="noStrike" kern="0" cap="none" spc="0" normalizeH="0" baseline="0" noProof="0" dirty="0">
                <a:ln>
                  <a:noFill/>
                </a:ln>
                <a:solidFill>
                  <a:srgbClr val="06253F"/>
                </a:solidFill>
                <a:effectLst/>
                <a:uLnTx/>
                <a:uFillTx/>
              </a:rPr>
              <a:t>Тошнота или рвота</a:t>
            </a:r>
          </a:p>
        </p:txBody>
      </p:sp>
      <p:graphicFrame>
        <p:nvGraphicFramePr>
          <p:cNvPr id="35" name="Table 12">
            <a:extLst>
              <a:ext uri="{FF2B5EF4-FFF2-40B4-BE49-F238E27FC236}">
                <a16:creationId xmlns:a16="http://schemas.microsoft.com/office/drawing/2014/main" id="{C74F548A-3050-4D53-9B11-0DB8503047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505610"/>
              </p:ext>
            </p:extLst>
          </p:nvPr>
        </p:nvGraphicFramePr>
        <p:xfrm>
          <a:off x="7028959" y="1738315"/>
          <a:ext cx="4650259" cy="3979437"/>
        </p:xfrm>
        <a:graphic>
          <a:graphicData uri="http://schemas.openxmlformats.org/drawingml/2006/table">
            <a:tbl>
              <a:tblPr firstRow="1" bandRow="1"/>
              <a:tblGrid>
                <a:gridCol w="1412697">
                  <a:extLst>
                    <a:ext uri="{9D8B030D-6E8A-4147-A177-3AD203B41FA5}">
                      <a16:colId xmlns:a16="http://schemas.microsoft.com/office/drawing/2014/main" val="919909702"/>
                    </a:ext>
                  </a:extLst>
                </a:gridCol>
                <a:gridCol w="2500493">
                  <a:extLst>
                    <a:ext uri="{9D8B030D-6E8A-4147-A177-3AD203B41FA5}">
                      <a16:colId xmlns:a16="http://schemas.microsoft.com/office/drawing/2014/main" val="761868277"/>
                    </a:ext>
                  </a:extLst>
                </a:gridCol>
                <a:gridCol w="737069">
                  <a:extLst>
                    <a:ext uri="{9D8B030D-6E8A-4147-A177-3AD203B41FA5}">
                      <a16:colId xmlns:a16="http://schemas.microsoft.com/office/drawing/2014/main" val="2754433921"/>
                    </a:ext>
                  </a:extLst>
                </a:gridCol>
              </a:tblGrid>
              <a:tr h="393293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1000" b="1" u="none" strike="noStrike" kern="1200" dirty="0">
                          <a:solidFill>
                            <a:schemeClr val="tx1"/>
                          </a:solidFill>
                        </a:rPr>
                        <a:t>Шкала ВОЗ для оценки клинического прогрессирования COVID-19</a:t>
                      </a:r>
                      <a:r>
                        <a:rPr lang="ru" sz="1000" b="1" u="none" strike="noStrike" kern="1200" baseline="30000" dirty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000" b="1" i="0" u="none" strike="noStrike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0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938731"/>
                  </a:ext>
                </a:extLst>
              </a:tr>
              <a:tr h="224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rtl="0"/>
                      <a:r>
                        <a:rPr lang="ru" sz="900" b="1" u="none" strike="noStrike" kern="1200">
                          <a:solidFill>
                            <a:schemeClr val="tx1"/>
                          </a:solidFill>
                        </a:rPr>
                        <a:t>Статус инфекции</a:t>
                      </a:r>
                      <a:endParaRPr lang="en-US" sz="900" b="1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rtl="0"/>
                      <a:r>
                        <a:rPr lang="ru" sz="900" b="1">
                          <a:solidFill>
                            <a:schemeClr val="tx1"/>
                          </a:solidFill>
                        </a:rPr>
                        <a:t>Клиническое описание</a:t>
                      </a: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rtl="0"/>
                      <a:r>
                        <a:rPr lang="ru" sz="900" b="1">
                          <a:solidFill>
                            <a:schemeClr val="tx1"/>
                          </a:solidFill>
                        </a:rPr>
                        <a:t>Балл</a:t>
                      </a: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9814573"/>
                  </a:ext>
                </a:extLst>
              </a:tr>
              <a:tr h="196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l" rtl="0"/>
                      <a:r>
                        <a:rPr lang="ru" sz="700">
                          <a:solidFill>
                            <a:schemeClr val="tx1"/>
                          </a:solidFill>
                        </a:rPr>
                        <a:t>Не инфицирован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rtl="0"/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Не заражен, вирусная РНК не определяется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344860"/>
                  </a:ext>
                </a:extLst>
              </a:tr>
              <a:tr h="29768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Легкая форма, амбулаторное лечение</a:t>
                      </a:r>
                    </a:p>
                    <a:p>
                      <a:pPr algn="l" rtl="0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rtl="0"/>
                      <a:r>
                        <a:rPr lang="ru" sz="700" b="0" u="none" strike="noStrike" kern="1200">
                          <a:solidFill>
                            <a:schemeClr val="tx1"/>
                          </a:solidFill>
                        </a:rPr>
                        <a:t>Бессимптомное течение, определяется вирусная РНК</a:t>
                      </a:r>
                      <a:endParaRPr lang="en-US" sz="7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653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2B6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496006"/>
                  </a:ext>
                </a:extLst>
              </a:tr>
              <a:tr h="309016">
                <a:tc v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Есть симптомы, пациент не нуждается в уходе с участием посторонних лиц</a:t>
                      </a:r>
                      <a:endParaRPr lang="en-US" sz="7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D2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DD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643122"/>
                  </a:ext>
                </a:extLst>
              </a:tr>
              <a:tr h="370604">
                <a:tc v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Есть симптомы, пациент нуждается в дополнительном уходе с участием посторонних лиц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0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40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580310"/>
                  </a:ext>
                </a:extLst>
              </a:tr>
              <a:tr h="27177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Среднетяжелая форма заболевания, госпитализация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rtl="0"/>
                      <a:r>
                        <a:rPr lang="ru" sz="700" b="0" u="none" strike="noStrike" kern="1200">
                          <a:solidFill>
                            <a:schemeClr val="tx1"/>
                          </a:solidFill>
                        </a:rPr>
                        <a:t>Госпитализирован, не получает оксигенотерапию</a:t>
                      </a:r>
                      <a:r>
                        <a:rPr lang="ru" sz="700" b="0" u="none" strike="noStrike" kern="1200" baseline="3000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700" b="0" i="0" u="none" strike="noStrike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662359"/>
                  </a:ext>
                </a:extLst>
              </a:tr>
              <a:tr h="309016">
                <a:tc v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Госпитализирован, получает кислород через маску или назальную канюлю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C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684249"/>
                  </a:ext>
                </a:extLst>
              </a:tr>
              <a:tr h="309016">
                <a:tc row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Тяжелая форма заболевания, госпитализация</a:t>
                      </a:r>
                    </a:p>
                    <a:p>
                      <a:pPr algn="l" rtl="0"/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rtl="0"/>
                      <a:r>
                        <a:rPr lang="ru" sz="700" b="0" u="none" strike="noStrike" kern="1200">
                          <a:solidFill>
                            <a:schemeClr val="tx1"/>
                          </a:solidFill>
                        </a:rPr>
                        <a:t>Госпитализирован; проводится НИВЛ или высокопоточная оксигенотерапия</a:t>
                      </a:r>
                      <a:endParaRPr lang="en-US" sz="7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0054671"/>
                  </a:ext>
                </a:extLst>
              </a:tr>
              <a:tr h="309016">
                <a:tc v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Интубация и механическая вентиляция, pO</a:t>
                      </a:r>
                      <a:r>
                        <a:rPr lang="ru" sz="700" b="0" u="none" strike="noStrike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,/FiO</a:t>
                      </a:r>
                      <a:r>
                        <a:rPr lang="ru" sz="700" b="0" u="none" strike="noStrike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 ≥ 150 или SpO</a:t>
                      </a:r>
                      <a:r>
                        <a:rPr lang="ru" sz="700" b="0" u="none" strike="noStrike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/FiO</a:t>
                      </a:r>
                      <a:r>
                        <a:rPr lang="ru" sz="700" b="0" u="none" strike="noStrike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 ≥ 200</a:t>
                      </a:r>
                      <a:endParaRPr lang="en-US" sz="7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760118"/>
                  </a:ext>
                </a:extLst>
              </a:tr>
              <a:tr h="370604">
                <a:tc v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Механическая вентиляция pO</a:t>
                      </a:r>
                      <a:r>
                        <a:rPr lang="ru" sz="700" b="0" u="none" strike="noStrike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,/FiO</a:t>
                      </a:r>
                      <a:r>
                        <a:rPr lang="ru" sz="700" b="0" u="none" strike="noStrike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 &lt; 150 или (SpO</a:t>
                      </a:r>
                      <a:r>
                        <a:rPr lang="ru" sz="700" b="0" u="none" strike="noStrike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/FiO</a:t>
                      </a:r>
                      <a:r>
                        <a:rPr lang="ru" sz="700" b="0" u="none" strike="noStrike" kern="1200" baseline="-25000" dirty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 &lt; 200) или применение вазопрессоров</a:t>
                      </a:r>
                      <a:endParaRPr lang="it-IT" sz="7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4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8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9543414"/>
                  </a:ext>
                </a:extLst>
              </a:tr>
              <a:tr h="421385">
                <a:tc vMerge="1">
                  <a:txBody>
                    <a:bodyPr/>
                    <a:lstStyle/>
                    <a:p>
                      <a:pPr rtl="0"/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0" u="none" strike="noStrike" kern="1200">
                          <a:solidFill>
                            <a:schemeClr val="tx1"/>
                          </a:solidFill>
                        </a:rPr>
                        <a:t>Механическая вентиляция pO</a:t>
                      </a:r>
                      <a:r>
                        <a:rPr lang="ru" sz="700" b="0" u="none" strike="noStrike" kern="1200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>
                          <a:solidFill>
                            <a:schemeClr val="tx1"/>
                          </a:solidFill>
                        </a:rPr>
                        <a:t>/FiO</a:t>
                      </a:r>
                      <a:r>
                        <a:rPr lang="ru" sz="700" b="0" u="none" strike="noStrike" kern="1200" baseline="-2500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" sz="700" b="0" u="none" strike="noStrike" kern="1200">
                          <a:solidFill>
                            <a:schemeClr val="tx1"/>
                          </a:solidFill>
                        </a:rPr>
                        <a:t> &lt; 150 и применение вазопрессоров, проведение диализа или ЭКМО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4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54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3356995"/>
                  </a:ext>
                </a:extLst>
              </a:tr>
              <a:tr h="196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" sz="700" b="1" u="none" strike="noStrike" kern="1200" dirty="0">
                          <a:solidFill>
                            <a:schemeClr val="tx1"/>
                          </a:solidFill>
                        </a:rPr>
                        <a:t>Летальный исход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rtl="0"/>
                      <a:r>
                        <a:rPr lang="ru" sz="700" b="0" u="none" strike="noStrike" kern="1200" dirty="0">
                          <a:solidFill>
                            <a:schemeClr val="tx1"/>
                          </a:solidFill>
                        </a:rPr>
                        <a:t>Скончался</a:t>
                      </a:r>
                      <a:endParaRPr lang="en-US" sz="700" dirty="0">
                        <a:solidFill>
                          <a:schemeClr val="tx1"/>
                        </a:solidFill>
                      </a:endParaRPr>
                    </a:p>
                  </a:txBody>
                  <a:tcPr marL="84277" marR="84277" marT="42138" marB="42138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3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Tahoma"/>
                        </a:defRPr>
                      </a:lvl9pPr>
                    </a:lstStyle>
                    <a:p>
                      <a:pPr algn="ctr" rtl="0"/>
                      <a:r>
                        <a:rPr lang="ru" sz="7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marL="84277" marR="84277" marT="42138" marB="42138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3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43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3419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3" hidden="1">
            <a:extLst>
              <a:ext uri="{FF2B5EF4-FFF2-40B4-BE49-F238E27FC236}">
                <a16:creationId xmlns:a16="http://schemas.microsoft.com/office/drawing/2014/main" id="{A2A8F30D-6830-45EC-B416-C381764AC8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588" y="1588"/>
            <a:ext cx="1588" cy="1588"/>
          </a:xfrm>
          <a:prstGeom prst="rect">
            <a:avLst/>
          </a:prstGeom>
        </p:spPr>
      </p:pic>
      <p:sp>
        <p:nvSpPr>
          <p:cNvPr id="25602" name="Title 1">
            <a:extLst>
              <a:ext uri="{FF2B5EF4-FFF2-40B4-BE49-F238E27FC236}">
                <a16:creationId xmlns:a16="http://schemas.microsoft.com/office/drawing/2014/main" id="{1266F992-B17D-4573-9B1A-DBDBBFC9E8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8394" y="514551"/>
            <a:ext cx="11050073" cy="643944"/>
          </a:xfrm>
        </p:spPr>
        <p:txBody>
          <a:bodyPr vert="horz"/>
          <a:lstStyle/>
          <a:p>
            <a:pPr algn="l" eaLnBrk="1" hangingPunct="1"/>
            <a:r>
              <a:rPr lang="ru" sz="2400" dirty="0"/>
              <a:t>Неудовлетворенная потребность и повышенная заболеваемость в группах высокого риска</a:t>
            </a:r>
            <a:endParaRPr lang="ru-RU" altLang="ru-RU" sz="2400" baseline="30000" dirty="0"/>
          </a:p>
        </p:txBody>
      </p:sp>
      <p:sp>
        <p:nvSpPr>
          <p:cNvPr id="25603" name="Footer Placeholder 3">
            <a:extLst>
              <a:ext uri="{FF2B5EF4-FFF2-40B4-BE49-F238E27FC236}">
                <a16:creationId xmlns:a16="http://schemas.microsoft.com/office/drawing/2014/main" id="{31DEADA6-5A31-40E1-88EF-BE98811C39D2}"/>
              </a:ext>
            </a:extLst>
          </p:cNvPr>
          <p:cNvSpPr>
            <a:spLocks noGrp="1" noChangeArrowheads="1"/>
          </p:cNvSpPr>
          <p:nvPr>
            <p:ph type="ftr" sz="quarter" idx="4294967295"/>
          </p:nvPr>
        </p:nvSpPr>
        <p:spPr bwMode="auto">
          <a:xfrm>
            <a:off x="4227" y="6050876"/>
            <a:ext cx="12017386" cy="643944"/>
          </a:xfrm>
          <a:prstGeom prst="rect">
            <a:avLst/>
          </a:prstGeom>
          <a:solidFill>
            <a:schemeClr val="bg1"/>
          </a:solidFill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Иммуносупрессанты могут быть представлены лекарственными препаратами для лечения неходжкинской лимфомы, системной красной волчанки, рассеянного склероза, ревматоидного артрита.</a:t>
            </a:r>
            <a:r>
              <a:rPr kumimoji="0" lang="ru" sz="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3,5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 </a:t>
            </a:r>
            <a:r>
              <a:rPr kumimoji="0" lang="en-US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</a:t>
            </a:r>
            <a:r>
              <a:rPr kumimoji="0" lang="en-US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коронавирусная инфекция 2019 г.; США – Соединенные штаты Америки.</a:t>
            </a:r>
            <a:endParaRPr kumimoji="0" lang="ru-RU" altLang="ru-RU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Harpaz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JAMA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2016;316:2547-2448; 2. COVID-19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Vaccines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Moderately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Severely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Immunocompromised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People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Centers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for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Control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Prevention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Updated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September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2, 2021.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Accessed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October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1, 2021. https://www.cdc.gov/coronavirus/2019-ncov/vaccines/</a:t>
            </a:r>
            <a:r>
              <a:rPr lang="ru-RU" altLang="ru-RU" sz="600" dirty="0">
                <a:solidFill>
                  <a:prstClr val="black"/>
                </a:solidFill>
              </a:rPr>
              <a:t>recommendations/immuno.html; 3. </a:t>
            </a:r>
            <a:r>
              <a:rPr lang="ru-RU" altLang="ru-RU" sz="600" dirty="0" err="1">
                <a:solidFill>
                  <a:prstClr val="black"/>
                </a:solidFill>
              </a:rPr>
              <a:t>Abbasi</a:t>
            </a:r>
            <a:r>
              <a:rPr lang="ru-RU" altLang="ru-RU" sz="600" dirty="0">
                <a:solidFill>
                  <a:prstClr val="black"/>
                </a:solidFill>
              </a:rPr>
              <a:t> J. JAMA. 2021;325:2033-2035; 4. </a:t>
            </a:r>
            <a:r>
              <a:rPr lang="ru-RU" altLang="ru-RU" sz="600" dirty="0" err="1">
                <a:solidFill>
                  <a:prstClr val="black"/>
                </a:solidFill>
              </a:rPr>
              <a:t>Rincon-Arevalo</a:t>
            </a:r>
            <a:r>
              <a:rPr lang="ru-RU" altLang="ru-RU" sz="600" dirty="0">
                <a:solidFill>
                  <a:prstClr val="black"/>
                </a:solidFill>
              </a:rPr>
              <a:t> H </a:t>
            </a:r>
            <a:r>
              <a:rPr lang="ru-RU" altLang="ru-RU" sz="600" dirty="0" err="1">
                <a:solidFill>
                  <a:prstClr val="black"/>
                </a:solidFill>
              </a:rPr>
              <a:t>et</a:t>
            </a:r>
            <a:r>
              <a:rPr lang="ru-RU" altLang="ru-RU" sz="600" dirty="0">
                <a:solidFill>
                  <a:prstClr val="black"/>
                </a:solidFill>
              </a:rPr>
              <a:t> </a:t>
            </a:r>
            <a:r>
              <a:rPr lang="ru-RU" altLang="ru-RU" sz="600" dirty="0" err="1">
                <a:solidFill>
                  <a:prstClr val="black"/>
                </a:solidFill>
              </a:rPr>
              <a:t>al</a:t>
            </a:r>
            <a:r>
              <a:rPr lang="ru-RU" altLang="ru-RU" sz="600" dirty="0">
                <a:solidFill>
                  <a:prstClr val="black"/>
                </a:solidFill>
              </a:rPr>
              <a:t>. </a:t>
            </a:r>
            <a:r>
              <a:rPr lang="ru-RU" altLang="ru-RU" sz="600" dirty="0" err="1">
                <a:solidFill>
                  <a:prstClr val="black"/>
                </a:solidFill>
              </a:rPr>
              <a:t>Sci</a:t>
            </a:r>
            <a:r>
              <a:rPr lang="ru-RU" altLang="ru-RU" sz="600" dirty="0">
                <a:solidFill>
                  <a:prstClr val="black"/>
                </a:solidFill>
              </a:rPr>
              <a:t> </a:t>
            </a:r>
            <a:r>
              <a:rPr lang="ru-RU" altLang="ru-RU" sz="600" dirty="0" err="1">
                <a:solidFill>
                  <a:prstClr val="black"/>
                </a:solidFill>
              </a:rPr>
              <a:t>Immunol</a:t>
            </a:r>
            <a:r>
              <a:rPr lang="ru-RU" altLang="ru-RU" sz="600" dirty="0">
                <a:solidFill>
                  <a:prstClr val="black"/>
                </a:solidFill>
              </a:rPr>
              <a:t>. 2021;6:eabj1031. https://dx.doi.org/10.1126/sciimmunol.abj1031. </a:t>
            </a:r>
            <a:r>
              <a:rPr lang="ru-RU" altLang="ru-RU" sz="600" dirty="0" err="1">
                <a:solidFill>
                  <a:prstClr val="black"/>
                </a:solidFill>
              </a:rPr>
              <a:t>Accessed</a:t>
            </a:r>
            <a:r>
              <a:rPr lang="ru-RU" altLang="ru-RU" sz="600" dirty="0">
                <a:solidFill>
                  <a:prstClr val="black"/>
                </a:solidFill>
              </a:rPr>
              <a:t> </a:t>
            </a:r>
            <a:r>
              <a:rPr lang="ru-RU" altLang="ru-RU" sz="600" dirty="0" err="1">
                <a:solidFill>
                  <a:prstClr val="black"/>
                </a:solidFill>
              </a:rPr>
              <a:t>September</a:t>
            </a:r>
            <a:r>
              <a:rPr lang="ru-RU" altLang="ru-RU" sz="600" dirty="0">
                <a:solidFill>
                  <a:prstClr val="black"/>
                </a:solidFill>
              </a:rPr>
              <a:t> 24, 2021; 5. </a:t>
            </a:r>
            <a:r>
              <a:rPr lang="ru-RU" altLang="ru-RU" sz="600" dirty="0" err="1">
                <a:solidFill>
                  <a:prstClr val="black"/>
                </a:solidFill>
              </a:rPr>
              <a:t>Richard-Eaglin</a:t>
            </a:r>
            <a:r>
              <a:rPr lang="ru-RU" altLang="ru-RU" sz="600" dirty="0">
                <a:solidFill>
                  <a:prstClr val="black"/>
                </a:solidFill>
              </a:rPr>
              <a:t> A </a:t>
            </a:r>
            <a:r>
              <a:rPr lang="ru-RU" altLang="ru-RU" sz="600" dirty="0" err="1">
                <a:solidFill>
                  <a:prstClr val="black"/>
                </a:solidFill>
              </a:rPr>
              <a:t>et</a:t>
            </a:r>
            <a:r>
              <a:rPr lang="ru-RU" altLang="ru-RU" sz="600" dirty="0">
                <a:solidFill>
                  <a:prstClr val="black"/>
                </a:solidFill>
              </a:rPr>
              <a:t> </a:t>
            </a:r>
            <a:r>
              <a:rPr lang="ru-RU" altLang="ru-RU" sz="600" dirty="0" err="1">
                <a:solidFill>
                  <a:prstClr val="black"/>
                </a:solidFill>
              </a:rPr>
              <a:t>al</a:t>
            </a:r>
            <a:r>
              <a:rPr lang="ru-RU" altLang="ru-RU" sz="600" dirty="0">
                <a:solidFill>
                  <a:prstClr val="black"/>
                </a:solidFill>
              </a:rPr>
              <a:t>. </a:t>
            </a:r>
            <a:r>
              <a:rPr lang="ru-RU" altLang="ru-RU" sz="600" dirty="0" err="1">
                <a:solidFill>
                  <a:prstClr val="black"/>
                </a:solidFill>
              </a:rPr>
              <a:t>Nurs</a:t>
            </a:r>
            <a:r>
              <a:rPr lang="ru-RU" altLang="ru-RU" sz="600" dirty="0">
                <a:solidFill>
                  <a:prstClr val="black"/>
                </a:solidFill>
              </a:rPr>
              <a:t> Clin N </a:t>
            </a:r>
            <a:r>
              <a:rPr lang="ru-RU" altLang="ru-RU" sz="600" dirty="0" err="1">
                <a:solidFill>
                  <a:prstClr val="black"/>
                </a:solidFill>
              </a:rPr>
              <a:t>Am</a:t>
            </a:r>
            <a:r>
              <a:rPr lang="ru-RU" altLang="ru-RU" sz="600" dirty="0">
                <a:solidFill>
                  <a:prstClr val="black"/>
                </a:solidFill>
              </a:rPr>
              <a:t>. 2018;53:319-334. </a:t>
            </a:r>
            <a:r>
              <a:rPr lang="en-US" sz="600" dirty="0">
                <a:solidFill>
                  <a:prstClr val="black"/>
                </a:solidFill>
              </a:rPr>
              <a:t>6. Mahamat-Saleh</a:t>
            </a:r>
            <a:endParaRPr lang="ru-RU" sz="600" dirty="0">
              <a:solidFill>
                <a:prstClr val="black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solidFill>
                  <a:prstClr val="black"/>
                </a:solidFill>
              </a:rPr>
              <a:t>Y, et al. BMJ Open 2021;11:e052777. doi:10.1136/bmjopen-2021-052777 7. Aveyard P, Gao M, </a:t>
            </a:r>
            <a:r>
              <a:rPr lang="en-US" sz="600" dirty="0" err="1">
                <a:solidFill>
                  <a:prstClr val="black"/>
                </a:solidFill>
              </a:rPr>
              <a:t>LindsonN</a:t>
            </a:r>
            <a:r>
              <a:rPr lang="en-US" sz="600" dirty="0">
                <a:solidFill>
                  <a:prstClr val="black"/>
                </a:solidFill>
              </a:rPr>
              <a:t>, et al. Association between preexisting respiratory disease and its treatment, and severe COVID-19: a population cohort study. Lancet Respir Med 2021; 9:909–923 8. Shi T et al Risk of serious COVID-19 outcomes among adults with asthma in Scotland: a national incident cohort study Lancet Respir Med 2022; 10: 347–54 https://doi.org/10.1016/ S2213-2600(21)00543-9 9. </a:t>
            </a:r>
            <a:r>
              <a:rPr lang="ru-RU" sz="600" dirty="0" err="1">
                <a:solidFill>
                  <a:prstClr val="black"/>
                </a:solidFill>
              </a:rPr>
              <a:t>Statista</a:t>
            </a:r>
            <a:r>
              <a:rPr lang="ru-RU" sz="600" dirty="0">
                <a:solidFill>
                  <a:prstClr val="black"/>
                </a:solidFill>
              </a:rPr>
              <a:t>[Электронный ресурс], дата доступа 26.04.2022, доступно по ссылке: </a:t>
            </a:r>
            <a:r>
              <a:rPr lang="ru-RU" sz="600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https://www.statista.com/statistics/1191568/reported-deaths-from-covid-by-age-us/</a:t>
            </a:r>
            <a:endParaRPr lang="ru-RU" sz="600" dirty="0">
              <a:solidFill>
                <a:prstClr val="black"/>
              </a:solidFill>
            </a:endParaRPr>
          </a:p>
        </p:txBody>
      </p:sp>
      <p:grpSp>
        <p:nvGrpSpPr>
          <p:cNvPr id="25608" name="Group 20">
            <a:extLst>
              <a:ext uri="{FF2B5EF4-FFF2-40B4-BE49-F238E27FC236}">
                <a16:creationId xmlns:a16="http://schemas.microsoft.com/office/drawing/2014/main" id="{87C5C864-E9CF-40E3-8078-1EF5719CEC19}"/>
              </a:ext>
            </a:extLst>
          </p:cNvPr>
          <p:cNvGrpSpPr>
            <a:grpSpLocks/>
          </p:cNvGrpSpPr>
          <p:nvPr/>
        </p:nvGrpSpPr>
        <p:grpSpPr bwMode="auto">
          <a:xfrm>
            <a:off x="1039459" y="1539413"/>
            <a:ext cx="10537572" cy="979334"/>
            <a:chOff x="-930242" y="1692260"/>
            <a:chExt cx="6157407" cy="978704"/>
          </a:xfrm>
        </p:grpSpPr>
        <p:sp>
          <p:nvSpPr>
            <p:cNvPr id="25611" name="TextBox 21">
              <a:extLst>
                <a:ext uri="{FF2B5EF4-FFF2-40B4-BE49-F238E27FC236}">
                  <a16:creationId xmlns:a16="http://schemas.microsoft.com/office/drawing/2014/main" id="{9F21D578-AB46-4643-A25B-1776F3A75F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607625" y="2147744"/>
              <a:ext cx="197037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TextBox 22">
              <a:extLst>
                <a:ext uri="{FF2B5EF4-FFF2-40B4-BE49-F238E27FC236}">
                  <a16:creationId xmlns:a16="http://schemas.microsoft.com/office/drawing/2014/main" id="{04DA0B5F-4ABE-45F6-A84A-C45B29122C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930242" y="1692260"/>
              <a:ext cx="6157407" cy="338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600" b="1" i="0" u="sng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Снижение функции иммунной системы </a:t>
              </a:r>
              <a:r>
                <a:rPr kumimoji="0" lang="ru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приводит к повышенной восприимчивости к COVID-19</a:t>
              </a:r>
              <a:r>
                <a:rPr kumimoji="0" lang="ru-RU" altLang="ru-RU" sz="1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3F4444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1-3</a:t>
              </a:r>
              <a:endParaRPr kumimoji="0" lang="en-GB" altLang="en-US" sz="1600" b="1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8764FCE-905E-4EEA-914F-16F156FE5894}"/>
              </a:ext>
            </a:extLst>
          </p:cNvPr>
          <p:cNvGrpSpPr/>
          <p:nvPr/>
        </p:nvGrpSpPr>
        <p:grpSpPr>
          <a:xfrm>
            <a:off x="1591575" y="1136812"/>
            <a:ext cx="8577862" cy="4694130"/>
            <a:chOff x="965338" y="1402337"/>
            <a:chExt cx="7255867" cy="400677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C498CA4-DBB4-410C-90EE-828B7C2570CC}"/>
                </a:ext>
              </a:extLst>
            </p:cNvPr>
            <p:cNvGrpSpPr/>
            <p:nvPr/>
          </p:nvGrpSpPr>
          <p:grpSpPr>
            <a:xfrm>
              <a:off x="965338" y="1402337"/>
              <a:ext cx="7213325" cy="411447"/>
              <a:chOff x="756930" y="1147521"/>
              <a:chExt cx="7213325" cy="411447"/>
            </a:xfrm>
          </p:grpSpPr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F67E2AF9-902F-422F-B2D8-9E3D6E8FF5A7}"/>
                  </a:ext>
                </a:extLst>
              </p:cNvPr>
              <p:cNvSpPr txBox="1"/>
              <p:nvPr/>
            </p:nvSpPr>
            <p:spPr>
              <a:xfrm>
                <a:off x="2873263" y="1302488"/>
                <a:ext cx="5096992" cy="2564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685800">
                  <a:spcAft>
                    <a:spcPts val="450"/>
                  </a:spcAft>
                  <a:defRPr/>
                </a:pPr>
                <a:endParaRPr lang="en-GB" sz="1600" b="1" baseline="30000" dirty="0">
                  <a:solidFill>
                    <a:schemeClr val="bg2">
                      <a:lumMod val="50000"/>
                    </a:schemeClr>
                  </a:solidFill>
                  <a:latin typeface="Arial" panose="020B0604020202020204"/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0995034-C349-4DFB-BE4F-0E84FB785EF6}"/>
                  </a:ext>
                </a:extLst>
              </p:cNvPr>
              <p:cNvSpPr txBox="1"/>
              <p:nvPr/>
            </p:nvSpPr>
            <p:spPr>
              <a:xfrm>
                <a:off x="756930" y="1147521"/>
                <a:ext cx="2102045" cy="348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685800">
                  <a:spcAft>
                    <a:spcPts val="450"/>
                  </a:spcAft>
                  <a:defRPr/>
                </a:pPr>
                <a:endParaRPr lang="en-GB" sz="2500" b="1" baseline="30000" dirty="0">
                  <a:solidFill>
                    <a:schemeClr val="accent4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642A1B23-47D3-4371-99F2-27B102FC1537}"/>
                </a:ext>
              </a:extLst>
            </p:cNvPr>
            <p:cNvGrpSpPr/>
            <p:nvPr/>
          </p:nvGrpSpPr>
          <p:grpSpPr>
            <a:xfrm>
              <a:off x="1433690" y="2186354"/>
              <a:ext cx="6787515" cy="3222758"/>
              <a:chOff x="1433690" y="1931538"/>
              <a:chExt cx="6787515" cy="3222758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7775799-D0A1-4F01-843E-45EF40C8A9FF}"/>
                  </a:ext>
                </a:extLst>
              </p:cNvPr>
              <p:cNvSpPr txBox="1"/>
              <p:nvPr/>
            </p:nvSpPr>
            <p:spPr>
              <a:xfrm>
                <a:off x="1433690" y="2630661"/>
                <a:ext cx="1483110" cy="55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12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Онкологические заболевания крови</a:t>
                </a:r>
                <a:r>
                  <a:rPr lang="en-GB" sz="1200" b="1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3,4</a:t>
                </a:r>
              </a:p>
            </p:txBody>
          </p:sp>
          <p:pic>
            <p:nvPicPr>
              <p:cNvPr id="48" name="Graphic 47">
                <a:extLst>
                  <a:ext uri="{FF2B5EF4-FFF2-40B4-BE49-F238E27FC236}">
                    <a16:creationId xmlns:a16="http://schemas.microsoft.com/office/drawing/2014/main" id="{97976861-BE43-43EE-BAA7-CB026A2217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841596" y="1931538"/>
                <a:ext cx="617848" cy="617849"/>
              </a:xfrm>
              <a:prstGeom prst="rect">
                <a:avLst/>
              </a:prstGeom>
            </p:spPr>
          </p:pic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508B16D-7FF1-4C9A-BBC2-792B15141B30}"/>
                  </a:ext>
                </a:extLst>
              </p:cNvPr>
              <p:cNvSpPr txBox="1"/>
              <p:nvPr/>
            </p:nvSpPr>
            <p:spPr>
              <a:xfrm>
                <a:off x="3081671" y="2724839"/>
                <a:ext cx="1483110" cy="236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12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Химиотерапия</a:t>
                </a:r>
                <a:r>
                  <a:rPr lang="en-GB" sz="1200" b="1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3,4</a:t>
                </a:r>
              </a:p>
            </p:txBody>
          </p:sp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D67149A3-F32C-49B0-BA18-2B5D46867A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3580068" y="1972617"/>
                <a:ext cx="617848" cy="617848"/>
              </a:xfrm>
              <a:prstGeom prst="rect">
                <a:avLst/>
              </a:prstGeom>
            </p:spPr>
          </p:pic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6EECC449-F7ED-49F1-B550-50DC1E9FA6C5}"/>
                  </a:ext>
                </a:extLst>
              </p:cNvPr>
              <p:cNvSpPr txBox="1"/>
              <p:nvPr/>
            </p:nvSpPr>
            <p:spPr>
              <a:xfrm>
                <a:off x="1552565" y="4602606"/>
                <a:ext cx="1245360" cy="551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12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Хроническая болезнь почек и диализ</a:t>
                </a:r>
                <a:r>
                  <a:rPr lang="en-GB" sz="1200" b="1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5</a:t>
                </a:r>
              </a:p>
            </p:txBody>
          </p:sp>
          <p:pic>
            <p:nvPicPr>
              <p:cNvPr id="54" name="Graphic 53">
                <a:extLst>
                  <a:ext uri="{FF2B5EF4-FFF2-40B4-BE49-F238E27FC236}">
                    <a16:creationId xmlns:a16="http://schemas.microsoft.com/office/drawing/2014/main" id="{A39CC67F-240A-4618-855F-2CBAF171BC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860087" y="3952493"/>
                <a:ext cx="617848" cy="617848"/>
              </a:xfrm>
              <a:prstGeom prst="rect">
                <a:avLst/>
              </a:prstGeom>
            </p:spPr>
          </p:pic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CDE8520-62DF-47E7-AB6E-D4F72EA05CA7}"/>
                  </a:ext>
                </a:extLst>
              </p:cNvPr>
              <p:cNvSpPr txBox="1"/>
              <p:nvPr/>
            </p:nvSpPr>
            <p:spPr>
              <a:xfrm>
                <a:off x="4814666" y="2683005"/>
                <a:ext cx="1628658" cy="866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12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Получение </a:t>
                </a:r>
                <a:r>
                  <a:rPr lang="ru-RU" sz="1200" b="1" dirty="0" err="1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иммуносупрессантов</a:t>
                </a:r>
                <a:r>
                  <a:rPr lang="ru-RU" sz="12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 (в том числе на фоне трансплантации органа)</a:t>
                </a:r>
                <a:r>
                  <a:rPr lang="ru-RU" sz="1200" b="1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3-5,</a:t>
                </a:r>
                <a:r>
                  <a:rPr lang="en-GB" sz="1200" b="1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a</a:t>
                </a:r>
              </a:p>
            </p:txBody>
          </p:sp>
          <p:pic>
            <p:nvPicPr>
              <p:cNvPr id="56" name="Graphic 55">
                <a:extLst>
                  <a:ext uri="{FF2B5EF4-FFF2-40B4-BE49-F238E27FC236}">
                    <a16:creationId xmlns:a16="http://schemas.microsoft.com/office/drawing/2014/main" id="{EAC5BF12-3015-421E-8A24-34A012E734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5339009" y="1937764"/>
                <a:ext cx="617848" cy="617848"/>
              </a:xfrm>
              <a:prstGeom prst="rect">
                <a:avLst/>
              </a:prstGeom>
            </p:spPr>
          </p:pic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A3383C9-0B6B-4466-AA76-C71C1B52348D}"/>
                  </a:ext>
                </a:extLst>
              </p:cNvPr>
              <p:cNvSpPr txBox="1"/>
              <p:nvPr/>
            </p:nvSpPr>
            <p:spPr>
              <a:xfrm>
                <a:off x="6592547" y="2693178"/>
                <a:ext cx="1628658" cy="394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800">
                  <a:defRPr/>
                </a:pPr>
                <a:r>
                  <a:rPr lang="ru-RU" sz="12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Первичный иммунодефицит</a:t>
                </a:r>
                <a:r>
                  <a:rPr lang="en-GB" sz="1200" b="1" baseline="30000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3</a:t>
                </a:r>
                <a:r>
                  <a:rPr lang="en-GB" sz="1200" b="1" dirty="0">
                    <a:solidFill>
                      <a:schemeClr val="accent5">
                        <a:lumMod val="75000"/>
                      </a:schemeClr>
                    </a:solidFill>
                    <a:latin typeface="Arial" panose="020B0604020202020204"/>
                  </a:rPr>
                  <a:t> </a:t>
                </a:r>
              </a:p>
            </p:txBody>
          </p:sp>
          <p:pic>
            <p:nvPicPr>
              <p:cNvPr id="58" name="Graphic 57">
                <a:extLst>
                  <a:ext uri="{FF2B5EF4-FFF2-40B4-BE49-F238E27FC236}">
                    <a16:creationId xmlns:a16="http://schemas.microsoft.com/office/drawing/2014/main" id="{7797C894-D034-43AC-ABF3-24EF9E2D76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097949" y="1984937"/>
                <a:ext cx="617848" cy="617848"/>
              </a:xfrm>
              <a:prstGeom prst="rect">
                <a:avLst/>
              </a:prstGeom>
            </p:spPr>
          </p:pic>
        </p:grp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90130FC7-2FFA-4001-A285-7BC74049E62E}"/>
              </a:ext>
            </a:extLst>
          </p:cNvPr>
          <p:cNvSpPr/>
          <p:nvPr/>
        </p:nvSpPr>
        <p:spPr>
          <a:xfrm>
            <a:off x="338394" y="1538060"/>
            <a:ext cx="544108" cy="4858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F889E46-8958-4732-89D7-A0B109582CD3}"/>
              </a:ext>
            </a:extLst>
          </p:cNvPr>
          <p:cNvSpPr/>
          <p:nvPr/>
        </p:nvSpPr>
        <p:spPr>
          <a:xfrm>
            <a:off x="338394" y="3985203"/>
            <a:ext cx="544108" cy="48588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3" name="TextBox 22">
            <a:extLst>
              <a:ext uri="{FF2B5EF4-FFF2-40B4-BE49-F238E27FC236}">
                <a16:creationId xmlns:a16="http://schemas.microsoft.com/office/drawing/2014/main" id="{46F8C24E-9577-4948-AE1D-2E19B3B2F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9459" y="3956773"/>
            <a:ext cx="1053757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Определенные </a:t>
            </a:r>
            <a:r>
              <a:rPr kumimoji="0" lang="ru" sz="1600" b="1" i="0" u="sng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хронические заболевания </a:t>
            </a:r>
            <a:r>
              <a:rPr kumimoji="0" lang="ru" sz="1600" b="1" i="0" u="none" strike="noStrike" kern="1200" cap="none" spc="0" normalizeH="0" baseline="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увеличивают риск тяжелого течения COVID-19</a:t>
            </a:r>
            <a:r>
              <a:rPr kumimoji="0" lang="ru-RU" altLang="ru-RU" sz="1600" b="1" i="0" u="none" strike="noStrike" kern="1200" cap="none" spc="0" normalizeH="0" baseline="30000" noProof="0" dirty="0">
                <a:ln>
                  <a:noFill/>
                </a:ln>
                <a:solidFill>
                  <a:srgbClr val="3F444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6-10</a:t>
            </a:r>
            <a:endParaRPr kumimoji="0" lang="en-GB" altLang="en-US" sz="1600" b="1" i="0" u="none" strike="noStrike" kern="1200" cap="none" spc="0" normalizeH="0" baseline="30000" noProof="0" dirty="0">
              <a:ln>
                <a:noFill/>
              </a:ln>
              <a:solidFill>
                <a:srgbClr val="3F4444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251AB73-2E51-4D05-948F-784FDE26015C}"/>
              </a:ext>
            </a:extLst>
          </p:cNvPr>
          <p:cNvSpPr txBox="1"/>
          <p:nvPr/>
        </p:nvSpPr>
        <p:spPr>
          <a:xfrm>
            <a:off x="3989652" y="5181177"/>
            <a:ext cx="218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Заболевания органов дыхания (ХОБЛ, бронхиальная астма)</a:t>
            </a:r>
            <a:endParaRPr lang="en-GB" sz="1200" b="1" baseline="30000" dirty="0">
              <a:solidFill>
                <a:schemeClr val="accent5">
                  <a:lumMod val="75000"/>
                </a:schemeClr>
              </a:solidFill>
              <a:latin typeface="Arial" panose="020B0604020202020204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49A11AA-18BE-4654-9FC0-7C5EB06C99D6}"/>
              </a:ext>
            </a:extLst>
          </p:cNvPr>
          <p:cNvSpPr txBox="1"/>
          <p:nvPr/>
        </p:nvSpPr>
        <p:spPr>
          <a:xfrm>
            <a:off x="6461019" y="5191064"/>
            <a:ext cx="147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Сахарный диабет, ожирение</a:t>
            </a:r>
            <a:endParaRPr lang="en-GB" sz="1200" b="1" baseline="30000" dirty="0">
              <a:solidFill>
                <a:schemeClr val="accent5">
                  <a:lumMod val="75000"/>
                </a:schemeClr>
              </a:solidFill>
              <a:latin typeface="Arial" panose="020B0604020202020204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8C0774F-0C4F-4715-92E5-2B088553B41D}"/>
              </a:ext>
            </a:extLst>
          </p:cNvPr>
          <p:cNvSpPr txBox="1"/>
          <p:nvPr/>
        </p:nvSpPr>
        <p:spPr>
          <a:xfrm>
            <a:off x="8502993" y="5181177"/>
            <a:ext cx="1472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" panose="020B0604020202020204"/>
              </a:rPr>
              <a:t>Сердечно-сосудистые заболевания</a:t>
            </a:r>
            <a:endParaRPr lang="en-GB" sz="1200" b="1" baseline="30000" dirty="0">
              <a:solidFill>
                <a:schemeClr val="accent5">
                  <a:lumMod val="75000"/>
                </a:schemeClr>
              </a:solidFill>
              <a:latin typeface="Arial" panose="020B060402020202020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C7933AF-0927-4861-ADCF-7630A1E686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98390" y="4409630"/>
            <a:ext cx="955436" cy="8259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B50A714-371E-42B9-92AA-0E1259A08E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54008" y="4383826"/>
            <a:ext cx="823821" cy="849915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386FB51D-9E74-4116-8DBD-E65B0BDE218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96457" y="4475613"/>
            <a:ext cx="867769" cy="768025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38619532-B749-4D71-860C-18B38EB818B4}"/>
              </a:ext>
            </a:extLst>
          </p:cNvPr>
          <p:cNvSpPr txBox="1"/>
          <p:nvPr/>
        </p:nvSpPr>
        <p:spPr>
          <a:xfrm>
            <a:off x="10229317" y="1959935"/>
            <a:ext cx="1925394" cy="19389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kumimoji="0" lang="ru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</a:rPr>
              <a:t>В США приблизительно у 3 % </a:t>
            </a:r>
            <a:r>
              <a:rPr kumimoji="0" lang="ru" sz="120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</a:rPr>
              <a:t>взрослого населения наблюдается иммунодефицит от умеренной до тяжелой степени, что приводит к повышенной восприимчивости к COVID-19</a:t>
            </a:r>
            <a:r>
              <a:rPr kumimoji="0" lang="ru-RU" altLang="ru-RU" sz="1200" i="0" u="none" strike="noStrike" kern="0" cap="none" spc="0" normalizeH="0" baseline="3000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</a:rPr>
              <a:t>1-3</a:t>
            </a:r>
            <a:endParaRPr kumimoji="0" lang="en-GB" altLang="en-US" sz="1200" i="0" u="none" strike="noStrike" kern="0" cap="none" spc="0" normalizeH="0" baseline="3000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414E-274B-42F4-9AAC-F1FD8EB8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dirty="0"/>
              <a:t>Почечная недостаточность:</a:t>
            </a:r>
            <a:br>
              <a:rPr lang="ru-RU" sz="2400" dirty="0"/>
            </a:br>
            <a:r>
              <a:rPr lang="ru-RU" sz="2400" dirty="0"/>
              <a:t>Увеличение летальности от COVID-19, связанной с определенными медицинскими состояниями</a:t>
            </a:r>
            <a:r>
              <a:rPr lang="ru-RU" sz="2400" baseline="30000" dirty="0"/>
              <a:t>1-4</a:t>
            </a:r>
            <a:endParaRPr lang="en-GB" sz="2400" baseline="30000" dirty="0"/>
          </a:p>
        </p:txBody>
      </p:sp>
      <p:pic>
        <p:nvPicPr>
          <p:cNvPr id="4" name="Object 6">
            <a:extLst>
              <a:ext uri="{FF2B5EF4-FFF2-40B4-BE49-F238E27FC236}">
                <a16:creationId xmlns:a16="http://schemas.microsoft.com/office/drawing/2014/main" id="{D751E65E-FE43-414B-85DD-E5DC80FAAC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  <p:graphicFrame>
        <p:nvGraphicFramePr>
          <p:cNvPr id="5" name="Chart 61">
            <a:extLst>
              <a:ext uri="{FF2B5EF4-FFF2-40B4-BE49-F238E27FC236}">
                <a16:creationId xmlns:a16="http://schemas.microsoft.com/office/drawing/2014/main" id="{2F395D78-E477-4502-B16A-24198B30982E}"/>
              </a:ext>
            </a:extLst>
          </p:cNvPr>
          <p:cNvGraphicFramePr>
            <a:graphicFrameLocks/>
          </p:cNvGraphicFramePr>
          <p:nvPr/>
        </p:nvGraphicFramePr>
        <p:xfrm>
          <a:off x="700372" y="2239784"/>
          <a:ext cx="5002648" cy="347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: Rounded Corners 15">
            <a:extLst>
              <a:ext uri="{FF2B5EF4-FFF2-40B4-BE49-F238E27FC236}">
                <a16:creationId xmlns:a16="http://schemas.microsoft.com/office/drawing/2014/main" id="{3800F59A-D6DC-42FE-839D-609454D9D0AC}"/>
              </a:ext>
            </a:extLst>
          </p:cNvPr>
          <p:cNvSpPr/>
          <p:nvPr/>
        </p:nvSpPr>
        <p:spPr>
          <a:xfrm>
            <a:off x="6796088" y="1564380"/>
            <a:ext cx="5105400" cy="4289425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DF41A98C-4C79-45A1-8B3A-560655DB9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97493"/>
            <a:ext cx="10717253" cy="8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Летальные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исходы, связанные с более чем одним состоянием (например, летальный исход от сахарного диабета и сепсиса), учитывали в обоих итоговых значениях. Чтобы избежать многократного подсчета одной и той же смерти, количества для разных состояний не следует суммировать; сердечно-сосудистые заболевания включали гипертензию, ишемическую болезнь сердца, остановку сердца, сердечную аритмию, сердечную недостаточность, цереброваскулярные заболевания и другие заболевания сердечно-сосудистой системы; </a:t>
            </a:r>
            <a:r>
              <a:rPr kumimoji="0" lang="ru-RU" altLang="ru-RU" sz="6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Показатели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избыточной смертности получены при сравнении фактического и прогнозируемого ежемесячного количества летальных исходов с 1 февраля по 31 августа 2020 г.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 (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2019) – коронавирусная инфекция 2019 г.; США - Соединенные Штаты Америки. </a:t>
            </a:r>
            <a:endParaRPr kumimoji="0" lang="en-GB" altLang="en-U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Centers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Control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Prevention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Weekly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updates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select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demographic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geographic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characteristics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https://www.cdc.gov/nchs/nvss/vsrr/covid_weekly/index.htm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2.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Varikasuvu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SR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Prim</a:t>
            </a:r>
            <a:r>
              <a:rPr kumimoji="0" lang="ru-RU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Care</a:t>
            </a:r>
            <a:r>
              <a:rPr kumimoji="0" lang="ru-RU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Diabetes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2021;15:24-27; 3.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Gasmi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</a:t>
            </a:r>
            <a:r>
              <a:rPr kumimoji="0" lang="ru-RU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Immunol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2021;224:108651. 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/>
              </a:rPr>
              <a:t>https://dx.doi.org/10.1016/j.clim.2020.108651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По состоянию на 28 сентября 2021 г.; 4.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Ziemba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MMWR </a:t>
            </a:r>
            <a:r>
              <a:rPr kumimoji="0" lang="ru-RU" altLang="ru-RU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Morb</a:t>
            </a:r>
            <a:r>
              <a:rPr kumimoji="0" lang="ru-RU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Mortal</a:t>
            </a:r>
            <a:r>
              <a:rPr kumimoji="0" lang="ru-RU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Wkly</a:t>
            </a:r>
            <a:r>
              <a:rPr kumimoji="0" lang="ru-RU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ru-RU" altLang="ru-RU" sz="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2021;70:825-829.</a:t>
            </a:r>
          </a:p>
        </p:txBody>
      </p:sp>
      <p:sp>
        <p:nvSpPr>
          <p:cNvPr id="9" name="TextBox 32">
            <a:extLst>
              <a:ext uri="{FF2B5EF4-FFF2-40B4-BE49-F238E27FC236}">
                <a16:creationId xmlns:a16="http://schemas.microsoft.com/office/drawing/2014/main" id="{97FD3624-A71B-4C16-B17E-9AA6DEB5E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749" y="1564162"/>
            <a:ext cx="4975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Состояния, способствующие летальным исходам от COVID-19 в США, с мая 2020 г. по июль 2021 г.</a:t>
            </a:r>
            <a:r>
              <a:rPr kumimoji="0" lang="ru-RU" altLang="ru-RU" sz="14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1,a</a:t>
            </a: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608D407D-D5F3-41F8-BDD2-07E7164E2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3558" y="1557786"/>
            <a:ext cx="518896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Увеличение избыточной смертности на терминальной стадии хронической почечной </a:t>
            </a:r>
            <a:br>
              <a:rPr kumimoji="0" lang="en-GB" altLang="en-US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недостаточности во время пандемии </a:t>
            </a:r>
            <a:b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COVID-19</a:t>
            </a:r>
            <a:r>
              <a:rPr kumimoji="0" lang="ru-RU" altLang="ru-RU" sz="14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4,b</a:t>
            </a: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64995A0D-F745-4695-8C00-5AA5D40BC1F2}"/>
              </a:ext>
            </a:extLst>
          </p:cNvPr>
          <p:cNvSpPr/>
          <p:nvPr/>
        </p:nvSpPr>
        <p:spPr>
          <a:xfrm>
            <a:off x="487399" y="1564162"/>
            <a:ext cx="5291138" cy="4111776"/>
          </a:xfrm>
          <a:prstGeom prst="roundRect">
            <a:avLst>
              <a:gd name="adj" fmla="val 5537"/>
            </a:avLst>
          </a:prstGeom>
          <a:noFill/>
          <a:ln w="3175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204DCC1-5B9A-4FC1-B4ED-7E2773E8F668}"/>
              </a:ext>
            </a:extLst>
          </p:cNvPr>
          <p:cNvCxnSpPr>
            <a:cxnSpLocks/>
          </p:cNvCxnSpPr>
          <p:nvPr/>
        </p:nvCxnSpPr>
        <p:spPr>
          <a:xfrm flipV="1">
            <a:off x="3472474" y="3694905"/>
            <a:ext cx="3192463" cy="2016125"/>
          </a:xfrm>
          <a:prstGeom prst="bentConnector3">
            <a:avLst>
              <a:gd name="adj1" fmla="val 85711"/>
            </a:avLst>
          </a:prstGeom>
          <a:noFill/>
          <a:ln w="38100" cap="flat" cmpd="sng" algn="ctr">
            <a:solidFill>
              <a:srgbClr val="A5A5A5"/>
            </a:solidFill>
            <a:prstDash val="solid"/>
            <a:miter lim="800000"/>
            <a:tailEnd type="oval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C29C7E-826A-484B-86A3-A4FD089452DF}"/>
              </a:ext>
            </a:extLst>
          </p:cNvPr>
          <p:cNvCxnSpPr>
            <a:cxnSpLocks/>
          </p:cNvCxnSpPr>
          <p:nvPr/>
        </p:nvCxnSpPr>
        <p:spPr>
          <a:xfrm>
            <a:off x="3472474" y="5109882"/>
            <a:ext cx="0" cy="618610"/>
          </a:xfrm>
          <a:prstGeom prst="line">
            <a:avLst/>
          </a:prstGeom>
          <a:noFill/>
          <a:ln w="38100" cap="flat" cmpd="sng" algn="ctr">
            <a:solidFill>
              <a:srgbClr val="A5A5A5"/>
            </a:solidFill>
            <a:prstDash val="solid"/>
            <a:miter lim="800000"/>
          </a:ln>
          <a:effectLst/>
        </p:spPr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9205B53-21D4-4C43-ACF1-6E8F13827F87}"/>
              </a:ext>
            </a:extLst>
          </p:cNvPr>
          <p:cNvSpPr/>
          <p:nvPr/>
        </p:nvSpPr>
        <p:spPr>
          <a:xfrm rot="2742962">
            <a:off x="3413258" y="4012978"/>
            <a:ext cx="314325" cy="1541069"/>
          </a:xfrm>
          <a:prstGeom prst="roundRect">
            <a:avLst/>
          </a:prstGeom>
          <a:solidFill>
            <a:srgbClr val="E9ECEF"/>
          </a:solidFill>
          <a:ln w="381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3CD2E09-F1D9-41ED-A7CF-C2C2D6B45DD1}"/>
              </a:ext>
            </a:extLst>
          </p:cNvPr>
          <p:cNvSpPr txBox="1"/>
          <p:nvPr/>
        </p:nvSpPr>
        <p:spPr>
          <a:xfrm rot="18900000">
            <a:off x="2799620" y="4718064"/>
            <a:ext cx="13082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" sz="900" b="1" dirty="0">
                <a:solidFill>
                  <a:srgbClr val="A5A5A5"/>
                </a:solidFill>
                <a:latin typeface="Tahoma"/>
              </a:rPr>
              <a:t>Почечная недостаточность</a:t>
            </a:r>
          </a:p>
        </p:txBody>
      </p:sp>
      <p:sp>
        <p:nvSpPr>
          <p:cNvPr id="16" name="TextBox 63">
            <a:extLst>
              <a:ext uri="{FF2B5EF4-FFF2-40B4-BE49-F238E27FC236}">
                <a16:creationId xmlns:a16="http://schemas.microsoft.com/office/drawing/2014/main" id="{BA20935A-AB21-4B83-8D71-37545D24F85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592812" y="3418404"/>
            <a:ext cx="14686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Смертность (тыс.)</a:t>
            </a:r>
          </a:p>
        </p:txBody>
      </p:sp>
      <p:sp>
        <p:nvSpPr>
          <p:cNvPr id="17" name="TextBox 65">
            <a:extLst>
              <a:ext uri="{FF2B5EF4-FFF2-40B4-BE49-F238E27FC236}">
                <a16:creationId xmlns:a16="http://schemas.microsoft.com/office/drawing/2014/main" id="{3240286B-6AC7-40DD-9C3D-E3A364950B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004" y="4519278"/>
            <a:ext cx="536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6 000</a:t>
            </a:r>
          </a:p>
        </p:txBody>
      </p:sp>
      <p:sp>
        <p:nvSpPr>
          <p:cNvPr id="18" name="TextBox 66">
            <a:extLst>
              <a:ext uri="{FF2B5EF4-FFF2-40B4-BE49-F238E27FC236}">
                <a16:creationId xmlns:a16="http://schemas.microsoft.com/office/drawing/2014/main" id="{839F29E1-3AA7-47CC-8842-C8541308C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004" y="3995403"/>
            <a:ext cx="5365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7 000</a:t>
            </a:r>
          </a:p>
        </p:txBody>
      </p:sp>
      <p:sp>
        <p:nvSpPr>
          <p:cNvPr id="19" name="TextBox 67">
            <a:extLst>
              <a:ext uri="{FF2B5EF4-FFF2-40B4-BE49-F238E27FC236}">
                <a16:creationId xmlns:a16="http://schemas.microsoft.com/office/drawing/2014/main" id="{39481131-3A56-4DB8-A961-0114049C7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004" y="3476291"/>
            <a:ext cx="5365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8 000</a:t>
            </a:r>
          </a:p>
        </p:txBody>
      </p:sp>
      <p:sp>
        <p:nvSpPr>
          <p:cNvPr id="20" name="TextBox 68">
            <a:extLst>
              <a:ext uri="{FF2B5EF4-FFF2-40B4-BE49-F238E27FC236}">
                <a16:creationId xmlns:a16="http://schemas.microsoft.com/office/drawing/2014/main" id="{A756EB9A-B8D6-4CF7-9C29-0091DD69F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004" y="2955591"/>
            <a:ext cx="5365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9 000</a:t>
            </a:r>
          </a:p>
        </p:txBody>
      </p:sp>
      <p:sp>
        <p:nvSpPr>
          <p:cNvPr id="21" name="TextBox 69">
            <a:extLst>
              <a:ext uri="{FF2B5EF4-FFF2-40B4-BE49-F238E27FC236}">
                <a16:creationId xmlns:a16="http://schemas.microsoft.com/office/drawing/2014/main" id="{03A015D9-1AC7-4D03-82FD-04D0B15DAF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629" y="2436478"/>
            <a:ext cx="6159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10 000</a:t>
            </a:r>
          </a:p>
        </p:txBody>
      </p:sp>
      <p:sp>
        <p:nvSpPr>
          <p:cNvPr id="22" name="TextBox 70">
            <a:extLst>
              <a:ext uri="{FF2B5EF4-FFF2-40B4-BE49-F238E27FC236}">
                <a16:creationId xmlns:a16="http://schemas.microsoft.com/office/drawing/2014/main" id="{CFAECBA5-C264-4C40-A999-CC0947533C0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7984373" y="4761372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Январь</a:t>
            </a:r>
          </a:p>
        </p:txBody>
      </p:sp>
      <p:sp>
        <p:nvSpPr>
          <p:cNvPr id="23" name="TextBox 72">
            <a:extLst>
              <a:ext uri="{FF2B5EF4-FFF2-40B4-BE49-F238E27FC236}">
                <a16:creationId xmlns:a16="http://schemas.microsoft.com/office/drawing/2014/main" id="{96F9F467-F6AB-46DF-8294-B3592481C88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125660" y="4769310"/>
            <a:ext cx="428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Февраль</a:t>
            </a:r>
          </a:p>
        </p:txBody>
      </p:sp>
      <p:sp>
        <p:nvSpPr>
          <p:cNvPr id="24" name="TextBox 73">
            <a:extLst>
              <a:ext uri="{FF2B5EF4-FFF2-40B4-BE49-F238E27FC236}">
                <a16:creationId xmlns:a16="http://schemas.microsoft.com/office/drawing/2014/main" id="{C9369AC0-2CC4-4E08-BB9F-A6CA3DF3488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274885" y="4769310"/>
            <a:ext cx="427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Март</a:t>
            </a:r>
          </a:p>
        </p:txBody>
      </p:sp>
      <p:sp>
        <p:nvSpPr>
          <p:cNvPr id="25" name="TextBox 74">
            <a:extLst>
              <a:ext uri="{FF2B5EF4-FFF2-40B4-BE49-F238E27FC236}">
                <a16:creationId xmlns:a16="http://schemas.microsoft.com/office/drawing/2014/main" id="{9C8BB5A5-33D7-492E-A190-2D18830577C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434429" y="4757403"/>
            <a:ext cx="4048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Апрель</a:t>
            </a:r>
          </a:p>
        </p:txBody>
      </p:sp>
      <p:sp>
        <p:nvSpPr>
          <p:cNvPr id="26" name="TextBox 75">
            <a:extLst>
              <a:ext uri="{FF2B5EF4-FFF2-40B4-BE49-F238E27FC236}">
                <a16:creationId xmlns:a16="http://schemas.microsoft.com/office/drawing/2014/main" id="{4D7A377F-5C8C-4C42-96A6-47ADF5D84BA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560635" y="4780422"/>
            <a:ext cx="4508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Май</a:t>
            </a:r>
          </a:p>
        </p:txBody>
      </p:sp>
      <p:sp>
        <p:nvSpPr>
          <p:cNvPr id="27" name="TextBox 76">
            <a:extLst>
              <a:ext uri="{FF2B5EF4-FFF2-40B4-BE49-F238E27FC236}">
                <a16:creationId xmlns:a16="http://schemas.microsoft.com/office/drawing/2014/main" id="{C1B1F478-BF60-47BE-B09D-468A29D971A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728116" y="4762166"/>
            <a:ext cx="4127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Июнь</a:t>
            </a:r>
          </a:p>
        </p:txBody>
      </p:sp>
      <p:sp>
        <p:nvSpPr>
          <p:cNvPr id="28" name="TextBox 78">
            <a:extLst>
              <a:ext uri="{FF2B5EF4-FFF2-40B4-BE49-F238E27FC236}">
                <a16:creationId xmlns:a16="http://schemas.microsoft.com/office/drawing/2014/main" id="{505A7D5E-7827-44B9-838D-7D0E81E5607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899567" y="4738353"/>
            <a:ext cx="3667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Июль</a:t>
            </a:r>
          </a:p>
        </p:txBody>
      </p:sp>
      <p:sp>
        <p:nvSpPr>
          <p:cNvPr id="29" name="TextBox 79">
            <a:extLst>
              <a:ext uri="{FF2B5EF4-FFF2-40B4-BE49-F238E27FC236}">
                <a16:creationId xmlns:a16="http://schemas.microsoft.com/office/drawing/2014/main" id="{5E5149EC-2390-45E3-9128-6D41359AF84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013867" y="4773278"/>
            <a:ext cx="436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Август</a:t>
            </a:r>
          </a:p>
        </p:txBody>
      </p:sp>
      <p:sp>
        <p:nvSpPr>
          <p:cNvPr id="30" name="TextBox 80">
            <a:extLst>
              <a:ext uri="{FF2B5EF4-FFF2-40B4-BE49-F238E27FC236}">
                <a16:creationId xmlns:a16="http://schemas.microsoft.com/office/drawing/2014/main" id="{91844D97-06D5-4BE1-A5FB-4FC33A0C334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163092" y="4773278"/>
            <a:ext cx="43656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Сентябрь</a:t>
            </a:r>
          </a:p>
        </p:txBody>
      </p:sp>
      <p:sp>
        <p:nvSpPr>
          <p:cNvPr id="31" name="TextBox 81">
            <a:extLst>
              <a:ext uri="{FF2B5EF4-FFF2-40B4-BE49-F238E27FC236}">
                <a16:creationId xmlns:a16="http://schemas.microsoft.com/office/drawing/2014/main" id="{863FAF2E-D1A0-458F-B7D5-85B47101C7E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327397" y="4756610"/>
            <a:ext cx="403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Октябрь</a:t>
            </a:r>
          </a:p>
        </p:txBody>
      </p:sp>
      <p:sp>
        <p:nvSpPr>
          <p:cNvPr id="32" name="TextBox 82">
            <a:extLst>
              <a:ext uri="{FF2B5EF4-FFF2-40B4-BE49-F238E27FC236}">
                <a16:creationId xmlns:a16="http://schemas.microsoft.com/office/drawing/2014/main" id="{D4E25020-3C09-46DB-BB3F-3134624CE37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459954" y="4773278"/>
            <a:ext cx="436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Ноябрь</a:t>
            </a:r>
          </a:p>
        </p:txBody>
      </p:sp>
      <p:sp>
        <p:nvSpPr>
          <p:cNvPr id="33" name="TextBox 83">
            <a:extLst>
              <a:ext uri="{FF2B5EF4-FFF2-40B4-BE49-F238E27FC236}">
                <a16:creationId xmlns:a16="http://schemas.microsoft.com/office/drawing/2014/main" id="{2148ED3E-44BB-4701-A6CC-71A431021EC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609179" y="4773278"/>
            <a:ext cx="436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Декабрь</a:t>
            </a:r>
          </a:p>
        </p:txBody>
      </p:sp>
      <p:sp>
        <p:nvSpPr>
          <p:cNvPr id="34" name="TextBox 84">
            <a:extLst>
              <a:ext uri="{FF2B5EF4-FFF2-40B4-BE49-F238E27FC236}">
                <a16:creationId xmlns:a16="http://schemas.microsoft.com/office/drawing/2014/main" id="{78CE29B2-E028-4E13-958E-E49CF33EEA2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789360" y="4761372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Январь</a:t>
            </a:r>
          </a:p>
        </p:txBody>
      </p:sp>
      <p:sp>
        <p:nvSpPr>
          <p:cNvPr id="35" name="TextBox 85">
            <a:extLst>
              <a:ext uri="{FF2B5EF4-FFF2-40B4-BE49-F238E27FC236}">
                <a16:creationId xmlns:a16="http://schemas.microsoft.com/office/drawing/2014/main" id="{8E976E0F-CA14-4956-88E8-18484575357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9930647" y="4769310"/>
            <a:ext cx="428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Февраль</a:t>
            </a:r>
          </a:p>
        </p:txBody>
      </p:sp>
      <p:sp>
        <p:nvSpPr>
          <p:cNvPr id="36" name="TextBox 86">
            <a:extLst>
              <a:ext uri="{FF2B5EF4-FFF2-40B4-BE49-F238E27FC236}">
                <a16:creationId xmlns:a16="http://schemas.microsoft.com/office/drawing/2014/main" id="{D7066A48-8F8F-4FF9-BDAD-1C34056B6DC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079872" y="4769310"/>
            <a:ext cx="4270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Март</a:t>
            </a:r>
          </a:p>
        </p:txBody>
      </p:sp>
      <p:sp>
        <p:nvSpPr>
          <p:cNvPr id="37" name="TextBox 87">
            <a:extLst>
              <a:ext uri="{FF2B5EF4-FFF2-40B4-BE49-F238E27FC236}">
                <a16:creationId xmlns:a16="http://schemas.microsoft.com/office/drawing/2014/main" id="{E0ED5ACC-4BF7-413C-A67E-FCC272DB2FF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239417" y="4757403"/>
            <a:ext cx="4048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Апрель</a:t>
            </a:r>
          </a:p>
        </p:txBody>
      </p:sp>
      <p:sp>
        <p:nvSpPr>
          <p:cNvPr id="38" name="TextBox 88">
            <a:extLst>
              <a:ext uri="{FF2B5EF4-FFF2-40B4-BE49-F238E27FC236}">
                <a16:creationId xmlns:a16="http://schemas.microsoft.com/office/drawing/2014/main" id="{D7B679E4-EF0A-41D6-805B-3884E564FA8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365623" y="4780422"/>
            <a:ext cx="4508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Май</a:t>
            </a:r>
          </a:p>
        </p:txBody>
      </p:sp>
      <p:sp>
        <p:nvSpPr>
          <p:cNvPr id="39" name="TextBox 89">
            <a:extLst>
              <a:ext uri="{FF2B5EF4-FFF2-40B4-BE49-F238E27FC236}">
                <a16:creationId xmlns:a16="http://schemas.microsoft.com/office/drawing/2014/main" id="{E162A6AB-5FDF-4233-9C0D-719CA2F2718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533898" y="4761372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Июнь</a:t>
            </a:r>
          </a:p>
        </p:txBody>
      </p:sp>
      <p:sp>
        <p:nvSpPr>
          <p:cNvPr id="40" name="TextBox 90">
            <a:extLst>
              <a:ext uri="{FF2B5EF4-FFF2-40B4-BE49-F238E27FC236}">
                <a16:creationId xmlns:a16="http://schemas.microsoft.com/office/drawing/2014/main" id="{D6EC652B-B075-488B-B9C5-4DCBA96FBE5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704554" y="4738353"/>
            <a:ext cx="3667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Июль</a:t>
            </a:r>
          </a:p>
        </p:txBody>
      </p:sp>
      <p:sp>
        <p:nvSpPr>
          <p:cNvPr id="41" name="TextBox 91">
            <a:extLst>
              <a:ext uri="{FF2B5EF4-FFF2-40B4-BE49-F238E27FC236}">
                <a16:creationId xmlns:a16="http://schemas.microsoft.com/office/drawing/2014/main" id="{B9EB4017-1940-4378-9924-57B9F8174EA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0818854" y="4773278"/>
            <a:ext cx="4365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Август</a:t>
            </a:r>
          </a:p>
        </p:txBody>
      </p:sp>
      <p:sp>
        <p:nvSpPr>
          <p:cNvPr id="42" name="TextBox 92">
            <a:extLst>
              <a:ext uri="{FF2B5EF4-FFF2-40B4-BE49-F238E27FC236}">
                <a16:creationId xmlns:a16="http://schemas.microsoft.com/office/drawing/2014/main" id="{DA2C12AE-5CED-41B9-9919-094AC76BFE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3516" y="5324141"/>
            <a:ext cx="5000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2019</a:t>
            </a:r>
          </a:p>
        </p:txBody>
      </p:sp>
      <p:sp>
        <p:nvSpPr>
          <p:cNvPr id="43" name="TextBox 93">
            <a:extLst>
              <a:ext uri="{FF2B5EF4-FFF2-40B4-BE49-F238E27FC236}">
                <a16:creationId xmlns:a16="http://schemas.microsoft.com/office/drawing/2014/main" id="{0A722771-6811-4426-9E80-723D5F8FC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6879" y="5324141"/>
            <a:ext cx="498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2020</a:t>
            </a:r>
          </a:p>
        </p:txBody>
      </p:sp>
      <p:sp>
        <p:nvSpPr>
          <p:cNvPr id="44" name="TextBox 94">
            <a:extLst>
              <a:ext uri="{FF2B5EF4-FFF2-40B4-BE49-F238E27FC236}">
                <a16:creationId xmlns:a16="http://schemas.microsoft.com/office/drawing/2014/main" id="{575E1B52-D61B-47A5-86FB-E9123AFA7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629" y="2484102"/>
            <a:ext cx="13541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Факт</a:t>
            </a:r>
          </a:p>
        </p:txBody>
      </p:sp>
      <p:sp>
        <p:nvSpPr>
          <p:cNvPr id="45" name="TextBox 95">
            <a:extLst>
              <a:ext uri="{FF2B5EF4-FFF2-40B4-BE49-F238E27FC236}">
                <a16:creationId xmlns:a16="http://schemas.microsoft.com/office/drawing/2014/main" id="{939C3E46-E043-4CC2-A2D4-9EDEF3C2D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0629" y="2680953"/>
            <a:ext cx="7810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Прогноз</a:t>
            </a:r>
          </a:p>
        </p:txBody>
      </p:sp>
      <p:sp>
        <p:nvSpPr>
          <p:cNvPr id="46" name="Freeform 7">
            <a:extLst>
              <a:ext uri="{FF2B5EF4-FFF2-40B4-BE49-F238E27FC236}">
                <a16:creationId xmlns:a16="http://schemas.microsoft.com/office/drawing/2014/main" id="{E089B00E-5489-4D19-883D-0049A16CDF09}"/>
              </a:ext>
            </a:extLst>
          </p:cNvPr>
          <p:cNvSpPr/>
          <p:nvPr/>
        </p:nvSpPr>
        <p:spPr>
          <a:xfrm>
            <a:off x="8058191" y="2306303"/>
            <a:ext cx="2951163" cy="1951038"/>
          </a:xfrm>
          <a:custGeom>
            <a:avLst/>
            <a:gdLst>
              <a:gd name="connsiteX0" fmla="*/ 0 w 2951238"/>
              <a:gd name="connsiteY0" fmla="*/ 1427238 h 1949752"/>
              <a:gd name="connsiteX1" fmla="*/ 111276 w 2951238"/>
              <a:gd name="connsiteY1" fmla="*/ 1315962 h 1949752"/>
              <a:gd name="connsiteX2" fmla="*/ 251581 w 2951238"/>
              <a:gd name="connsiteY2" fmla="*/ 1712685 h 1949752"/>
              <a:gd name="connsiteX3" fmla="*/ 411238 w 2951238"/>
              <a:gd name="connsiteY3" fmla="*/ 1417562 h 1949752"/>
              <a:gd name="connsiteX4" fmla="*/ 551542 w 2951238"/>
              <a:gd name="connsiteY4" fmla="*/ 1654628 h 1949752"/>
              <a:gd name="connsiteX5" fmla="*/ 716038 w 2951238"/>
              <a:gd name="connsiteY5" fmla="*/ 1707847 h 1949752"/>
              <a:gd name="connsiteX6" fmla="*/ 856342 w 2951238"/>
              <a:gd name="connsiteY6" fmla="*/ 1935238 h 1949752"/>
              <a:gd name="connsiteX7" fmla="*/ 1006323 w 2951238"/>
              <a:gd name="connsiteY7" fmla="*/ 1828800 h 1949752"/>
              <a:gd name="connsiteX8" fmla="*/ 1156304 w 2951238"/>
              <a:gd name="connsiteY8" fmla="*/ 1944914 h 1949752"/>
              <a:gd name="connsiteX9" fmla="*/ 1301447 w 2951238"/>
              <a:gd name="connsiteY9" fmla="*/ 1949752 h 1949752"/>
              <a:gd name="connsiteX10" fmla="*/ 1465942 w 2951238"/>
              <a:gd name="connsiteY10" fmla="*/ 1673981 h 1949752"/>
              <a:gd name="connsiteX11" fmla="*/ 1606247 w 2951238"/>
              <a:gd name="connsiteY11" fmla="*/ 1644952 h 1949752"/>
              <a:gd name="connsiteX12" fmla="*/ 1761066 w 2951238"/>
              <a:gd name="connsiteY12" fmla="*/ 1248228 h 1949752"/>
              <a:gd name="connsiteX13" fmla="*/ 1906209 w 2951238"/>
              <a:gd name="connsiteY13" fmla="*/ 1011162 h 1949752"/>
              <a:gd name="connsiteX14" fmla="*/ 2056190 w 2951238"/>
              <a:gd name="connsiteY14" fmla="*/ 1398209 h 1949752"/>
              <a:gd name="connsiteX15" fmla="*/ 2211009 w 2951238"/>
              <a:gd name="connsiteY15" fmla="*/ 986971 h 1949752"/>
              <a:gd name="connsiteX16" fmla="*/ 2360990 w 2951238"/>
              <a:gd name="connsiteY16" fmla="*/ 0 h 1949752"/>
              <a:gd name="connsiteX17" fmla="*/ 2510971 w 2951238"/>
              <a:gd name="connsiteY17" fmla="*/ 1093409 h 1949752"/>
              <a:gd name="connsiteX18" fmla="*/ 2656114 w 2951238"/>
              <a:gd name="connsiteY18" fmla="*/ 1475619 h 1949752"/>
              <a:gd name="connsiteX19" fmla="*/ 2815771 w 2951238"/>
              <a:gd name="connsiteY19" fmla="*/ 904724 h 1949752"/>
              <a:gd name="connsiteX20" fmla="*/ 2951238 w 2951238"/>
              <a:gd name="connsiteY20" fmla="*/ 1016000 h 194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1238" h="1949752">
                <a:moveTo>
                  <a:pt x="0" y="1427238"/>
                </a:moveTo>
                <a:lnTo>
                  <a:pt x="111276" y="1315962"/>
                </a:lnTo>
                <a:lnTo>
                  <a:pt x="251581" y="1712685"/>
                </a:lnTo>
                <a:lnTo>
                  <a:pt x="411238" y="1417562"/>
                </a:lnTo>
                <a:lnTo>
                  <a:pt x="551542" y="1654628"/>
                </a:lnTo>
                <a:lnTo>
                  <a:pt x="716038" y="1707847"/>
                </a:lnTo>
                <a:lnTo>
                  <a:pt x="856342" y="1935238"/>
                </a:lnTo>
                <a:lnTo>
                  <a:pt x="1006323" y="1828800"/>
                </a:lnTo>
                <a:lnTo>
                  <a:pt x="1156304" y="1944914"/>
                </a:lnTo>
                <a:lnTo>
                  <a:pt x="1301447" y="1949752"/>
                </a:lnTo>
                <a:lnTo>
                  <a:pt x="1465942" y="1673981"/>
                </a:lnTo>
                <a:lnTo>
                  <a:pt x="1606247" y="1644952"/>
                </a:lnTo>
                <a:lnTo>
                  <a:pt x="1761066" y="1248228"/>
                </a:lnTo>
                <a:lnTo>
                  <a:pt x="1906209" y="1011162"/>
                </a:lnTo>
                <a:lnTo>
                  <a:pt x="2056190" y="1398209"/>
                </a:lnTo>
                <a:lnTo>
                  <a:pt x="2211009" y="986971"/>
                </a:lnTo>
                <a:lnTo>
                  <a:pt x="2360990" y="0"/>
                </a:lnTo>
                <a:lnTo>
                  <a:pt x="2510971" y="1093409"/>
                </a:lnTo>
                <a:lnTo>
                  <a:pt x="2656114" y="1475619"/>
                </a:lnTo>
                <a:lnTo>
                  <a:pt x="2815771" y="904724"/>
                </a:lnTo>
                <a:lnTo>
                  <a:pt x="2951238" y="1016000"/>
                </a:lnTo>
              </a:path>
            </a:pathLst>
          </a:custGeom>
          <a:noFill/>
          <a:ln w="38100" cap="rnd" cmpd="sng" algn="ctr">
            <a:solidFill>
              <a:srgbClr val="8B2890"/>
            </a:solidFill>
            <a:prstDash val="solid"/>
            <a:rou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Freeform 10">
            <a:extLst>
              <a:ext uri="{FF2B5EF4-FFF2-40B4-BE49-F238E27FC236}">
                <a16:creationId xmlns:a16="http://schemas.microsoft.com/office/drawing/2014/main" id="{7CA2E3FE-8691-4776-B669-195413D84B10}"/>
              </a:ext>
            </a:extLst>
          </p:cNvPr>
          <p:cNvSpPr/>
          <p:nvPr/>
        </p:nvSpPr>
        <p:spPr>
          <a:xfrm>
            <a:off x="8053429" y="3357228"/>
            <a:ext cx="2965450" cy="933450"/>
          </a:xfrm>
          <a:custGeom>
            <a:avLst/>
            <a:gdLst>
              <a:gd name="connsiteX0" fmla="*/ 0 w 2965753"/>
              <a:gd name="connsiteY0" fmla="*/ 246743 h 933753"/>
              <a:gd name="connsiteX1" fmla="*/ 116115 w 2965753"/>
              <a:gd name="connsiteY1" fmla="*/ 82248 h 933753"/>
              <a:gd name="connsiteX2" fmla="*/ 275772 w 2965753"/>
              <a:gd name="connsiteY2" fmla="*/ 638629 h 933753"/>
              <a:gd name="connsiteX3" fmla="*/ 411239 w 2965753"/>
              <a:gd name="connsiteY3" fmla="*/ 377372 h 933753"/>
              <a:gd name="connsiteX4" fmla="*/ 566058 w 2965753"/>
              <a:gd name="connsiteY4" fmla="*/ 662819 h 933753"/>
              <a:gd name="connsiteX5" fmla="*/ 711200 w 2965753"/>
              <a:gd name="connsiteY5" fmla="*/ 740229 h 933753"/>
              <a:gd name="connsiteX6" fmla="*/ 866020 w 2965753"/>
              <a:gd name="connsiteY6" fmla="*/ 933753 h 933753"/>
              <a:gd name="connsiteX7" fmla="*/ 1069220 w 2965753"/>
              <a:gd name="connsiteY7" fmla="*/ 846667 h 933753"/>
              <a:gd name="connsiteX8" fmla="*/ 1161143 w 2965753"/>
              <a:gd name="connsiteY8" fmla="*/ 836991 h 933753"/>
              <a:gd name="connsiteX9" fmla="*/ 1315962 w 2965753"/>
              <a:gd name="connsiteY9" fmla="*/ 899886 h 933753"/>
              <a:gd name="connsiteX10" fmla="*/ 1475620 w 2965753"/>
              <a:gd name="connsiteY10" fmla="*/ 633791 h 933753"/>
              <a:gd name="connsiteX11" fmla="*/ 1606248 w 2965753"/>
              <a:gd name="connsiteY11" fmla="*/ 604762 h 933753"/>
              <a:gd name="connsiteX12" fmla="*/ 1765905 w 2965753"/>
              <a:gd name="connsiteY12" fmla="*/ 212877 h 933753"/>
              <a:gd name="connsiteX13" fmla="*/ 1911048 w 2965753"/>
              <a:gd name="connsiteY13" fmla="*/ 0 h 933753"/>
              <a:gd name="connsiteX14" fmla="*/ 2065867 w 2965753"/>
              <a:gd name="connsiteY14" fmla="*/ 512839 h 933753"/>
              <a:gd name="connsiteX15" fmla="*/ 2220686 w 2965753"/>
              <a:gd name="connsiteY15" fmla="*/ 314477 h 933753"/>
              <a:gd name="connsiteX16" fmla="*/ 2365829 w 2965753"/>
              <a:gd name="connsiteY16" fmla="*/ 590248 h 933753"/>
              <a:gd name="connsiteX17" fmla="*/ 2491620 w 2965753"/>
              <a:gd name="connsiteY17" fmla="*/ 657981 h 933753"/>
              <a:gd name="connsiteX18" fmla="*/ 2670629 w 2965753"/>
              <a:gd name="connsiteY18" fmla="*/ 880534 h 933753"/>
              <a:gd name="connsiteX19" fmla="*/ 2830286 w 2965753"/>
              <a:gd name="connsiteY19" fmla="*/ 803124 h 933753"/>
              <a:gd name="connsiteX20" fmla="*/ 2965753 w 2965753"/>
              <a:gd name="connsiteY20" fmla="*/ 778934 h 93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5753" h="933753">
                <a:moveTo>
                  <a:pt x="0" y="246743"/>
                </a:moveTo>
                <a:lnTo>
                  <a:pt x="116115" y="82248"/>
                </a:lnTo>
                <a:lnTo>
                  <a:pt x="275772" y="638629"/>
                </a:lnTo>
                <a:lnTo>
                  <a:pt x="411239" y="377372"/>
                </a:lnTo>
                <a:lnTo>
                  <a:pt x="566058" y="662819"/>
                </a:lnTo>
                <a:lnTo>
                  <a:pt x="711200" y="740229"/>
                </a:lnTo>
                <a:lnTo>
                  <a:pt x="866020" y="933753"/>
                </a:lnTo>
                <a:lnTo>
                  <a:pt x="1069220" y="846667"/>
                </a:lnTo>
                <a:lnTo>
                  <a:pt x="1161143" y="836991"/>
                </a:lnTo>
                <a:lnTo>
                  <a:pt x="1315962" y="899886"/>
                </a:lnTo>
                <a:lnTo>
                  <a:pt x="1475620" y="633791"/>
                </a:lnTo>
                <a:lnTo>
                  <a:pt x="1606248" y="604762"/>
                </a:lnTo>
                <a:lnTo>
                  <a:pt x="1765905" y="212877"/>
                </a:lnTo>
                <a:lnTo>
                  <a:pt x="1911048" y="0"/>
                </a:lnTo>
                <a:lnTo>
                  <a:pt x="2065867" y="512839"/>
                </a:lnTo>
                <a:lnTo>
                  <a:pt x="2220686" y="314477"/>
                </a:lnTo>
                <a:lnTo>
                  <a:pt x="2365829" y="590248"/>
                </a:lnTo>
                <a:lnTo>
                  <a:pt x="2491620" y="657981"/>
                </a:lnTo>
                <a:lnTo>
                  <a:pt x="2670629" y="880534"/>
                </a:lnTo>
                <a:lnTo>
                  <a:pt x="2830286" y="803124"/>
                </a:lnTo>
                <a:lnTo>
                  <a:pt x="2965753" y="778934"/>
                </a:lnTo>
              </a:path>
            </a:pathLst>
          </a:custGeom>
          <a:noFill/>
          <a:ln w="38100" cap="rnd" cmpd="sng" algn="ctr">
            <a:solidFill>
              <a:srgbClr val="A5A5A5"/>
            </a:solidFill>
            <a:prstDash val="sysDash"/>
            <a:rou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9C8547-76B6-4402-B3DC-59CB910D9004}"/>
              </a:ext>
            </a:extLst>
          </p:cNvPr>
          <p:cNvCxnSpPr/>
          <p:nvPr/>
        </p:nvCxnSpPr>
        <p:spPr>
          <a:xfrm>
            <a:off x="8155029" y="2611103"/>
            <a:ext cx="355600" cy="3804"/>
          </a:xfrm>
          <a:prstGeom prst="line">
            <a:avLst/>
          </a:prstGeom>
          <a:noFill/>
          <a:ln w="38100" cap="rnd" cmpd="sng" algn="ctr">
            <a:solidFill>
              <a:srgbClr val="8B2890"/>
            </a:solidFill>
            <a:prstDash val="solid"/>
            <a:round/>
          </a:ln>
          <a:effectLst/>
        </p:spPr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31B87EA-7DEC-4493-89B6-4BC977A8B577}"/>
              </a:ext>
            </a:extLst>
          </p:cNvPr>
          <p:cNvCxnSpPr/>
          <p:nvPr/>
        </p:nvCxnSpPr>
        <p:spPr>
          <a:xfrm>
            <a:off x="8155029" y="2809541"/>
            <a:ext cx="355600" cy="3175"/>
          </a:xfrm>
          <a:prstGeom prst="line">
            <a:avLst/>
          </a:prstGeom>
          <a:noFill/>
          <a:ln w="38100" cap="rnd" cmpd="sng" algn="ctr">
            <a:solidFill>
              <a:srgbClr val="A5A5A5"/>
            </a:solidFill>
            <a:prstDash val="sysDash"/>
            <a:round/>
          </a:ln>
          <a:effectLst/>
        </p:spPr>
      </p:cxnSp>
      <p:sp>
        <p:nvSpPr>
          <p:cNvPr id="50" name="Freeform 23">
            <a:extLst>
              <a:ext uri="{FF2B5EF4-FFF2-40B4-BE49-F238E27FC236}">
                <a16:creationId xmlns:a16="http://schemas.microsoft.com/office/drawing/2014/main" id="{0A02AD4E-5862-489C-A41E-0D2B80A1C70F}"/>
              </a:ext>
            </a:extLst>
          </p:cNvPr>
          <p:cNvSpPr/>
          <p:nvPr/>
        </p:nvSpPr>
        <p:spPr>
          <a:xfrm>
            <a:off x="8015329" y="2301541"/>
            <a:ext cx="3121025" cy="2357437"/>
          </a:xfrm>
          <a:custGeom>
            <a:avLst/>
            <a:gdLst>
              <a:gd name="connsiteX0" fmla="*/ 0 w 3130247"/>
              <a:gd name="connsiteY0" fmla="*/ 0 h 2462590"/>
              <a:gd name="connsiteX1" fmla="*/ 0 w 3130247"/>
              <a:gd name="connsiteY1" fmla="*/ 2356152 h 2462590"/>
              <a:gd name="connsiteX2" fmla="*/ 299961 w 3130247"/>
              <a:gd name="connsiteY2" fmla="*/ 2356152 h 2462590"/>
              <a:gd name="connsiteX3" fmla="*/ 3130247 w 3130247"/>
              <a:gd name="connsiteY3" fmla="*/ 2356152 h 2462590"/>
              <a:gd name="connsiteX4" fmla="*/ 3130247 w 3130247"/>
              <a:gd name="connsiteY4" fmla="*/ 2462590 h 2462590"/>
              <a:gd name="connsiteX0" fmla="*/ 0 w 3130247"/>
              <a:gd name="connsiteY0" fmla="*/ 0 h 2356152"/>
              <a:gd name="connsiteX1" fmla="*/ 0 w 3130247"/>
              <a:gd name="connsiteY1" fmla="*/ 2356152 h 2356152"/>
              <a:gd name="connsiteX2" fmla="*/ 299961 w 3130247"/>
              <a:gd name="connsiteY2" fmla="*/ 2356152 h 2356152"/>
              <a:gd name="connsiteX3" fmla="*/ 3130247 w 3130247"/>
              <a:gd name="connsiteY3" fmla="*/ 2356152 h 235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0247" h="2356152">
                <a:moveTo>
                  <a:pt x="0" y="0"/>
                </a:moveTo>
                <a:lnTo>
                  <a:pt x="0" y="2356152"/>
                </a:lnTo>
                <a:lnTo>
                  <a:pt x="299961" y="2356152"/>
                </a:lnTo>
                <a:lnTo>
                  <a:pt x="3130247" y="2356152"/>
                </a:lnTo>
              </a:path>
            </a:pathLst>
          </a:cu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DDFDD92-C81F-4A0F-B77C-34E550452E3A}"/>
              </a:ext>
            </a:extLst>
          </p:cNvPr>
          <p:cNvCxnSpPr>
            <a:cxnSpLocks/>
          </p:cNvCxnSpPr>
          <p:nvPr/>
        </p:nvCxnSpPr>
        <p:spPr>
          <a:xfrm flipH="1">
            <a:off x="7935954" y="25650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7D6F07D-625B-4B35-B9F7-AC0F51B40392}"/>
              </a:ext>
            </a:extLst>
          </p:cNvPr>
          <p:cNvCxnSpPr>
            <a:cxnSpLocks/>
          </p:cNvCxnSpPr>
          <p:nvPr/>
        </p:nvCxnSpPr>
        <p:spPr>
          <a:xfrm flipH="1">
            <a:off x="7935954" y="3081003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51BDFF6-CE5A-4221-868F-9D4C176C9FA5}"/>
              </a:ext>
            </a:extLst>
          </p:cNvPr>
          <p:cNvCxnSpPr>
            <a:cxnSpLocks/>
          </p:cNvCxnSpPr>
          <p:nvPr/>
        </p:nvCxnSpPr>
        <p:spPr>
          <a:xfrm flipH="1">
            <a:off x="7935954" y="3614403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C15B4949-DA7D-43A5-93EC-31EC23EA5F68}"/>
              </a:ext>
            </a:extLst>
          </p:cNvPr>
          <p:cNvCxnSpPr>
            <a:cxnSpLocks/>
          </p:cNvCxnSpPr>
          <p:nvPr/>
        </p:nvCxnSpPr>
        <p:spPr>
          <a:xfrm flipH="1">
            <a:off x="7935954" y="4119228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BC0E2A24-6E92-4C20-AFB9-CF4365D8E14D}"/>
              </a:ext>
            </a:extLst>
          </p:cNvPr>
          <p:cNvCxnSpPr>
            <a:cxnSpLocks/>
          </p:cNvCxnSpPr>
          <p:nvPr/>
        </p:nvCxnSpPr>
        <p:spPr>
          <a:xfrm flipH="1">
            <a:off x="7935954" y="4658978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FC6F6B6-AD0C-410C-8980-F5868F225EC6}"/>
              </a:ext>
            </a:extLst>
          </p:cNvPr>
          <p:cNvCxnSpPr>
            <a:cxnSpLocks/>
          </p:cNvCxnSpPr>
          <p:nvPr/>
        </p:nvCxnSpPr>
        <p:spPr>
          <a:xfrm>
            <a:off x="8099466" y="4657391"/>
            <a:ext cx="0" cy="677862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18C385F-9BBF-427E-AEDA-810AF78BC769}"/>
              </a:ext>
            </a:extLst>
          </p:cNvPr>
          <p:cNvCxnSpPr>
            <a:cxnSpLocks/>
          </p:cNvCxnSpPr>
          <p:nvPr/>
        </p:nvCxnSpPr>
        <p:spPr>
          <a:xfrm>
            <a:off x="9907629" y="4657391"/>
            <a:ext cx="0" cy="677862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A9E09D3-7339-4981-AD53-DAC309F53A35}"/>
              </a:ext>
            </a:extLst>
          </p:cNvPr>
          <p:cNvCxnSpPr>
            <a:cxnSpLocks/>
          </p:cNvCxnSpPr>
          <p:nvPr/>
        </p:nvCxnSpPr>
        <p:spPr>
          <a:xfrm rot="5400000" flipH="1">
            <a:off x="8162966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35BA586-3006-4D45-92D8-2209C0D4BD4C}"/>
              </a:ext>
            </a:extLst>
          </p:cNvPr>
          <p:cNvCxnSpPr>
            <a:cxnSpLocks/>
          </p:cNvCxnSpPr>
          <p:nvPr/>
        </p:nvCxnSpPr>
        <p:spPr>
          <a:xfrm rot="5400000" flipH="1">
            <a:off x="8312191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B94C6AAE-02F4-4C0B-B91C-181D64B409E2}"/>
              </a:ext>
            </a:extLst>
          </p:cNvPr>
          <p:cNvCxnSpPr>
            <a:cxnSpLocks/>
          </p:cNvCxnSpPr>
          <p:nvPr/>
        </p:nvCxnSpPr>
        <p:spPr>
          <a:xfrm rot="5400000" flipH="1">
            <a:off x="8461416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D48765E-8DB0-4D73-AF30-D724E608B359}"/>
              </a:ext>
            </a:extLst>
          </p:cNvPr>
          <p:cNvCxnSpPr>
            <a:cxnSpLocks/>
          </p:cNvCxnSpPr>
          <p:nvPr/>
        </p:nvCxnSpPr>
        <p:spPr>
          <a:xfrm rot="5400000" flipH="1">
            <a:off x="8610641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CC3B3E6-0711-4DC1-B90B-A7ADEAF49D25}"/>
              </a:ext>
            </a:extLst>
          </p:cNvPr>
          <p:cNvCxnSpPr>
            <a:cxnSpLocks/>
          </p:cNvCxnSpPr>
          <p:nvPr/>
        </p:nvCxnSpPr>
        <p:spPr>
          <a:xfrm rot="5400000" flipH="1">
            <a:off x="8758278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EA3A761-5BCD-478A-A680-2205FBF1D020}"/>
              </a:ext>
            </a:extLst>
          </p:cNvPr>
          <p:cNvCxnSpPr>
            <a:cxnSpLocks/>
          </p:cNvCxnSpPr>
          <p:nvPr/>
        </p:nvCxnSpPr>
        <p:spPr>
          <a:xfrm rot="5400000" flipH="1">
            <a:off x="8907503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C7CD1903-F128-496F-B5AD-F94763E1E5A3}"/>
              </a:ext>
            </a:extLst>
          </p:cNvPr>
          <p:cNvCxnSpPr>
            <a:cxnSpLocks/>
          </p:cNvCxnSpPr>
          <p:nvPr/>
        </p:nvCxnSpPr>
        <p:spPr>
          <a:xfrm rot="5400000" flipH="1">
            <a:off x="9056728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611BBD8-998B-4051-9943-2BB2FF67BE52}"/>
              </a:ext>
            </a:extLst>
          </p:cNvPr>
          <p:cNvCxnSpPr>
            <a:cxnSpLocks/>
          </p:cNvCxnSpPr>
          <p:nvPr/>
        </p:nvCxnSpPr>
        <p:spPr>
          <a:xfrm rot="5400000" flipH="1">
            <a:off x="9204366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DC60C7C0-D4BD-4840-A6FF-B8239A93030E}"/>
              </a:ext>
            </a:extLst>
          </p:cNvPr>
          <p:cNvCxnSpPr>
            <a:cxnSpLocks/>
          </p:cNvCxnSpPr>
          <p:nvPr/>
        </p:nvCxnSpPr>
        <p:spPr>
          <a:xfrm rot="5400000" flipH="1">
            <a:off x="9353591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E5C2301-D807-4849-892B-94FE89BC1C9D}"/>
              </a:ext>
            </a:extLst>
          </p:cNvPr>
          <p:cNvCxnSpPr>
            <a:cxnSpLocks/>
          </p:cNvCxnSpPr>
          <p:nvPr/>
        </p:nvCxnSpPr>
        <p:spPr>
          <a:xfrm rot="5400000" flipH="1">
            <a:off x="9502816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4EE838E8-35C7-4E0C-BBA7-F193C3E54530}"/>
              </a:ext>
            </a:extLst>
          </p:cNvPr>
          <p:cNvCxnSpPr>
            <a:cxnSpLocks/>
          </p:cNvCxnSpPr>
          <p:nvPr/>
        </p:nvCxnSpPr>
        <p:spPr>
          <a:xfrm rot="5400000" flipH="1">
            <a:off x="9650453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E38BE4F-2BC0-4791-8CDF-14A7A26DC64D}"/>
              </a:ext>
            </a:extLst>
          </p:cNvPr>
          <p:cNvCxnSpPr>
            <a:cxnSpLocks/>
          </p:cNvCxnSpPr>
          <p:nvPr/>
        </p:nvCxnSpPr>
        <p:spPr>
          <a:xfrm rot="5400000" flipH="1">
            <a:off x="9799678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D8E6005-7D44-4AE1-9B36-D526EA9DBB38}"/>
              </a:ext>
            </a:extLst>
          </p:cNvPr>
          <p:cNvCxnSpPr>
            <a:cxnSpLocks/>
          </p:cNvCxnSpPr>
          <p:nvPr/>
        </p:nvCxnSpPr>
        <p:spPr>
          <a:xfrm rot="5400000" flipH="1">
            <a:off x="9967953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037DE540-82BC-4A1B-A5A1-1AEBEA43E135}"/>
              </a:ext>
            </a:extLst>
          </p:cNvPr>
          <p:cNvCxnSpPr>
            <a:cxnSpLocks/>
          </p:cNvCxnSpPr>
          <p:nvPr/>
        </p:nvCxnSpPr>
        <p:spPr>
          <a:xfrm rot="5400000" flipH="1">
            <a:off x="10117178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01677DFF-219E-4C64-A0FD-1388F0CAFFDD}"/>
              </a:ext>
            </a:extLst>
          </p:cNvPr>
          <p:cNvCxnSpPr>
            <a:cxnSpLocks/>
          </p:cNvCxnSpPr>
          <p:nvPr/>
        </p:nvCxnSpPr>
        <p:spPr>
          <a:xfrm rot="5400000" flipH="1">
            <a:off x="10264816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6F8E214-EDC8-462C-815C-E27153C2AC46}"/>
              </a:ext>
            </a:extLst>
          </p:cNvPr>
          <p:cNvCxnSpPr>
            <a:cxnSpLocks/>
          </p:cNvCxnSpPr>
          <p:nvPr/>
        </p:nvCxnSpPr>
        <p:spPr>
          <a:xfrm rot="5400000" flipH="1">
            <a:off x="10414041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587D5FC3-CC3A-4903-B985-2B61D714BEC8}"/>
              </a:ext>
            </a:extLst>
          </p:cNvPr>
          <p:cNvCxnSpPr>
            <a:cxnSpLocks/>
          </p:cNvCxnSpPr>
          <p:nvPr/>
        </p:nvCxnSpPr>
        <p:spPr>
          <a:xfrm rot="5400000" flipH="1">
            <a:off x="10563266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B4C2590-CB3D-44CF-AFF2-0EEA0125FD61}"/>
              </a:ext>
            </a:extLst>
          </p:cNvPr>
          <p:cNvCxnSpPr>
            <a:cxnSpLocks/>
          </p:cNvCxnSpPr>
          <p:nvPr/>
        </p:nvCxnSpPr>
        <p:spPr>
          <a:xfrm rot="5400000" flipH="1">
            <a:off x="10710903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9309D76-41CE-4DF4-9CA4-4117C39F2EC7}"/>
              </a:ext>
            </a:extLst>
          </p:cNvPr>
          <p:cNvCxnSpPr>
            <a:cxnSpLocks/>
          </p:cNvCxnSpPr>
          <p:nvPr/>
        </p:nvCxnSpPr>
        <p:spPr>
          <a:xfrm rot="5400000" flipH="1">
            <a:off x="10860128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1D7A3A24-7ABF-4F89-ABB1-95F2DC7E9F12}"/>
              </a:ext>
            </a:extLst>
          </p:cNvPr>
          <p:cNvCxnSpPr>
            <a:cxnSpLocks/>
          </p:cNvCxnSpPr>
          <p:nvPr/>
        </p:nvCxnSpPr>
        <p:spPr>
          <a:xfrm rot="5400000" flipH="1">
            <a:off x="11009353" y="4698666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78" name="TextBox 63">
            <a:extLst>
              <a:ext uri="{FF2B5EF4-FFF2-40B4-BE49-F238E27FC236}">
                <a16:creationId xmlns:a16="http://schemas.microsoft.com/office/drawing/2014/main" id="{224105D1-6344-4419-BF45-5B81E9D672C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96056" y="3108001"/>
            <a:ext cx="1762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Число случаев  смерти (тыс.)</a:t>
            </a:r>
          </a:p>
        </p:txBody>
      </p:sp>
    </p:spTree>
    <p:extLst>
      <p:ext uri="{BB962C8B-B14F-4D97-AF65-F5344CB8AC3E}">
        <p14:creationId xmlns:p14="http://schemas.microsoft.com/office/powerpoint/2010/main" val="3765673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D5F4-7738-4EA9-BF76-20CCEB69A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333350" cy="1326525"/>
          </a:xfrm>
        </p:spPr>
        <p:txBody>
          <a:bodyPr/>
          <a:lstStyle/>
          <a:p>
            <a:r>
              <a:rPr lang="ru-RU" sz="2400" dirty="0"/>
              <a:t>Пациенты с терминальной стадией хронической почечной недостаточности входят в группу высокого риска по заболеваемости и смертности, связанным с COVID-19</a:t>
            </a:r>
            <a:endParaRPr lang="en-GB" sz="24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8E5D9CF1-B9C2-4788-821B-FAF716D478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  <p:sp>
        <p:nvSpPr>
          <p:cNvPr id="5" name="Isosceles Triangle 18">
            <a:extLst>
              <a:ext uri="{FF2B5EF4-FFF2-40B4-BE49-F238E27FC236}">
                <a16:creationId xmlns:a16="http://schemas.microsoft.com/office/drawing/2014/main" id="{469E1950-C06E-4B7B-8537-B54C0B166990}"/>
              </a:ext>
            </a:extLst>
          </p:cNvPr>
          <p:cNvSpPr/>
          <p:nvPr/>
        </p:nvSpPr>
        <p:spPr>
          <a:xfrm rot="5400000" flipV="1">
            <a:off x="5175250" y="2806700"/>
            <a:ext cx="496888" cy="153988"/>
          </a:xfrm>
          <a:prstGeom prst="triangle">
            <a:avLst>
              <a:gd name="adj" fmla="val 50000"/>
            </a:avLst>
          </a:prstGeom>
          <a:solidFill>
            <a:srgbClr val="49BFAA"/>
          </a:solidFill>
          <a:ln w="12700" cap="flat" cmpd="sng" algn="ctr">
            <a:solidFill>
              <a:srgbClr val="49BFAA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1CE5925-0E9A-459C-954B-B7B176677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88" y="6229737"/>
            <a:ext cx="10888663" cy="35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  (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2019) – коронавирусная инфекция 2019 г.;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CROWNWeb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 (</a:t>
            </a:r>
            <a:r>
              <a:rPr kumimoji="0" lang="en-US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Consolidated Renal Operations in a Web-Enabled Network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Консолидированная база данных по заболеваниям почек, полученная по программе «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Медикэр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»; </a:t>
            </a:r>
            <a:r>
              <a:rPr kumimoji="0" 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тХПН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терминальная стадия хронической почечной недостаточности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ESRD NCC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GB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End Stage Renal Disease National Coordinating Center</a:t>
            </a:r>
            <a:r>
              <a:rPr kumimoji="0" 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-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Национальный координационный центр по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тХПН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США - Соединенные Штаты Америки;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Ziemba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MMWR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Morb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Mortal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Wkly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2021;70:825-829.</a:t>
            </a:r>
          </a:p>
        </p:txBody>
      </p:sp>
      <p:sp>
        <p:nvSpPr>
          <p:cNvPr id="7" name="Rectangle: Rounded Corners 15">
            <a:extLst>
              <a:ext uri="{FF2B5EF4-FFF2-40B4-BE49-F238E27FC236}">
                <a16:creationId xmlns:a16="http://schemas.microsoft.com/office/drawing/2014/main" id="{D0DF2533-D57E-40F5-87C8-45375A834090}"/>
              </a:ext>
            </a:extLst>
          </p:cNvPr>
          <p:cNvSpPr/>
          <p:nvPr/>
        </p:nvSpPr>
        <p:spPr>
          <a:xfrm>
            <a:off x="349250" y="1911350"/>
            <a:ext cx="4829175" cy="4202113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0EB032E3-101C-438C-814A-244AAD6C0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38" y="1926273"/>
            <a:ext cx="49784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Увеличение избыточной смертности на терминальной стадии хронической почечной </a:t>
            </a:r>
            <a:br>
              <a:rPr kumimoji="0" lang="en-GB" alt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недостаточности во время пандемии </a:t>
            </a:r>
            <a:b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COVID-19</a:t>
            </a:r>
            <a:endParaRPr kumimoji="0" lang="en-GB" altLang="en-US" sz="1600" b="1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3B5EB4C3-6A5F-4C4A-90B9-5B2C7D05FF63}"/>
              </a:ext>
            </a:extLst>
          </p:cNvPr>
          <p:cNvSpPr/>
          <p:nvPr/>
        </p:nvSpPr>
        <p:spPr>
          <a:xfrm>
            <a:off x="349250" y="1338261"/>
            <a:ext cx="11226800" cy="515515"/>
          </a:xfrm>
          <a:prstGeom prst="roundRect">
            <a:avLst>
              <a:gd name="adj" fmla="val 15544"/>
            </a:avLst>
          </a:prstGeom>
          <a:solidFill>
            <a:srgbClr val="A5A5A5"/>
          </a:solidFill>
          <a:ln w="31750" cap="flat" cmpd="sng" algn="ctr">
            <a:solidFill>
              <a:schemeClr val="accent1"/>
            </a:solidFill>
            <a:prstDash val="solid"/>
            <a:miter lim="800000"/>
          </a:ln>
          <a:effectLst>
            <a:outerShdw blurRad="191710" dist="38100" dir="4593245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ESRD NCC</a:t>
            </a:r>
            <a:r>
              <a:rPr kumimoji="0" lang="ru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проанализировали летальные исходы, сообщаемые в CROWNWeb — систему, помогающую собирать данные о пациентах, получающих лечение в сертифицированных Medicare центрах диализа и трансплантации почек</a:t>
            </a:r>
          </a:p>
        </p:txBody>
      </p: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5C0D0829-BBFB-44B5-9FFB-B3434ECCCB0A}"/>
              </a:ext>
            </a:extLst>
          </p:cNvPr>
          <p:cNvSpPr/>
          <p:nvPr/>
        </p:nvSpPr>
        <p:spPr>
          <a:xfrm>
            <a:off x="5911850" y="3933825"/>
            <a:ext cx="2560638" cy="981075"/>
          </a:xfrm>
          <a:prstGeom prst="roundRect">
            <a:avLst>
              <a:gd name="adj" fmla="val 15544"/>
            </a:avLst>
          </a:prstGeom>
          <a:solidFill>
            <a:schemeClr val="tx1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191710" dist="38100" dir="4593245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Все пациенты с тХПН</a:t>
            </a: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8,7–12,9</a:t>
            </a: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57758DB4-F935-41A5-8265-9F59E35181D9}"/>
              </a:ext>
            </a:extLst>
          </p:cNvPr>
          <p:cNvSpPr/>
          <p:nvPr/>
        </p:nvSpPr>
        <p:spPr>
          <a:xfrm>
            <a:off x="7369175" y="5063442"/>
            <a:ext cx="2560638" cy="990600"/>
          </a:xfrm>
          <a:prstGeom prst="roundRect">
            <a:avLst>
              <a:gd name="adj" fmla="val 15544"/>
            </a:avLst>
          </a:prstGeom>
          <a:solidFill>
            <a:schemeClr val="tx1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191710" dist="38100" dir="4593245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Пациенты, получающие диализ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10,8–16,6</a:t>
            </a:r>
            <a:r>
              <a:rPr kumimoji="0" lang="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 </a:t>
            </a:r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2E72BD0B-A174-4030-A259-DCEC22FE58E8}"/>
              </a:ext>
            </a:extLst>
          </p:cNvPr>
          <p:cNvSpPr/>
          <p:nvPr/>
        </p:nvSpPr>
        <p:spPr>
          <a:xfrm>
            <a:off x="8747125" y="3910013"/>
            <a:ext cx="2560638" cy="990600"/>
          </a:xfrm>
          <a:prstGeom prst="roundRect">
            <a:avLst>
              <a:gd name="adj" fmla="val 15544"/>
            </a:avLst>
          </a:prstGeom>
          <a:solidFill>
            <a:schemeClr val="tx1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191710" dist="38100" dir="4593245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Пациенты с трансплантацией почки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2,6–5,5</a:t>
            </a:r>
          </a:p>
        </p:txBody>
      </p:sp>
      <p:sp>
        <p:nvSpPr>
          <p:cNvPr id="13" name="Rectangle: Rounded Corners 15">
            <a:extLst>
              <a:ext uri="{FF2B5EF4-FFF2-40B4-BE49-F238E27FC236}">
                <a16:creationId xmlns:a16="http://schemas.microsoft.com/office/drawing/2014/main" id="{F138F7DD-620E-4F5A-BF48-F4DA07B71ADB}"/>
              </a:ext>
            </a:extLst>
          </p:cNvPr>
          <p:cNvSpPr/>
          <p:nvPr/>
        </p:nvSpPr>
        <p:spPr>
          <a:xfrm>
            <a:off x="5516563" y="2501900"/>
            <a:ext cx="6064250" cy="762000"/>
          </a:xfrm>
          <a:prstGeom prst="roundRect">
            <a:avLst>
              <a:gd name="adj" fmla="val 15544"/>
            </a:avLst>
          </a:prstGeom>
          <a:solidFill>
            <a:srgbClr val="0563C1">
              <a:lumMod val="20000"/>
              <a:lumOff val="80000"/>
            </a:srgbClr>
          </a:solidFill>
          <a:ln w="31750" cap="flat" cmpd="sng" algn="ctr">
            <a:solidFill>
              <a:srgbClr val="49BFAA"/>
            </a:solidFill>
            <a:prstDash val="solid"/>
            <a:miter lim="800000"/>
          </a:ln>
          <a:effectLst>
            <a:outerShdw blurRad="191710" dist="38100" dir="4593245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Около </a:t>
            </a:r>
            <a:r>
              <a:rPr kumimoji="0" lang="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10 300 избыточных летальных исходов </a:t>
            </a:r>
            <a:r>
              <a:rPr kumimoji="0" lang="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отмечено в популяции ~800 000 пациентов с тХПН в США с февраля по август 2020 г.</a:t>
            </a:r>
            <a:endParaRPr kumimoji="0" lang="en-GB" sz="1600" b="0" i="0" u="none" strike="noStrike" kern="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Right Brace 13">
            <a:extLst>
              <a:ext uri="{FF2B5EF4-FFF2-40B4-BE49-F238E27FC236}">
                <a16:creationId xmlns:a16="http://schemas.microsoft.com/office/drawing/2014/main" id="{A1322869-AC86-475D-B651-DBC693419BF0}"/>
              </a:ext>
            </a:extLst>
          </p:cNvPr>
          <p:cNvSpPr/>
          <p:nvPr/>
        </p:nvSpPr>
        <p:spPr>
          <a:xfrm>
            <a:off x="4656138" y="2921000"/>
            <a:ext cx="201612" cy="1336675"/>
          </a:xfrm>
          <a:prstGeom prst="rightBrace">
            <a:avLst/>
          </a:prstGeom>
          <a:noFill/>
          <a:ln w="38100" cap="flat" cmpd="sng" algn="ctr">
            <a:solidFill>
              <a:srgbClr val="49BFA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E4E97442-E520-491C-8859-EEA70B097D4E}"/>
              </a:ext>
            </a:extLst>
          </p:cNvPr>
          <p:cNvCxnSpPr>
            <a:stCxn id="14" idx="1"/>
            <a:endCxn id="5" idx="0"/>
          </p:cNvCxnSpPr>
          <p:nvPr/>
        </p:nvCxnSpPr>
        <p:spPr>
          <a:xfrm rot="10800000" flipH="1">
            <a:off x="4857750" y="2882900"/>
            <a:ext cx="488950" cy="706438"/>
          </a:xfrm>
          <a:prstGeom prst="bentConnector3">
            <a:avLst>
              <a:gd name="adj1" fmla="val 90772"/>
            </a:avLst>
          </a:prstGeom>
          <a:noFill/>
          <a:ln w="38100" cap="flat" cmpd="sng" algn="ctr">
            <a:solidFill>
              <a:srgbClr val="49BFAA"/>
            </a:solidFill>
            <a:prstDash val="solid"/>
            <a:miter lim="800000"/>
          </a:ln>
          <a:effectLst/>
        </p:spPr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16BB95A8-3E3C-4F98-A319-90FDE9A7F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37" y="3455988"/>
            <a:ext cx="6554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Избыточные летальные исходы на 1000 пациентов с </a:t>
            </a:r>
            <a:r>
              <a:rPr kumimoji="0" lang="ru-RU" altLang="ru-RU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тХПН</a:t>
            </a:r>
            <a:endParaRPr kumimoji="0" lang="ru-RU" alt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TextBox 58">
            <a:extLst>
              <a:ext uri="{FF2B5EF4-FFF2-40B4-BE49-F238E27FC236}">
                <a16:creationId xmlns:a16="http://schemas.microsoft.com/office/drawing/2014/main" id="{37D47287-ECF2-4B89-92BA-86F37585763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20707" y="4008336"/>
            <a:ext cx="1430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Смертность (</a:t>
            </a:r>
            <a:r>
              <a:rPr kumimoji="0" lang="ru-RU" altLang="ru-RU" sz="11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тыс</a:t>
            </a:r>
            <a:r>
              <a:rPr kumimoji="0" lang="ru-RU" alt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8" name="TextBox 60">
            <a:extLst>
              <a:ext uri="{FF2B5EF4-FFF2-40B4-BE49-F238E27FC236}">
                <a16:creationId xmlns:a16="http://schemas.microsoft.com/office/drawing/2014/main" id="{D1B9C26A-48DC-4BF1-B8A3-DA07412C2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5053013"/>
            <a:ext cx="498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6000</a:t>
            </a:r>
          </a:p>
        </p:txBody>
      </p:sp>
      <p:sp>
        <p:nvSpPr>
          <p:cNvPr id="19" name="TextBox 64">
            <a:extLst>
              <a:ext uri="{FF2B5EF4-FFF2-40B4-BE49-F238E27FC236}">
                <a16:creationId xmlns:a16="http://schemas.microsoft.com/office/drawing/2014/main" id="{AC5F2C1C-C00D-4A26-8510-C727C0530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4529138"/>
            <a:ext cx="498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7000</a:t>
            </a:r>
          </a:p>
        </p:txBody>
      </p:sp>
      <p:sp>
        <p:nvSpPr>
          <p:cNvPr id="20" name="TextBox 65">
            <a:extLst>
              <a:ext uri="{FF2B5EF4-FFF2-40B4-BE49-F238E27FC236}">
                <a16:creationId xmlns:a16="http://schemas.microsoft.com/office/drawing/2014/main" id="{BB9F887B-51EA-40B7-B8FE-F1132820B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4010025"/>
            <a:ext cx="4984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8000</a:t>
            </a:r>
          </a:p>
        </p:txBody>
      </p:sp>
      <p:sp>
        <p:nvSpPr>
          <p:cNvPr id="21" name="TextBox 67">
            <a:extLst>
              <a:ext uri="{FF2B5EF4-FFF2-40B4-BE49-F238E27FC236}">
                <a16:creationId xmlns:a16="http://schemas.microsoft.com/office/drawing/2014/main" id="{B9784748-9A13-4249-B0E9-05AE8C21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763" y="3487738"/>
            <a:ext cx="4984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9000</a:t>
            </a:r>
          </a:p>
        </p:txBody>
      </p:sp>
      <p:sp>
        <p:nvSpPr>
          <p:cNvPr id="22" name="TextBox 68">
            <a:extLst>
              <a:ext uri="{FF2B5EF4-FFF2-40B4-BE49-F238E27FC236}">
                <a16:creationId xmlns:a16="http://schemas.microsoft.com/office/drawing/2014/main" id="{05BF2522-65E6-45E0-B239-80571206A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2970213"/>
            <a:ext cx="6159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10 000</a:t>
            </a:r>
          </a:p>
        </p:txBody>
      </p:sp>
      <p:sp>
        <p:nvSpPr>
          <p:cNvPr id="23" name="TextBox 69">
            <a:extLst>
              <a:ext uri="{FF2B5EF4-FFF2-40B4-BE49-F238E27FC236}">
                <a16:creationId xmlns:a16="http://schemas.microsoft.com/office/drawing/2014/main" id="{FE9AD36E-1C4F-4D5F-BF17-402C6DE7E57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393032" y="5295106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Январь</a:t>
            </a:r>
          </a:p>
        </p:txBody>
      </p:sp>
      <p:sp>
        <p:nvSpPr>
          <p:cNvPr id="24" name="TextBox 70">
            <a:extLst>
              <a:ext uri="{FF2B5EF4-FFF2-40B4-BE49-F238E27FC236}">
                <a16:creationId xmlns:a16="http://schemas.microsoft.com/office/drawing/2014/main" id="{2FBA23EB-7D27-425F-8A63-20BB2E8E89E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33525" y="5303838"/>
            <a:ext cx="428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Февраль</a:t>
            </a:r>
          </a:p>
        </p:txBody>
      </p:sp>
      <p:sp>
        <p:nvSpPr>
          <p:cNvPr id="25" name="TextBox 71">
            <a:extLst>
              <a:ext uri="{FF2B5EF4-FFF2-40B4-BE49-F238E27FC236}">
                <a16:creationId xmlns:a16="http://schemas.microsoft.com/office/drawing/2014/main" id="{9A66795E-2510-4688-B418-F84523E358F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82750" y="5302250"/>
            <a:ext cx="4270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Март</a:t>
            </a:r>
          </a:p>
        </p:txBody>
      </p:sp>
      <p:sp>
        <p:nvSpPr>
          <p:cNvPr id="26" name="TextBox 72">
            <a:extLst>
              <a:ext uri="{FF2B5EF4-FFF2-40B4-BE49-F238E27FC236}">
                <a16:creationId xmlns:a16="http://schemas.microsoft.com/office/drawing/2014/main" id="{04B415CD-0FBC-4DC2-BC0E-D230B18EFAA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843087" y="5291138"/>
            <a:ext cx="4048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Апрель</a:t>
            </a:r>
          </a:p>
        </p:txBody>
      </p:sp>
      <p:sp>
        <p:nvSpPr>
          <p:cNvPr id="27" name="TextBox 73">
            <a:extLst>
              <a:ext uri="{FF2B5EF4-FFF2-40B4-BE49-F238E27FC236}">
                <a16:creationId xmlns:a16="http://schemas.microsoft.com/office/drawing/2014/main" id="{2C6BDF52-CF11-41D6-BD54-05B13A92743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968500" y="5314950"/>
            <a:ext cx="450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Май</a:t>
            </a:r>
          </a:p>
        </p:txBody>
      </p:sp>
      <p:sp>
        <p:nvSpPr>
          <p:cNvPr id="28" name="TextBox 74">
            <a:extLst>
              <a:ext uri="{FF2B5EF4-FFF2-40B4-BE49-F238E27FC236}">
                <a16:creationId xmlns:a16="http://schemas.microsoft.com/office/drawing/2014/main" id="{8A7BE280-FE0B-451E-9556-DEA56188B73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135982" y="5295106"/>
            <a:ext cx="412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Июнь</a:t>
            </a:r>
          </a:p>
        </p:txBody>
      </p:sp>
      <p:sp>
        <p:nvSpPr>
          <p:cNvPr id="29" name="TextBox 75">
            <a:extLst>
              <a:ext uri="{FF2B5EF4-FFF2-40B4-BE49-F238E27FC236}">
                <a16:creationId xmlns:a16="http://schemas.microsoft.com/office/drawing/2014/main" id="{E8D0EB7F-3513-4CB4-A2A1-AAFC9BCB6CF2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308225" y="5272088"/>
            <a:ext cx="3667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Июль</a:t>
            </a:r>
          </a:p>
        </p:txBody>
      </p:sp>
      <p:sp>
        <p:nvSpPr>
          <p:cNvPr id="30" name="TextBox 76">
            <a:extLst>
              <a:ext uri="{FF2B5EF4-FFF2-40B4-BE49-F238E27FC236}">
                <a16:creationId xmlns:a16="http://schemas.microsoft.com/office/drawing/2014/main" id="{879A1EF7-8C2E-4619-A983-9E689FF2DADB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422525" y="5307013"/>
            <a:ext cx="4365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Август</a:t>
            </a:r>
          </a:p>
        </p:txBody>
      </p:sp>
      <p:sp>
        <p:nvSpPr>
          <p:cNvPr id="31" name="TextBox 77">
            <a:extLst>
              <a:ext uri="{FF2B5EF4-FFF2-40B4-BE49-F238E27FC236}">
                <a16:creationId xmlns:a16="http://schemas.microsoft.com/office/drawing/2014/main" id="{6B72232D-FA87-4404-8804-E7E5EC3FECB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570162" y="5307013"/>
            <a:ext cx="436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Сентябрь</a:t>
            </a:r>
          </a:p>
        </p:txBody>
      </p:sp>
      <p:sp>
        <p:nvSpPr>
          <p:cNvPr id="32" name="TextBox 78">
            <a:extLst>
              <a:ext uri="{FF2B5EF4-FFF2-40B4-BE49-F238E27FC236}">
                <a16:creationId xmlns:a16="http://schemas.microsoft.com/office/drawing/2014/main" id="{39C3095B-4030-481C-AB9C-402F77C00A3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736056" y="5290344"/>
            <a:ext cx="4032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Октябрь</a:t>
            </a:r>
          </a:p>
        </p:txBody>
      </p:sp>
      <p:sp>
        <p:nvSpPr>
          <p:cNvPr id="33" name="TextBox 79">
            <a:extLst>
              <a:ext uri="{FF2B5EF4-FFF2-40B4-BE49-F238E27FC236}">
                <a16:creationId xmlns:a16="http://schemas.microsoft.com/office/drawing/2014/main" id="{F654EBD9-3D7A-4D88-A15E-37B9E248B31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2868612" y="5307013"/>
            <a:ext cx="436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Ноябрь</a:t>
            </a:r>
          </a:p>
        </p:txBody>
      </p:sp>
      <p:sp>
        <p:nvSpPr>
          <p:cNvPr id="34" name="TextBox 81">
            <a:extLst>
              <a:ext uri="{FF2B5EF4-FFF2-40B4-BE49-F238E27FC236}">
                <a16:creationId xmlns:a16="http://schemas.microsoft.com/office/drawing/2014/main" id="{B58990B2-FD36-4377-B408-593B893ECD2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017043" y="5307807"/>
            <a:ext cx="43656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Декабрь</a:t>
            </a:r>
          </a:p>
        </p:txBody>
      </p:sp>
      <p:sp>
        <p:nvSpPr>
          <p:cNvPr id="35" name="TextBox 84">
            <a:extLst>
              <a:ext uri="{FF2B5EF4-FFF2-40B4-BE49-F238E27FC236}">
                <a16:creationId xmlns:a16="http://schemas.microsoft.com/office/drawing/2014/main" id="{18F95997-C008-4EBC-A60D-9EEA0A4C8625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198019" y="5295106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Январь</a:t>
            </a:r>
          </a:p>
        </p:txBody>
      </p:sp>
      <p:sp>
        <p:nvSpPr>
          <p:cNvPr id="36" name="TextBox 85">
            <a:extLst>
              <a:ext uri="{FF2B5EF4-FFF2-40B4-BE49-F238E27FC236}">
                <a16:creationId xmlns:a16="http://schemas.microsoft.com/office/drawing/2014/main" id="{059EE6CA-A0AF-4D8B-87B0-1535B22454F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338512" y="5303838"/>
            <a:ext cx="4286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Февраль</a:t>
            </a:r>
          </a:p>
        </p:txBody>
      </p:sp>
      <p:sp>
        <p:nvSpPr>
          <p:cNvPr id="37" name="TextBox 86">
            <a:extLst>
              <a:ext uri="{FF2B5EF4-FFF2-40B4-BE49-F238E27FC236}">
                <a16:creationId xmlns:a16="http://schemas.microsoft.com/office/drawing/2014/main" id="{9BB0A4FD-9764-477D-BA8D-D75B6272670E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487738" y="5302250"/>
            <a:ext cx="427038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Март</a:t>
            </a:r>
          </a:p>
        </p:txBody>
      </p:sp>
      <p:sp>
        <p:nvSpPr>
          <p:cNvPr id="38" name="TextBox 87">
            <a:extLst>
              <a:ext uri="{FF2B5EF4-FFF2-40B4-BE49-F238E27FC236}">
                <a16:creationId xmlns:a16="http://schemas.microsoft.com/office/drawing/2014/main" id="{647D8453-9187-4180-ACFD-07EDDB9181E8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648075" y="5291138"/>
            <a:ext cx="4048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Апрель</a:t>
            </a:r>
          </a:p>
        </p:txBody>
      </p:sp>
      <p:sp>
        <p:nvSpPr>
          <p:cNvPr id="39" name="TextBox 88">
            <a:extLst>
              <a:ext uri="{FF2B5EF4-FFF2-40B4-BE49-F238E27FC236}">
                <a16:creationId xmlns:a16="http://schemas.microsoft.com/office/drawing/2014/main" id="{2B6A1AB6-E7F9-44E7-8FD8-A4C2CDA2C95A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773488" y="5314950"/>
            <a:ext cx="45085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Май</a:t>
            </a:r>
          </a:p>
        </p:txBody>
      </p:sp>
      <p:sp>
        <p:nvSpPr>
          <p:cNvPr id="40" name="TextBox 89">
            <a:extLst>
              <a:ext uri="{FF2B5EF4-FFF2-40B4-BE49-F238E27FC236}">
                <a16:creationId xmlns:a16="http://schemas.microsoft.com/office/drawing/2014/main" id="{B7327517-C539-4BA5-85E4-EE693F27404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3940969" y="5295106"/>
            <a:ext cx="4127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Июнь</a:t>
            </a:r>
          </a:p>
        </p:txBody>
      </p:sp>
      <p:sp>
        <p:nvSpPr>
          <p:cNvPr id="41" name="TextBox 90">
            <a:extLst>
              <a:ext uri="{FF2B5EF4-FFF2-40B4-BE49-F238E27FC236}">
                <a16:creationId xmlns:a16="http://schemas.microsoft.com/office/drawing/2014/main" id="{20F9E963-09B2-48D8-BA4D-5698BAEE0981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113212" y="5272088"/>
            <a:ext cx="36671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Июль</a:t>
            </a:r>
          </a:p>
        </p:txBody>
      </p:sp>
      <p:sp>
        <p:nvSpPr>
          <p:cNvPr id="42" name="TextBox 91">
            <a:extLst>
              <a:ext uri="{FF2B5EF4-FFF2-40B4-BE49-F238E27FC236}">
                <a16:creationId xmlns:a16="http://schemas.microsoft.com/office/drawing/2014/main" id="{44E1564F-9306-4EE5-ACB4-91785E8B1527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4227512" y="5307013"/>
            <a:ext cx="436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Август</a:t>
            </a:r>
          </a:p>
        </p:txBody>
      </p:sp>
      <p:sp>
        <p:nvSpPr>
          <p:cNvPr id="43" name="TextBox 92">
            <a:extLst>
              <a:ext uri="{FF2B5EF4-FFF2-40B4-BE49-F238E27FC236}">
                <a16:creationId xmlns:a16="http://schemas.microsoft.com/office/drawing/2014/main" id="{1B821825-B55F-4F7D-92DB-BE98335CD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2175" y="5834789"/>
            <a:ext cx="498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2019</a:t>
            </a:r>
          </a:p>
        </p:txBody>
      </p:sp>
      <p:sp>
        <p:nvSpPr>
          <p:cNvPr id="44" name="TextBox 93">
            <a:extLst>
              <a:ext uri="{FF2B5EF4-FFF2-40B4-BE49-F238E27FC236}">
                <a16:creationId xmlns:a16="http://schemas.microsoft.com/office/drawing/2014/main" id="{F134037F-9A26-4513-AC5D-7B86EF8BAF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538" y="5834789"/>
            <a:ext cx="4984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2020</a:t>
            </a:r>
          </a:p>
        </p:txBody>
      </p:sp>
      <p:sp>
        <p:nvSpPr>
          <p:cNvPr id="45" name="TextBox 94">
            <a:extLst>
              <a:ext uri="{FF2B5EF4-FFF2-40B4-BE49-F238E27FC236}">
                <a16:creationId xmlns:a16="http://schemas.microsoft.com/office/drawing/2014/main" id="{9E061615-D7D3-49F8-AD71-4C195200D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017838"/>
            <a:ext cx="49725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Факт</a:t>
            </a:r>
          </a:p>
        </p:txBody>
      </p:sp>
      <p:sp>
        <p:nvSpPr>
          <p:cNvPr id="46" name="TextBox 95">
            <a:extLst>
              <a:ext uri="{FF2B5EF4-FFF2-40B4-BE49-F238E27FC236}">
                <a16:creationId xmlns:a16="http://schemas.microsoft.com/office/drawing/2014/main" id="{5CBB6A7B-E09B-449F-8764-476808513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3214688"/>
            <a:ext cx="7810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Прогноз</a:t>
            </a: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10454C18-9678-43E2-94B6-CB658A83E68B}"/>
              </a:ext>
            </a:extLst>
          </p:cNvPr>
          <p:cNvSpPr/>
          <p:nvPr/>
        </p:nvSpPr>
        <p:spPr>
          <a:xfrm>
            <a:off x="1466850" y="2840038"/>
            <a:ext cx="2951163" cy="1949450"/>
          </a:xfrm>
          <a:custGeom>
            <a:avLst/>
            <a:gdLst>
              <a:gd name="connsiteX0" fmla="*/ 0 w 2951238"/>
              <a:gd name="connsiteY0" fmla="*/ 1427238 h 1949752"/>
              <a:gd name="connsiteX1" fmla="*/ 111276 w 2951238"/>
              <a:gd name="connsiteY1" fmla="*/ 1315962 h 1949752"/>
              <a:gd name="connsiteX2" fmla="*/ 251581 w 2951238"/>
              <a:gd name="connsiteY2" fmla="*/ 1712685 h 1949752"/>
              <a:gd name="connsiteX3" fmla="*/ 411238 w 2951238"/>
              <a:gd name="connsiteY3" fmla="*/ 1417562 h 1949752"/>
              <a:gd name="connsiteX4" fmla="*/ 551542 w 2951238"/>
              <a:gd name="connsiteY4" fmla="*/ 1654628 h 1949752"/>
              <a:gd name="connsiteX5" fmla="*/ 716038 w 2951238"/>
              <a:gd name="connsiteY5" fmla="*/ 1707847 h 1949752"/>
              <a:gd name="connsiteX6" fmla="*/ 856342 w 2951238"/>
              <a:gd name="connsiteY6" fmla="*/ 1935238 h 1949752"/>
              <a:gd name="connsiteX7" fmla="*/ 1006323 w 2951238"/>
              <a:gd name="connsiteY7" fmla="*/ 1828800 h 1949752"/>
              <a:gd name="connsiteX8" fmla="*/ 1156304 w 2951238"/>
              <a:gd name="connsiteY8" fmla="*/ 1944914 h 1949752"/>
              <a:gd name="connsiteX9" fmla="*/ 1301447 w 2951238"/>
              <a:gd name="connsiteY9" fmla="*/ 1949752 h 1949752"/>
              <a:gd name="connsiteX10" fmla="*/ 1465942 w 2951238"/>
              <a:gd name="connsiteY10" fmla="*/ 1673981 h 1949752"/>
              <a:gd name="connsiteX11" fmla="*/ 1606247 w 2951238"/>
              <a:gd name="connsiteY11" fmla="*/ 1644952 h 1949752"/>
              <a:gd name="connsiteX12" fmla="*/ 1761066 w 2951238"/>
              <a:gd name="connsiteY12" fmla="*/ 1248228 h 1949752"/>
              <a:gd name="connsiteX13" fmla="*/ 1906209 w 2951238"/>
              <a:gd name="connsiteY13" fmla="*/ 1011162 h 1949752"/>
              <a:gd name="connsiteX14" fmla="*/ 2056190 w 2951238"/>
              <a:gd name="connsiteY14" fmla="*/ 1398209 h 1949752"/>
              <a:gd name="connsiteX15" fmla="*/ 2211009 w 2951238"/>
              <a:gd name="connsiteY15" fmla="*/ 986971 h 1949752"/>
              <a:gd name="connsiteX16" fmla="*/ 2360990 w 2951238"/>
              <a:gd name="connsiteY16" fmla="*/ 0 h 1949752"/>
              <a:gd name="connsiteX17" fmla="*/ 2510971 w 2951238"/>
              <a:gd name="connsiteY17" fmla="*/ 1093409 h 1949752"/>
              <a:gd name="connsiteX18" fmla="*/ 2656114 w 2951238"/>
              <a:gd name="connsiteY18" fmla="*/ 1475619 h 1949752"/>
              <a:gd name="connsiteX19" fmla="*/ 2815771 w 2951238"/>
              <a:gd name="connsiteY19" fmla="*/ 904724 h 1949752"/>
              <a:gd name="connsiteX20" fmla="*/ 2951238 w 2951238"/>
              <a:gd name="connsiteY20" fmla="*/ 1016000 h 1949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51238" h="1949752">
                <a:moveTo>
                  <a:pt x="0" y="1427238"/>
                </a:moveTo>
                <a:lnTo>
                  <a:pt x="111276" y="1315962"/>
                </a:lnTo>
                <a:lnTo>
                  <a:pt x="251581" y="1712685"/>
                </a:lnTo>
                <a:lnTo>
                  <a:pt x="411238" y="1417562"/>
                </a:lnTo>
                <a:lnTo>
                  <a:pt x="551542" y="1654628"/>
                </a:lnTo>
                <a:lnTo>
                  <a:pt x="716038" y="1707847"/>
                </a:lnTo>
                <a:lnTo>
                  <a:pt x="856342" y="1935238"/>
                </a:lnTo>
                <a:lnTo>
                  <a:pt x="1006323" y="1828800"/>
                </a:lnTo>
                <a:lnTo>
                  <a:pt x="1156304" y="1944914"/>
                </a:lnTo>
                <a:lnTo>
                  <a:pt x="1301447" y="1949752"/>
                </a:lnTo>
                <a:lnTo>
                  <a:pt x="1465942" y="1673981"/>
                </a:lnTo>
                <a:lnTo>
                  <a:pt x="1606247" y="1644952"/>
                </a:lnTo>
                <a:lnTo>
                  <a:pt x="1761066" y="1248228"/>
                </a:lnTo>
                <a:lnTo>
                  <a:pt x="1906209" y="1011162"/>
                </a:lnTo>
                <a:lnTo>
                  <a:pt x="2056190" y="1398209"/>
                </a:lnTo>
                <a:lnTo>
                  <a:pt x="2211009" y="986971"/>
                </a:lnTo>
                <a:lnTo>
                  <a:pt x="2360990" y="0"/>
                </a:lnTo>
                <a:lnTo>
                  <a:pt x="2510971" y="1093409"/>
                </a:lnTo>
                <a:lnTo>
                  <a:pt x="2656114" y="1475619"/>
                </a:lnTo>
                <a:lnTo>
                  <a:pt x="2815771" y="904724"/>
                </a:lnTo>
                <a:lnTo>
                  <a:pt x="2951238" y="1016000"/>
                </a:lnTo>
              </a:path>
            </a:pathLst>
          </a:custGeom>
          <a:noFill/>
          <a:ln w="38100" cap="rnd" cmpd="sng" algn="ctr">
            <a:solidFill>
              <a:srgbClr val="8B2890"/>
            </a:solidFill>
            <a:prstDash val="solid"/>
            <a:rou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8" name="Freeform 10">
            <a:extLst>
              <a:ext uri="{FF2B5EF4-FFF2-40B4-BE49-F238E27FC236}">
                <a16:creationId xmlns:a16="http://schemas.microsoft.com/office/drawing/2014/main" id="{EF87B238-A524-4B54-B029-918DBE376378}"/>
              </a:ext>
            </a:extLst>
          </p:cNvPr>
          <p:cNvSpPr/>
          <p:nvPr/>
        </p:nvSpPr>
        <p:spPr>
          <a:xfrm>
            <a:off x="1462088" y="3890963"/>
            <a:ext cx="2965450" cy="933450"/>
          </a:xfrm>
          <a:custGeom>
            <a:avLst/>
            <a:gdLst>
              <a:gd name="connsiteX0" fmla="*/ 0 w 2965753"/>
              <a:gd name="connsiteY0" fmla="*/ 246743 h 933753"/>
              <a:gd name="connsiteX1" fmla="*/ 116115 w 2965753"/>
              <a:gd name="connsiteY1" fmla="*/ 82248 h 933753"/>
              <a:gd name="connsiteX2" fmla="*/ 275772 w 2965753"/>
              <a:gd name="connsiteY2" fmla="*/ 638629 h 933753"/>
              <a:gd name="connsiteX3" fmla="*/ 411239 w 2965753"/>
              <a:gd name="connsiteY3" fmla="*/ 377372 h 933753"/>
              <a:gd name="connsiteX4" fmla="*/ 566058 w 2965753"/>
              <a:gd name="connsiteY4" fmla="*/ 662819 h 933753"/>
              <a:gd name="connsiteX5" fmla="*/ 711200 w 2965753"/>
              <a:gd name="connsiteY5" fmla="*/ 740229 h 933753"/>
              <a:gd name="connsiteX6" fmla="*/ 866020 w 2965753"/>
              <a:gd name="connsiteY6" fmla="*/ 933753 h 933753"/>
              <a:gd name="connsiteX7" fmla="*/ 1069220 w 2965753"/>
              <a:gd name="connsiteY7" fmla="*/ 846667 h 933753"/>
              <a:gd name="connsiteX8" fmla="*/ 1161143 w 2965753"/>
              <a:gd name="connsiteY8" fmla="*/ 836991 h 933753"/>
              <a:gd name="connsiteX9" fmla="*/ 1315962 w 2965753"/>
              <a:gd name="connsiteY9" fmla="*/ 899886 h 933753"/>
              <a:gd name="connsiteX10" fmla="*/ 1475620 w 2965753"/>
              <a:gd name="connsiteY10" fmla="*/ 633791 h 933753"/>
              <a:gd name="connsiteX11" fmla="*/ 1606248 w 2965753"/>
              <a:gd name="connsiteY11" fmla="*/ 604762 h 933753"/>
              <a:gd name="connsiteX12" fmla="*/ 1765905 w 2965753"/>
              <a:gd name="connsiteY12" fmla="*/ 212877 h 933753"/>
              <a:gd name="connsiteX13" fmla="*/ 1911048 w 2965753"/>
              <a:gd name="connsiteY13" fmla="*/ 0 h 933753"/>
              <a:gd name="connsiteX14" fmla="*/ 2065867 w 2965753"/>
              <a:gd name="connsiteY14" fmla="*/ 512839 h 933753"/>
              <a:gd name="connsiteX15" fmla="*/ 2220686 w 2965753"/>
              <a:gd name="connsiteY15" fmla="*/ 314477 h 933753"/>
              <a:gd name="connsiteX16" fmla="*/ 2365829 w 2965753"/>
              <a:gd name="connsiteY16" fmla="*/ 590248 h 933753"/>
              <a:gd name="connsiteX17" fmla="*/ 2491620 w 2965753"/>
              <a:gd name="connsiteY17" fmla="*/ 657981 h 933753"/>
              <a:gd name="connsiteX18" fmla="*/ 2670629 w 2965753"/>
              <a:gd name="connsiteY18" fmla="*/ 880534 h 933753"/>
              <a:gd name="connsiteX19" fmla="*/ 2830286 w 2965753"/>
              <a:gd name="connsiteY19" fmla="*/ 803124 h 933753"/>
              <a:gd name="connsiteX20" fmla="*/ 2965753 w 2965753"/>
              <a:gd name="connsiteY20" fmla="*/ 778934 h 933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965753" h="933753">
                <a:moveTo>
                  <a:pt x="0" y="246743"/>
                </a:moveTo>
                <a:lnTo>
                  <a:pt x="116115" y="82248"/>
                </a:lnTo>
                <a:lnTo>
                  <a:pt x="275772" y="638629"/>
                </a:lnTo>
                <a:lnTo>
                  <a:pt x="411239" y="377372"/>
                </a:lnTo>
                <a:lnTo>
                  <a:pt x="566058" y="662819"/>
                </a:lnTo>
                <a:lnTo>
                  <a:pt x="711200" y="740229"/>
                </a:lnTo>
                <a:lnTo>
                  <a:pt x="866020" y="933753"/>
                </a:lnTo>
                <a:lnTo>
                  <a:pt x="1069220" y="846667"/>
                </a:lnTo>
                <a:lnTo>
                  <a:pt x="1161143" y="836991"/>
                </a:lnTo>
                <a:lnTo>
                  <a:pt x="1315962" y="899886"/>
                </a:lnTo>
                <a:lnTo>
                  <a:pt x="1475620" y="633791"/>
                </a:lnTo>
                <a:lnTo>
                  <a:pt x="1606248" y="604762"/>
                </a:lnTo>
                <a:lnTo>
                  <a:pt x="1765905" y="212877"/>
                </a:lnTo>
                <a:lnTo>
                  <a:pt x="1911048" y="0"/>
                </a:lnTo>
                <a:lnTo>
                  <a:pt x="2065867" y="512839"/>
                </a:lnTo>
                <a:lnTo>
                  <a:pt x="2220686" y="314477"/>
                </a:lnTo>
                <a:lnTo>
                  <a:pt x="2365829" y="590248"/>
                </a:lnTo>
                <a:lnTo>
                  <a:pt x="2491620" y="657981"/>
                </a:lnTo>
                <a:lnTo>
                  <a:pt x="2670629" y="880534"/>
                </a:lnTo>
                <a:lnTo>
                  <a:pt x="2830286" y="803124"/>
                </a:lnTo>
                <a:lnTo>
                  <a:pt x="2965753" y="778934"/>
                </a:lnTo>
              </a:path>
            </a:pathLst>
          </a:custGeom>
          <a:noFill/>
          <a:ln w="38100" cap="rnd" cmpd="sng" algn="ctr">
            <a:solidFill>
              <a:srgbClr val="A5A5A5"/>
            </a:solidFill>
            <a:prstDash val="sysDash"/>
            <a:rou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EA5C7B0-A142-4617-8B6C-B9218556AC5C}"/>
              </a:ext>
            </a:extLst>
          </p:cNvPr>
          <p:cNvCxnSpPr>
            <a:endCxn id="45" idx="1"/>
          </p:cNvCxnSpPr>
          <p:nvPr/>
        </p:nvCxnSpPr>
        <p:spPr>
          <a:xfrm>
            <a:off x="1563688" y="3144838"/>
            <a:ext cx="355600" cy="3805"/>
          </a:xfrm>
          <a:prstGeom prst="line">
            <a:avLst/>
          </a:prstGeom>
          <a:noFill/>
          <a:ln w="38100" cap="rnd" cmpd="sng" algn="ctr">
            <a:solidFill>
              <a:srgbClr val="8B2890"/>
            </a:solidFill>
            <a:prstDash val="solid"/>
            <a:round/>
          </a:ln>
          <a:effectLst/>
        </p:spPr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E88D70D-3E71-406E-8514-6BAF89BEC392}"/>
              </a:ext>
            </a:extLst>
          </p:cNvPr>
          <p:cNvCxnSpPr/>
          <p:nvPr/>
        </p:nvCxnSpPr>
        <p:spPr>
          <a:xfrm>
            <a:off x="1563688" y="3343275"/>
            <a:ext cx="355600" cy="3175"/>
          </a:xfrm>
          <a:prstGeom prst="line">
            <a:avLst/>
          </a:prstGeom>
          <a:noFill/>
          <a:ln w="38100" cap="rnd" cmpd="sng" algn="ctr">
            <a:solidFill>
              <a:srgbClr val="A5A5A5"/>
            </a:solidFill>
            <a:prstDash val="sysDash"/>
            <a:round/>
          </a:ln>
          <a:effectLst/>
        </p:spPr>
      </p:cxnSp>
      <p:sp>
        <p:nvSpPr>
          <p:cNvPr id="51" name="Freeform 23">
            <a:extLst>
              <a:ext uri="{FF2B5EF4-FFF2-40B4-BE49-F238E27FC236}">
                <a16:creationId xmlns:a16="http://schemas.microsoft.com/office/drawing/2014/main" id="{40377C1B-723E-4DC4-AD96-41920A4B994E}"/>
              </a:ext>
            </a:extLst>
          </p:cNvPr>
          <p:cNvSpPr/>
          <p:nvPr/>
        </p:nvSpPr>
        <p:spPr>
          <a:xfrm>
            <a:off x="1423988" y="2835275"/>
            <a:ext cx="3119437" cy="2355850"/>
          </a:xfrm>
          <a:custGeom>
            <a:avLst/>
            <a:gdLst>
              <a:gd name="connsiteX0" fmla="*/ 0 w 3130247"/>
              <a:gd name="connsiteY0" fmla="*/ 0 h 2462590"/>
              <a:gd name="connsiteX1" fmla="*/ 0 w 3130247"/>
              <a:gd name="connsiteY1" fmla="*/ 2356152 h 2462590"/>
              <a:gd name="connsiteX2" fmla="*/ 299961 w 3130247"/>
              <a:gd name="connsiteY2" fmla="*/ 2356152 h 2462590"/>
              <a:gd name="connsiteX3" fmla="*/ 3130247 w 3130247"/>
              <a:gd name="connsiteY3" fmla="*/ 2356152 h 2462590"/>
              <a:gd name="connsiteX4" fmla="*/ 3130247 w 3130247"/>
              <a:gd name="connsiteY4" fmla="*/ 2462590 h 2462590"/>
              <a:gd name="connsiteX0" fmla="*/ 0 w 3130247"/>
              <a:gd name="connsiteY0" fmla="*/ 0 h 2356152"/>
              <a:gd name="connsiteX1" fmla="*/ 0 w 3130247"/>
              <a:gd name="connsiteY1" fmla="*/ 2356152 h 2356152"/>
              <a:gd name="connsiteX2" fmla="*/ 299961 w 3130247"/>
              <a:gd name="connsiteY2" fmla="*/ 2356152 h 2356152"/>
              <a:gd name="connsiteX3" fmla="*/ 3130247 w 3130247"/>
              <a:gd name="connsiteY3" fmla="*/ 2356152 h 2356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0247" h="2356152">
                <a:moveTo>
                  <a:pt x="0" y="0"/>
                </a:moveTo>
                <a:lnTo>
                  <a:pt x="0" y="2356152"/>
                </a:lnTo>
                <a:lnTo>
                  <a:pt x="299961" y="2356152"/>
                </a:lnTo>
                <a:lnTo>
                  <a:pt x="3130247" y="2356152"/>
                </a:lnTo>
              </a:path>
            </a:pathLst>
          </a:custGeom>
          <a:noFill/>
          <a:ln w="1587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1BC5ABE-C061-4340-9612-D4FC1D5C94C9}"/>
              </a:ext>
            </a:extLst>
          </p:cNvPr>
          <p:cNvCxnSpPr>
            <a:cxnSpLocks/>
          </p:cNvCxnSpPr>
          <p:nvPr/>
        </p:nvCxnSpPr>
        <p:spPr>
          <a:xfrm flipH="1">
            <a:off x="1344613" y="3098800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14D6DDE7-083D-45FD-8E71-6341870F59C8}"/>
              </a:ext>
            </a:extLst>
          </p:cNvPr>
          <p:cNvCxnSpPr>
            <a:cxnSpLocks/>
          </p:cNvCxnSpPr>
          <p:nvPr/>
        </p:nvCxnSpPr>
        <p:spPr>
          <a:xfrm flipH="1">
            <a:off x="1344613" y="3614738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D857E35-788D-43A5-BBEE-617C65499997}"/>
              </a:ext>
            </a:extLst>
          </p:cNvPr>
          <p:cNvCxnSpPr>
            <a:cxnSpLocks/>
          </p:cNvCxnSpPr>
          <p:nvPr/>
        </p:nvCxnSpPr>
        <p:spPr>
          <a:xfrm flipH="1">
            <a:off x="1344613" y="4148138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CFAB149-4FD4-4D19-A33E-4ECFDBE08DB7}"/>
              </a:ext>
            </a:extLst>
          </p:cNvPr>
          <p:cNvCxnSpPr>
            <a:cxnSpLocks/>
          </p:cNvCxnSpPr>
          <p:nvPr/>
        </p:nvCxnSpPr>
        <p:spPr>
          <a:xfrm flipH="1">
            <a:off x="1344613" y="4652963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D69DDB36-CC77-4D96-B174-C052336292C7}"/>
              </a:ext>
            </a:extLst>
          </p:cNvPr>
          <p:cNvCxnSpPr>
            <a:cxnSpLocks/>
          </p:cNvCxnSpPr>
          <p:nvPr/>
        </p:nvCxnSpPr>
        <p:spPr>
          <a:xfrm flipH="1">
            <a:off x="1344613" y="5191125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4E87DCA-F58F-4D9B-9A85-2473CE2DA3AF}"/>
              </a:ext>
            </a:extLst>
          </p:cNvPr>
          <p:cNvCxnSpPr>
            <a:cxnSpLocks/>
          </p:cNvCxnSpPr>
          <p:nvPr/>
        </p:nvCxnSpPr>
        <p:spPr>
          <a:xfrm>
            <a:off x="1508125" y="5191125"/>
            <a:ext cx="0" cy="677863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639F31D-E395-48AD-9835-1DD4185A5308}"/>
              </a:ext>
            </a:extLst>
          </p:cNvPr>
          <p:cNvCxnSpPr>
            <a:cxnSpLocks/>
          </p:cNvCxnSpPr>
          <p:nvPr/>
        </p:nvCxnSpPr>
        <p:spPr>
          <a:xfrm>
            <a:off x="3314700" y="5191125"/>
            <a:ext cx="0" cy="677863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A4451A0-45ED-4361-ACD5-79FD5D33D579}"/>
              </a:ext>
            </a:extLst>
          </p:cNvPr>
          <p:cNvCxnSpPr>
            <a:cxnSpLocks/>
          </p:cNvCxnSpPr>
          <p:nvPr/>
        </p:nvCxnSpPr>
        <p:spPr>
          <a:xfrm rot="5400000" flipH="1">
            <a:off x="1571625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F80ED05-DC1F-4993-B848-1A4A2694A0F7}"/>
              </a:ext>
            </a:extLst>
          </p:cNvPr>
          <p:cNvCxnSpPr>
            <a:cxnSpLocks/>
          </p:cNvCxnSpPr>
          <p:nvPr/>
        </p:nvCxnSpPr>
        <p:spPr>
          <a:xfrm rot="5400000" flipH="1">
            <a:off x="1720850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D791A6F-7FBE-4721-AC4A-14A60077149A}"/>
              </a:ext>
            </a:extLst>
          </p:cNvPr>
          <p:cNvCxnSpPr>
            <a:cxnSpLocks/>
          </p:cNvCxnSpPr>
          <p:nvPr/>
        </p:nvCxnSpPr>
        <p:spPr>
          <a:xfrm rot="5400000" flipH="1">
            <a:off x="1868487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DE78797-E3A1-485F-9347-E2EA74F4FAFA}"/>
              </a:ext>
            </a:extLst>
          </p:cNvPr>
          <p:cNvCxnSpPr>
            <a:cxnSpLocks/>
          </p:cNvCxnSpPr>
          <p:nvPr/>
        </p:nvCxnSpPr>
        <p:spPr>
          <a:xfrm rot="5400000" flipH="1">
            <a:off x="2017712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797E4A6D-3E96-437D-B7EC-9943212748A4}"/>
              </a:ext>
            </a:extLst>
          </p:cNvPr>
          <p:cNvCxnSpPr>
            <a:cxnSpLocks/>
          </p:cNvCxnSpPr>
          <p:nvPr/>
        </p:nvCxnSpPr>
        <p:spPr>
          <a:xfrm rot="5400000" flipH="1">
            <a:off x="2166937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27E37EF-9654-45C6-97DF-3D69159D5032}"/>
              </a:ext>
            </a:extLst>
          </p:cNvPr>
          <p:cNvCxnSpPr>
            <a:cxnSpLocks/>
          </p:cNvCxnSpPr>
          <p:nvPr/>
        </p:nvCxnSpPr>
        <p:spPr>
          <a:xfrm rot="5400000" flipH="1">
            <a:off x="2316162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F7891218-8600-4655-838D-D1B12476FB88}"/>
              </a:ext>
            </a:extLst>
          </p:cNvPr>
          <p:cNvCxnSpPr>
            <a:cxnSpLocks/>
          </p:cNvCxnSpPr>
          <p:nvPr/>
        </p:nvCxnSpPr>
        <p:spPr>
          <a:xfrm rot="5400000" flipH="1">
            <a:off x="2463800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17DBA7A1-4C07-41B5-84B3-83B5FACFAAC6}"/>
              </a:ext>
            </a:extLst>
          </p:cNvPr>
          <p:cNvCxnSpPr>
            <a:cxnSpLocks/>
          </p:cNvCxnSpPr>
          <p:nvPr/>
        </p:nvCxnSpPr>
        <p:spPr>
          <a:xfrm rot="5400000" flipH="1">
            <a:off x="2613025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373154C-ED41-4BC1-8297-6DEEBFB64811}"/>
              </a:ext>
            </a:extLst>
          </p:cNvPr>
          <p:cNvCxnSpPr>
            <a:cxnSpLocks/>
          </p:cNvCxnSpPr>
          <p:nvPr/>
        </p:nvCxnSpPr>
        <p:spPr>
          <a:xfrm rot="5400000" flipH="1">
            <a:off x="2762250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5437A72D-0466-4FCD-857B-D9ECDE65EB1D}"/>
              </a:ext>
            </a:extLst>
          </p:cNvPr>
          <p:cNvCxnSpPr>
            <a:cxnSpLocks/>
          </p:cNvCxnSpPr>
          <p:nvPr/>
        </p:nvCxnSpPr>
        <p:spPr>
          <a:xfrm rot="5400000" flipH="1">
            <a:off x="2909887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D1C2A1D-7734-4278-8296-1789CD096E5C}"/>
              </a:ext>
            </a:extLst>
          </p:cNvPr>
          <p:cNvCxnSpPr>
            <a:cxnSpLocks/>
          </p:cNvCxnSpPr>
          <p:nvPr/>
        </p:nvCxnSpPr>
        <p:spPr>
          <a:xfrm rot="5400000" flipH="1">
            <a:off x="3059112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E2D5235-891A-4B21-B169-BA17D8ED8EC0}"/>
              </a:ext>
            </a:extLst>
          </p:cNvPr>
          <p:cNvCxnSpPr>
            <a:cxnSpLocks/>
          </p:cNvCxnSpPr>
          <p:nvPr/>
        </p:nvCxnSpPr>
        <p:spPr>
          <a:xfrm rot="5400000" flipH="1">
            <a:off x="3208337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258A3998-2587-480D-A184-BB67948D9ED2}"/>
              </a:ext>
            </a:extLst>
          </p:cNvPr>
          <p:cNvCxnSpPr>
            <a:cxnSpLocks/>
          </p:cNvCxnSpPr>
          <p:nvPr/>
        </p:nvCxnSpPr>
        <p:spPr>
          <a:xfrm rot="5400000" flipH="1">
            <a:off x="3376612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62EE3E-7FAF-4AA1-9D5C-FDB7AAA62EC6}"/>
              </a:ext>
            </a:extLst>
          </p:cNvPr>
          <p:cNvCxnSpPr>
            <a:cxnSpLocks/>
          </p:cNvCxnSpPr>
          <p:nvPr/>
        </p:nvCxnSpPr>
        <p:spPr>
          <a:xfrm rot="5400000" flipH="1">
            <a:off x="3524250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9ABED73-7BCC-4B80-A59D-244701BCDCFD}"/>
              </a:ext>
            </a:extLst>
          </p:cNvPr>
          <p:cNvCxnSpPr>
            <a:cxnSpLocks/>
          </p:cNvCxnSpPr>
          <p:nvPr/>
        </p:nvCxnSpPr>
        <p:spPr>
          <a:xfrm rot="5400000" flipH="1">
            <a:off x="3673475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E401E90-A791-4FC0-B0AF-FB8AF7628067}"/>
              </a:ext>
            </a:extLst>
          </p:cNvPr>
          <p:cNvCxnSpPr>
            <a:cxnSpLocks/>
          </p:cNvCxnSpPr>
          <p:nvPr/>
        </p:nvCxnSpPr>
        <p:spPr>
          <a:xfrm rot="5400000" flipH="1">
            <a:off x="3822700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A0077F65-EDEC-41F2-B293-AF32626D2782}"/>
              </a:ext>
            </a:extLst>
          </p:cNvPr>
          <p:cNvCxnSpPr>
            <a:cxnSpLocks/>
          </p:cNvCxnSpPr>
          <p:nvPr/>
        </p:nvCxnSpPr>
        <p:spPr>
          <a:xfrm rot="5400000" flipH="1">
            <a:off x="3970337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621F70D-1C10-4FCB-89CA-67FA0877AEBD}"/>
              </a:ext>
            </a:extLst>
          </p:cNvPr>
          <p:cNvCxnSpPr>
            <a:cxnSpLocks/>
          </p:cNvCxnSpPr>
          <p:nvPr/>
        </p:nvCxnSpPr>
        <p:spPr>
          <a:xfrm rot="5400000" flipH="1">
            <a:off x="4119562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DBD10AC-E581-43A3-A37A-798131651121}"/>
              </a:ext>
            </a:extLst>
          </p:cNvPr>
          <p:cNvCxnSpPr>
            <a:cxnSpLocks/>
          </p:cNvCxnSpPr>
          <p:nvPr/>
        </p:nvCxnSpPr>
        <p:spPr>
          <a:xfrm rot="5400000" flipH="1">
            <a:off x="4268787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E10DD1B-E71E-425A-AA65-D38D19AF6C6A}"/>
              </a:ext>
            </a:extLst>
          </p:cNvPr>
          <p:cNvCxnSpPr>
            <a:cxnSpLocks/>
          </p:cNvCxnSpPr>
          <p:nvPr/>
        </p:nvCxnSpPr>
        <p:spPr>
          <a:xfrm rot="5400000" flipH="1">
            <a:off x="4416425" y="5232401"/>
            <a:ext cx="73025" cy="0"/>
          </a:xfrm>
          <a:prstGeom prst="line">
            <a:avLst/>
          </a:prstGeom>
          <a:noFill/>
          <a:ln w="15875" cap="rnd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3322589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7A33-F81E-49AD-8F48-53EBD2B99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307" y="128788"/>
            <a:ext cx="9289807" cy="1326525"/>
          </a:xfrm>
        </p:spPr>
        <p:txBody>
          <a:bodyPr/>
          <a:lstStyle/>
          <a:p>
            <a:r>
              <a:rPr lang="ru-RU" sz="2400" i="1" dirty="0"/>
              <a:t>Другие заболевания:</a:t>
            </a:r>
            <a:br>
              <a:rPr lang="ru-RU" sz="2400" dirty="0"/>
            </a:br>
            <a:r>
              <a:rPr lang="ru-RU" sz="2400" dirty="0"/>
              <a:t>Увеличение летальности от COVID-19, связанной с определенными медицинскими состояниями</a:t>
            </a:r>
            <a:r>
              <a:rPr lang="ru-RU" sz="2400" baseline="30000" dirty="0"/>
              <a:t>1-6</a:t>
            </a:r>
            <a:endParaRPr lang="en-GB" sz="2400" baseline="30000" dirty="0"/>
          </a:p>
        </p:txBody>
      </p:sp>
      <p:pic>
        <p:nvPicPr>
          <p:cNvPr id="4" name="Object 3">
            <a:extLst>
              <a:ext uri="{FF2B5EF4-FFF2-40B4-BE49-F238E27FC236}">
                <a16:creationId xmlns:a16="http://schemas.microsoft.com/office/drawing/2014/main" id="{27171D68-AEDC-45AA-8D8A-442488160C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8" y="480556"/>
            <a:ext cx="1588" cy="1588"/>
          </a:xfrm>
          <a:prstGeom prst="rect">
            <a:avLst/>
          </a:prstGeom>
          <a:noFill/>
        </p:spPr>
      </p:pic>
      <p:sp>
        <p:nvSpPr>
          <p:cNvPr id="5" name="Rectangle: Rounded Corners 15">
            <a:extLst>
              <a:ext uri="{FF2B5EF4-FFF2-40B4-BE49-F238E27FC236}">
                <a16:creationId xmlns:a16="http://schemas.microsoft.com/office/drawing/2014/main" id="{928044C9-0EFA-4598-92A0-1C9111415BDB}"/>
              </a:ext>
            </a:extLst>
          </p:cNvPr>
          <p:cNvSpPr/>
          <p:nvPr/>
        </p:nvSpPr>
        <p:spPr>
          <a:xfrm>
            <a:off x="476250" y="1544181"/>
            <a:ext cx="5291138" cy="4294187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FA1CF21D-2325-4A56-A818-3469C5089C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" y="6078934"/>
            <a:ext cx="10654391" cy="9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30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Летальные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исходы, связанные с более чем одним состоянием (например, летальный исход от сахарного диабета и сепсиса), учитывали в обоих итоговых значениях. Чтобы избежать многократного подсчета одной и той же смерти, количества для разных состояний не следует суммировать; сердечно-сосудистые заболевания включали гипертензию, ишемическую болезнь сердца, остановку сердца, сердечную аритмию, сердечную недостаточность, цереброваскулярные заболевания и другие заболевания сердечно-сосудистой системы;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 (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coronavirus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2019) – коронавирусная инфекция 2019 г.; США - Соединенные Штаты Америки. </a:t>
            </a:r>
            <a:endParaRPr kumimoji="0" lang="en-GB" altLang="en-US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Centers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Disease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Control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Prevention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Weekly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updates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select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demographic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geographic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characteristics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3"/>
              </a:rPr>
              <a:t>https://www.cdc.gov/nchs/nvss/vsrr/covid_weekly/index.htm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2.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Varikasuvu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Prim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Care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Diabetes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2021;15:24-27; 3.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Gasmi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Immunol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2021;224:108651. 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srgbClr val="7F13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https://dx.doi.org/10.1016/j.clim.2020.108651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дата доступа 28.09.2021; 4.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Ziemba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MMWR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Morb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Mortal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Wkly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Rep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2021;70:825-829; 5.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Vijenthira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Blood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2020;136:2881-2892; 6.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Fisher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AM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Clin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ru-RU" altLang="ru-RU" sz="5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Transplant</a:t>
            </a:r>
            <a:r>
              <a:rPr kumimoji="0" lang="ru-RU" altLang="ru-RU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2021;35:e14216. </a:t>
            </a:r>
            <a:r>
              <a:rPr kumimoji="0" lang="ru-RU" altLang="ru-RU" sz="5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4"/>
              </a:rPr>
              <a:t>https://doi.org/10.1111/ctr.14216</a:t>
            </a:r>
            <a:r>
              <a:rPr kumimoji="0" lang="ru-RU" altLang="ru-RU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дата доступа 28.09.2021.</a:t>
            </a:r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3DC0EA0A-E1CD-40D5-A492-C3CDEDFCAFBC}"/>
              </a:ext>
            </a:extLst>
          </p:cNvPr>
          <p:cNvSpPr/>
          <p:nvPr/>
        </p:nvSpPr>
        <p:spPr>
          <a:xfrm>
            <a:off x="1920875" y="4758868"/>
            <a:ext cx="936625" cy="820738"/>
          </a:xfrm>
          <a:custGeom>
            <a:avLst/>
            <a:gdLst>
              <a:gd name="connsiteX0" fmla="*/ 691375 w 936702"/>
              <a:gd name="connsiteY0" fmla="*/ 18585 h 821473"/>
              <a:gd name="connsiteX1" fmla="*/ 0 w 936702"/>
              <a:gd name="connsiteY1" fmla="*/ 709961 h 821473"/>
              <a:gd name="connsiteX2" fmla="*/ 137531 w 936702"/>
              <a:gd name="connsiteY2" fmla="*/ 821473 h 821473"/>
              <a:gd name="connsiteX3" fmla="*/ 936702 w 936702"/>
              <a:gd name="connsiteY3" fmla="*/ 89210 h 821473"/>
              <a:gd name="connsiteX4" fmla="*/ 888380 w 936702"/>
              <a:gd name="connsiteY4" fmla="*/ 0 h 821473"/>
              <a:gd name="connsiteX5" fmla="*/ 691375 w 936702"/>
              <a:gd name="connsiteY5" fmla="*/ 18585 h 821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36702" h="821473">
                <a:moveTo>
                  <a:pt x="691375" y="18585"/>
                </a:moveTo>
                <a:lnTo>
                  <a:pt x="0" y="709961"/>
                </a:lnTo>
                <a:lnTo>
                  <a:pt x="137531" y="821473"/>
                </a:lnTo>
                <a:lnTo>
                  <a:pt x="936702" y="89210"/>
                </a:lnTo>
                <a:lnTo>
                  <a:pt x="888380" y="0"/>
                </a:lnTo>
                <a:lnTo>
                  <a:pt x="691375" y="18585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8" name="TextBox 32">
            <a:extLst>
              <a:ext uri="{FF2B5EF4-FFF2-40B4-BE49-F238E27FC236}">
                <a16:creationId xmlns:a16="http://schemas.microsoft.com/office/drawing/2014/main" id="{6C23BC4E-950F-49BE-940D-B4BBE8FA4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488" y="1626731"/>
            <a:ext cx="4978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Состояния, способствующие летальным исходам от COVID-19 в США, с мая 2020 г. по июль 2021 г. </a:t>
            </a:r>
            <a:r>
              <a:rPr kumimoji="0" lang="ru-RU" altLang="ru-RU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1,a</a:t>
            </a: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F48E4EEA-0776-49BF-B148-B3846FCB0A72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2100461" y="3652381"/>
            <a:ext cx="4574977" cy="1441202"/>
          </a:xfrm>
          <a:prstGeom prst="bentConnector3">
            <a:avLst>
              <a:gd name="adj1" fmla="val 89205"/>
            </a:avLst>
          </a:prstGeom>
          <a:noFill/>
          <a:ln w="38100" cap="flat" cmpd="sng" algn="ctr">
            <a:solidFill>
              <a:srgbClr val="A5A5A5"/>
            </a:solidFill>
            <a:prstDash val="solid"/>
            <a:miter lim="800000"/>
            <a:tailEnd type="oval"/>
          </a:ln>
          <a:effectLst/>
        </p:spPr>
      </p:cxnSp>
      <p:sp>
        <p:nvSpPr>
          <p:cNvPr id="10" name="Rectangle: Rounded Corners 15">
            <a:extLst>
              <a:ext uri="{FF2B5EF4-FFF2-40B4-BE49-F238E27FC236}">
                <a16:creationId xmlns:a16="http://schemas.microsoft.com/office/drawing/2014/main" id="{DEE29D60-4F57-4D36-B240-A6C672E7C2D2}"/>
              </a:ext>
            </a:extLst>
          </p:cNvPr>
          <p:cNvSpPr/>
          <p:nvPr/>
        </p:nvSpPr>
        <p:spPr>
          <a:xfrm>
            <a:off x="6675438" y="1548943"/>
            <a:ext cx="5105400" cy="4206875"/>
          </a:xfrm>
          <a:prstGeom prst="roundRect">
            <a:avLst>
              <a:gd name="adj" fmla="val 5537"/>
            </a:avLst>
          </a:prstGeom>
          <a:solidFill>
            <a:sysClr val="window" lastClr="FFFFFF"/>
          </a:solidFill>
          <a:ln w="31750" cap="flat" cmpd="sng" algn="ctr">
            <a:solidFill>
              <a:srgbClr val="A5A5A5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160" tIns="10160" rIns="10160" bIns="10160" spcCol="1270" anchor="ctr"/>
          <a:lstStyle/>
          <a:p>
            <a:pPr marL="0" marR="0" lvl="0" indent="0" algn="ctr" defTabSz="71120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0F8CC58-CD20-408F-A86E-D92D58F67D23}"/>
              </a:ext>
            </a:extLst>
          </p:cNvPr>
          <p:cNvGrpSpPr/>
          <p:nvPr/>
        </p:nvGrpSpPr>
        <p:grpSpPr>
          <a:xfrm>
            <a:off x="6916237" y="2249374"/>
            <a:ext cx="4623822" cy="3348185"/>
            <a:chOff x="6882647" y="1770406"/>
            <a:chExt cx="4623822" cy="3348185"/>
          </a:xfrm>
          <a:solidFill>
            <a:srgbClr val="FDE955">
              <a:lumMod val="20000"/>
              <a:lumOff val="80000"/>
            </a:srgb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8D88D73-A865-4317-B95C-3D83C712B546}"/>
                </a:ext>
              </a:extLst>
            </p:cNvPr>
            <p:cNvSpPr/>
            <p:nvPr/>
          </p:nvSpPr>
          <p:spPr>
            <a:xfrm>
              <a:off x="6882647" y="1770406"/>
              <a:ext cx="4623822" cy="3220694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/>
                <a:ea typeface="+mn-ea"/>
                <a:cs typeface="+mn-cs"/>
              </a:endParaRPr>
            </a:p>
          </p:txBody>
        </p:sp>
        <p:graphicFrame>
          <p:nvGraphicFramePr>
            <p:cNvPr id="13" name="Chart 12">
              <a:extLst>
                <a:ext uri="{FF2B5EF4-FFF2-40B4-BE49-F238E27FC236}">
                  <a16:creationId xmlns:a16="http://schemas.microsoft.com/office/drawing/2014/main" id="{AE0AAA66-C4B4-436B-9B03-C8CC696AB7C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85428777"/>
                </p:ext>
              </p:extLst>
            </p:nvPr>
          </p:nvGraphicFramePr>
          <p:xfrm>
            <a:off x="7174980" y="1770406"/>
            <a:ext cx="4187169" cy="33481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39B1CE9-9809-4121-BBEF-E12D4AE2C505}"/>
                </a:ext>
              </a:extLst>
            </p:cNvPr>
            <p:cNvSpPr txBox="1"/>
            <p:nvPr/>
          </p:nvSpPr>
          <p:spPr>
            <a:xfrm rot="16200000">
              <a:off x="6056880" y="3178124"/>
              <a:ext cx="1959319" cy="307777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rPr>
                <a:t>Доля пациентов (%)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C4C6B7-5B22-4144-9ECB-F3AB532FAE50}"/>
                </a:ext>
              </a:extLst>
            </p:cNvPr>
            <p:cNvSpPr txBox="1"/>
            <p:nvPr/>
          </p:nvSpPr>
          <p:spPr>
            <a:xfrm>
              <a:off x="9271608" y="2480758"/>
              <a:ext cx="657551" cy="276999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rPr>
                <a:t>p=0.04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E07376DB-63F4-4F34-B2BE-70C15F4DDB35}"/>
                </a:ext>
              </a:extLst>
            </p:cNvPr>
            <p:cNvCxnSpPr>
              <a:cxnSpLocks/>
            </p:cNvCxnSpPr>
            <p:nvPr/>
          </p:nvCxnSpPr>
          <p:spPr>
            <a:xfrm>
              <a:off x="10299146" y="2777853"/>
              <a:ext cx="0" cy="99547"/>
            </a:xfrm>
            <a:prstGeom prst="line">
              <a:avLst/>
            </a:prstGeom>
            <a:grpFill/>
            <a:ln w="6350" cap="flat" cmpd="sng" algn="ctr">
              <a:solidFill>
                <a:srgbClr val="8B2890"/>
              </a:solidFill>
              <a:prstDash val="solid"/>
              <a:miter lim="800000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7F0FF6A-69E3-4F75-8AC9-5D9C641F6BA9}"/>
                </a:ext>
              </a:extLst>
            </p:cNvPr>
            <p:cNvCxnSpPr>
              <a:cxnSpLocks/>
            </p:cNvCxnSpPr>
            <p:nvPr/>
          </p:nvCxnSpPr>
          <p:spPr>
            <a:xfrm>
              <a:off x="8658752" y="2777853"/>
              <a:ext cx="1640394" cy="0"/>
            </a:xfrm>
            <a:prstGeom prst="line">
              <a:avLst/>
            </a:prstGeom>
            <a:grpFill/>
            <a:ln w="6350" cap="flat" cmpd="sng" algn="ctr">
              <a:solidFill>
                <a:srgbClr val="8B289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9D430F-D011-4AE9-A2DF-B93583BFA1AE}"/>
                </a:ext>
              </a:extLst>
            </p:cNvPr>
            <p:cNvCxnSpPr>
              <a:cxnSpLocks/>
            </p:cNvCxnSpPr>
            <p:nvPr/>
          </p:nvCxnSpPr>
          <p:spPr>
            <a:xfrm>
              <a:off x="8658752" y="2780515"/>
              <a:ext cx="0" cy="442645"/>
            </a:xfrm>
            <a:prstGeom prst="line">
              <a:avLst/>
            </a:prstGeom>
            <a:grpFill/>
            <a:ln w="6350" cap="flat" cmpd="sng" algn="ctr">
              <a:solidFill>
                <a:srgbClr val="8B2890"/>
              </a:solidFill>
              <a:prstDash val="solid"/>
              <a:miter lim="800000"/>
            </a:ln>
            <a:effectLst/>
          </p:spPr>
        </p:cxnSp>
      </p:grpSp>
      <p:sp>
        <p:nvSpPr>
          <p:cNvPr id="19" name="Rectangle 31">
            <a:extLst>
              <a:ext uri="{FF2B5EF4-FFF2-40B4-BE49-F238E27FC236}">
                <a16:creationId xmlns:a16="http://schemas.microsoft.com/office/drawing/2014/main" id="{7F55D948-706B-4B85-84CE-3A3EEB8EA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3213" y="1606093"/>
            <a:ext cx="51498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Повышенный риск смерти от </a:t>
            </a:r>
            <a:r>
              <a:rPr kumimoji="0" lang="en-US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COVID-19 </a:t>
            </a:r>
            <a:r>
              <a:rPr kumimoji="0" lang="ru-RU" alt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наблюдается у пациентов с трансплантацией солидных органов</a:t>
            </a:r>
            <a:r>
              <a:rPr kumimoji="0" lang="ru-RU" altLang="ru-RU" sz="1600" b="1" i="0" u="none" strike="noStrike" kern="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6</a:t>
            </a:r>
          </a:p>
        </p:txBody>
      </p:sp>
      <p:graphicFrame>
        <p:nvGraphicFramePr>
          <p:cNvPr id="20" name="Chart 61">
            <a:extLst>
              <a:ext uri="{FF2B5EF4-FFF2-40B4-BE49-F238E27FC236}">
                <a16:creationId xmlns:a16="http://schemas.microsoft.com/office/drawing/2014/main" id="{7E6E0D15-6471-4660-9798-44772A2FA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0346481"/>
              </p:ext>
            </p:extLst>
          </p:nvPr>
        </p:nvGraphicFramePr>
        <p:xfrm>
          <a:off x="725827" y="2404638"/>
          <a:ext cx="5002648" cy="3472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1" name="TextBox 63">
            <a:extLst>
              <a:ext uri="{FF2B5EF4-FFF2-40B4-BE49-F238E27FC236}">
                <a16:creationId xmlns:a16="http://schemas.microsoft.com/office/drawing/2014/main" id="{9F61375A-C949-41E6-A52C-DEA60D88608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285555" y="3256218"/>
            <a:ext cx="176202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Число случаев  смерти (тыс.)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95C98C-B964-4A7F-8F4F-42487704F90F}"/>
              </a:ext>
            </a:extLst>
          </p:cNvPr>
          <p:cNvSpPr/>
          <p:nvPr/>
        </p:nvSpPr>
        <p:spPr>
          <a:xfrm rot="2694863">
            <a:off x="2182811" y="4332797"/>
            <a:ext cx="247650" cy="1323784"/>
          </a:xfrm>
          <a:prstGeom prst="rect">
            <a:avLst/>
          </a:prstGeom>
          <a:solidFill>
            <a:sysClr val="window" lastClr="FFFFFF"/>
          </a:solidFill>
          <a:ln w="381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vert="vert27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1" i="0" u="none" strike="noStrike" kern="0" cap="none" spc="0" normalizeH="0" baseline="0" noProof="0" dirty="0">
                <a:ln>
                  <a:noFill/>
                </a:ln>
                <a:solidFill>
                  <a:srgbClr val="7F134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Другие заболевания</a:t>
            </a:r>
            <a:endParaRPr kumimoji="0" lang="en-GB" sz="800" b="1" i="0" u="none" strike="noStrike" kern="0" cap="none" spc="0" normalizeH="0" baseline="0" noProof="0" dirty="0">
              <a:ln>
                <a:noFill/>
              </a:ln>
              <a:solidFill>
                <a:srgbClr val="7F134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027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Другая 41">
      <a:dk1>
        <a:srgbClr val="131F78"/>
      </a:dk1>
      <a:lt1>
        <a:sysClr val="window" lastClr="FFFFFF"/>
      </a:lt1>
      <a:dk2>
        <a:srgbClr val="9A29B6"/>
      </a:dk2>
      <a:lt2>
        <a:srgbClr val="E7E6E6"/>
      </a:lt2>
      <a:accent1>
        <a:srgbClr val="51DDCE"/>
      </a:accent1>
      <a:accent2>
        <a:srgbClr val="0060AB"/>
      </a:accent2>
      <a:accent3>
        <a:srgbClr val="A5A5A5"/>
      </a:accent3>
      <a:accent4>
        <a:srgbClr val="FFDB69"/>
      </a:accent4>
      <a:accent5>
        <a:srgbClr val="5B9BD5"/>
      </a:accent5>
      <a:accent6>
        <a:srgbClr val="74BA7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VUSHELD">
  <a:themeElements>
    <a:clrScheme name="Custom 19">
      <a:dk1>
        <a:srgbClr val="595959"/>
      </a:dk1>
      <a:lt1>
        <a:srgbClr val="FFFFFF"/>
      </a:lt1>
      <a:dk2>
        <a:srgbClr val="121F78"/>
      </a:dk2>
      <a:lt2>
        <a:srgbClr val="C4C4C4"/>
      </a:lt2>
      <a:accent1>
        <a:srgbClr val="131F78"/>
      </a:accent1>
      <a:accent2>
        <a:srgbClr val="9B26B6"/>
      </a:accent2>
      <a:accent3>
        <a:srgbClr val="00CFB3"/>
      </a:accent3>
      <a:accent4>
        <a:srgbClr val="0060AB"/>
      </a:accent4>
      <a:accent5>
        <a:srgbClr val="595959"/>
      </a:accent5>
      <a:accent6>
        <a:srgbClr val="C3C3C3"/>
      </a:accent6>
      <a:hlink>
        <a:srgbClr val="9B25B6"/>
      </a:hlink>
      <a:folHlink>
        <a:srgbClr val="121F78"/>
      </a:folHlink>
    </a:clrScheme>
    <a:fontScheme name="Custom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spcBef>
            <a:spcPts val="12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1200"/>
          </a:spcBef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Z_EVUSHELD_PPT_Template_v1 DB" id="{B4E42D35-6B72-2240-BA4C-554AE31C38C0}" vid="{A2B85B35-A549-3941-9C98-C211424D993B}"/>
    </a:ext>
  </a:extLst>
</a:theme>
</file>

<file path=ppt/theme/theme3.xml><?xml version="1.0" encoding="utf-8"?>
<a:theme xmlns:a="http://schemas.openxmlformats.org/drawingml/2006/main" name="1_EVUSHELD">
  <a:themeElements>
    <a:clrScheme name="Custom 19">
      <a:dk1>
        <a:srgbClr val="595959"/>
      </a:dk1>
      <a:lt1>
        <a:srgbClr val="FFFFFF"/>
      </a:lt1>
      <a:dk2>
        <a:srgbClr val="121F78"/>
      </a:dk2>
      <a:lt2>
        <a:srgbClr val="C4C4C4"/>
      </a:lt2>
      <a:accent1>
        <a:srgbClr val="131F78"/>
      </a:accent1>
      <a:accent2>
        <a:srgbClr val="9B26B6"/>
      </a:accent2>
      <a:accent3>
        <a:srgbClr val="00CFB3"/>
      </a:accent3>
      <a:accent4>
        <a:srgbClr val="0060AB"/>
      </a:accent4>
      <a:accent5>
        <a:srgbClr val="595959"/>
      </a:accent5>
      <a:accent6>
        <a:srgbClr val="C3C3C3"/>
      </a:accent6>
      <a:hlink>
        <a:srgbClr val="9B25B6"/>
      </a:hlink>
      <a:folHlink>
        <a:srgbClr val="121F78"/>
      </a:folHlink>
    </a:clrScheme>
    <a:fontScheme name="Custom 3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spcBef>
            <a:spcPts val="1200"/>
          </a:spcBef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1200"/>
          </a:spcBef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AZ_EVUSHELD_PPT_Template_v1 DB" id="{B4E42D35-6B72-2240-BA4C-554AE31C38C0}" vid="{A2B85B35-A549-3941-9C98-C211424D993B}"/>
    </a:ext>
  </a:extLst>
</a:theme>
</file>

<file path=ppt/theme/theme4.xml><?xml version="1.0" encoding="utf-8"?>
<a:theme xmlns:a="http://schemas.openxmlformats.org/drawingml/2006/main" name="2_MI No Product">
  <a:themeElements>
    <a:clrScheme name="AZ MA Color Set">
      <a:dk1>
        <a:srgbClr val="000000"/>
      </a:dk1>
      <a:lt1>
        <a:srgbClr val="FFFFFF"/>
      </a:lt1>
      <a:dk2>
        <a:srgbClr val="3F4444"/>
      </a:dk2>
      <a:lt2>
        <a:srgbClr val="9DB0AC"/>
      </a:lt2>
      <a:accent1>
        <a:srgbClr val="7F134C"/>
      </a:accent1>
      <a:accent2>
        <a:srgbClr val="0D3759"/>
      </a:accent2>
      <a:accent3>
        <a:srgbClr val="65D2DF"/>
      </a:accent3>
      <a:accent4>
        <a:srgbClr val="3C1053"/>
      </a:accent4>
      <a:accent5>
        <a:srgbClr val="B5D820"/>
      </a:accent5>
      <a:accent6>
        <a:srgbClr val="F0AB00"/>
      </a:accent6>
      <a:hlink>
        <a:srgbClr val="7F134C"/>
      </a:hlink>
      <a:folHlink>
        <a:srgbClr val="9DB0A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marL="230188" indent="-230188">
          <a:buClr>
            <a:schemeClr val="accent1"/>
          </a:buClr>
          <a:buFont typeface="Arial" panose="020B0604020202020204" pitchFamily="34" charset="0"/>
          <a:buChar char="•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Тема Office">
  <a:themeElements>
    <a:clrScheme name="Другая 41">
      <a:dk1>
        <a:srgbClr val="131F78"/>
      </a:dk1>
      <a:lt1>
        <a:sysClr val="window" lastClr="FFFFFF"/>
      </a:lt1>
      <a:dk2>
        <a:srgbClr val="9A29B6"/>
      </a:dk2>
      <a:lt2>
        <a:srgbClr val="E7E6E6"/>
      </a:lt2>
      <a:accent1>
        <a:srgbClr val="51DDCE"/>
      </a:accent1>
      <a:accent2>
        <a:srgbClr val="0060AB"/>
      </a:accent2>
      <a:accent3>
        <a:srgbClr val="A5A5A5"/>
      </a:accent3>
      <a:accent4>
        <a:srgbClr val="FFDB69"/>
      </a:accent4>
      <a:accent5>
        <a:srgbClr val="5B9BD5"/>
      </a:accent5>
      <a:accent6>
        <a:srgbClr val="74BA7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Тема Office">
  <a:themeElements>
    <a:clrScheme name="Другая 41">
      <a:dk1>
        <a:srgbClr val="131F78"/>
      </a:dk1>
      <a:lt1>
        <a:sysClr val="window" lastClr="FFFFFF"/>
      </a:lt1>
      <a:dk2>
        <a:srgbClr val="9A29B6"/>
      </a:dk2>
      <a:lt2>
        <a:srgbClr val="E7E6E6"/>
      </a:lt2>
      <a:accent1>
        <a:srgbClr val="51DDCE"/>
      </a:accent1>
      <a:accent2>
        <a:srgbClr val="0060AB"/>
      </a:accent2>
      <a:accent3>
        <a:srgbClr val="A5A5A5"/>
      </a:accent3>
      <a:accent4>
        <a:srgbClr val="FFDB69"/>
      </a:accent4>
      <a:accent5>
        <a:srgbClr val="5B9BD5"/>
      </a:accent5>
      <a:accent6>
        <a:srgbClr val="74BA7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53">
    <a:dk1>
      <a:sysClr val="windowText" lastClr="000000"/>
    </a:dk1>
    <a:lt1>
      <a:sysClr val="window" lastClr="FFFFFF"/>
    </a:lt1>
    <a:dk2>
      <a:srgbClr val="3A3838"/>
    </a:dk2>
    <a:lt2>
      <a:srgbClr val="E7E6E6"/>
    </a:lt2>
    <a:accent1>
      <a:srgbClr val="8B2890"/>
    </a:accent1>
    <a:accent2>
      <a:srgbClr val="49BFAA"/>
    </a:accent2>
    <a:accent3>
      <a:srgbClr val="A5A5A5"/>
    </a:accent3>
    <a:accent4>
      <a:srgbClr val="FDE955"/>
    </a:accent4>
    <a:accent5>
      <a:srgbClr val="0563C1"/>
    </a:accent5>
    <a:accent6>
      <a:srgbClr val="DF15B4"/>
    </a:accent6>
    <a:hlink>
      <a:srgbClr val="0563C1"/>
    </a:hlink>
    <a:folHlink>
      <a:srgbClr val="954F72"/>
    </a:folHlink>
  </a:clrScheme>
  <a:fontScheme name="Другая 4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2">
    <a:dk1>
      <a:srgbClr val="000000"/>
    </a:dk1>
    <a:lt1>
      <a:srgbClr val="FFFFFF"/>
    </a:lt1>
    <a:dk2>
      <a:srgbClr val="585858"/>
    </a:dk2>
    <a:lt2>
      <a:srgbClr val="A5A5A5"/>
    </a:lt2>
    <a:accent1>
      <a:srgbClr val="0C3659"/>
    </a:accent1>
    <a:accent2>
      <a:srgbClr val="F3AD00"/>
    </a:accent2>
    <a:accent3>
      <a:srgbClr val="7F134C"/>
    </a:accent3>
    <a:accent4>
      <a:srgbClr val="91A2B1"/>
    </a:accent4>
    <a:accent5>
      <a:srgbClr val="F8D68A"/>
    </a:accent5>
    <a:accent6>
      <a:srgbClr val="BE8EA5"/>
    </a:accent6>
    <a:hlink>
      <a:srgbClr val="7F134C"/>
    </a:hlink>
    <a:folHlink>
      <a:srgbClr val="A5A5A5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53">
    <a:dk1>
      <a:sysClr val="windowText" lastClr="000000"/>
    </a:dk1>
    <a:lt1>
      <a:sysClr val="window" lastClr="FFFFFF"/>
    </a:lt1>
    <a:dk2>
      <a:srgbClr val="3A3838"/>
    </a:dk2>
    <a:lt2>
      <a:srgbClr val="E7E6E6"/>
    </a:lt2>
    <a:accent1>
      <a:srgbClr val="8B2890"/>
    </a:accent1>
    <a:accent2>
      <a:srgbClr val="49BFAA"/>
    </a:accent2>
    <a:accent3>
      <a:srgbClr val="A5A5A5"/>
    </a:accent3>
    <a:accent4>
      <a:srgbClr val="FDE955"/>
    </a:accent4>
    <a:accent5>
      <a:srgbClr val="0563C1"/>
    </a:accent5>
    <a:accent6>
      <a:srgbClr val="DF15B4"/>
    </a:accent6>
    <a:hlink>
      <a:srgbClr val="0563C1"/>
    </a:hlink>
    <a:folHlink>
      <a:srgbClr val="954F72"/>
    </a:folHlink>
  </a:clrScheme>
  <a:fontScheme name="Другая 4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53">
    <a:dk1>
      <a:sysClr val="windowText" lastClr="000000"/>
    </a:dk1>
    <a:lt1>
      <a:sysClr val="window" lastClr="FFFFFF"/>
    </a:lt1>
    <a:dk2>
      <a:srgbClr val="3A3838"/>
    </a:dk2>
    <a:lt2>
      <a:srgbClr val="E7E6E6"/>
    </a:lt2>
    <a:accent1>
      <a:srgbClr val="8B2890"/>
    </a:accent1>
    <a:accent2>
      <a:srgbClr val="49BFAA"/>
    </a:accent2>
    <a:accent3>
      <a:srgbClr val="A5A5A5"/>
    </a:accent3>
    <a:accent4>
      <a:srgbClr val="FDE955"/>
    </a:accent4>
    <a:accent5>
      <a:srgbClr val="0563C1"/>
    </a:accent5>
    <a:accent6>
      <a:srgbClr val="DF15B4"/>
    </a:accent6>
    <a:hlink>
      <a:srgbClr val="0563C1"/>
    </a:hlink>
    <a:folHlink>
      <a:srgbClr val="954F72"/>
    </a:folHlink>
  </a:clrScheme>
  <a:fontScheme name="Другая 4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53">
    <a:dk1>
      <a:sysClr val="windowText" lastClr="000000"/>
    </a:dk1>
    <a:lt1>
      <a:sysClr val="window" lastClr="FFFFFF"/>
    </a:lt1>
    <a:dk2>
      <a:srgbClr val="3A3838"/>
    </a:dk2>
    <a:lt2>
      <a:srgbClr val="E7E6E6"/>
    </a:lt2>
    <a:accent1>
      <a:srgbClr val="8B2890"/>
    </a:accent1>
    <a:accent2>
      <a:srgbClr val="49BFAA"/>
    </a:accent2>
    <a:accent3>
      <a:srgbClr val="A5A5A5"/>
    </a:accent3>
    <a:accent4>
      <a:srgbClr val="FDE955"/>
    </a:accent4>
    <a:accent5>
      <a:srgbClr val="0563C1"/>
    </a:accent5>
    <a:accent6>
      <a:srgbClr val="DF15B4"/>
    </a:accent6>
    <a:hlink>
      <a:srgbClr val="0563C1"/>
    </a:hlink>
    <a:folHlink>
      <a:srgbClr val="954F72"/>
    </a:folHlink>
  </a:clrScheme>
  <a:fontScheme name="Другая 4">
    <a:majorFont>
      <a:latin typeface="Tahoma"/>
      <a:ea typeface=""/>
      <a:cs typeface=""/>
    </a:majorFont>
    <a:minorFont>
      <a:latin typeface="Tahoma"/>
      <a:ea typeface=""/>
      <a:cs typeface="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AZ COLORS">
    <a:dk1>
      <a:srgbClr val="000000"/>
    </a:dk1>
    <a:lt1>
      <a:srgbClr val="FFFFFF"/>
    </a:lt1>
    <a:dk2>
      <a:srgbClr val="585858"/>
    </a:dk2>
    <a:lt2>
      <a:srgbClr val="A5A5A5"/>
    </a:lt2>
    <a:accent1>
      <a:srgbClr val="0C3659"/>
    </a:accent1>
    <a:accent2>
      <a:srgbClr val="F3AD00"/>
    </a:accent2>
    <a:accent3>
      <a:srgbClr val="7F134C"/>
    </a:accent3>
    <a:accent4>
      <a:srgbClr val="91A2B1"/>
    </a:accent4>
    <a:accent5>
      <a:srgbClr val="F8D68A"/>
    </a:accent5>
    <a:accent6>
      <a:srgbClr val="BE8EA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AZ COLORS">
    <a:dk1>
      <a:srgbClr val="000000"/>
    </a:dk1>
    <a:lt1>
      <a:srgbClr val="FFFFFF"/>
    </a:lt1>
    <a:dk2>
      <a:srgbClr val="585858"/>
    </a:dk2>
    <a:lt2>
      <a:srgbClr val="A5A5A5"/>
    </a:lt2>
    <a:accent1>
      <a:srgbClr val="0C3659"/>
    </a:accent1>
    <a:accent2>
      <a:srgbClr val="F3AD00"/>
    </a:accent2>
    <a:accent3>
      <a:srgbClr val="7F134C"/>
    </a:accent3>
    <a:accent4>
      <a:srgbClr val="91A2B1"/>
    </a:accent4>
    <a:accent5>
      <a:srgbClr val="F8D68A"/>
    </a:accent5>
    <a:accent6>
      <a:srgbClr val="BE8EA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AZ COLORS">
    <a:dk1>
      <a:srgbClr val="000000"/>
    </a:dk1>
    <a:lt1>
      <a:srgbClr val="FFFFFF"/>
    </a:lt1>
    <a:dk2>
      <a:srgbClr val="585858"/>
    </a:dk2>
    <a:lt2>
      <a:srgbClr val="A5A5A5"/>
    </a:lt2>
    <a:accent1>
      <a:srgbClr val="0C3659"/>
    </a:accent1>
    <a:accent2>
      <a:srgbClr val="F3AD00"/>
    </a:accent2>
    <a:accent3>
      <a:srgbClr val="7F134C"/>
    </a:accent3>
    <a:accent4>
      <a:srgbClr val="91A2B1"/>
    </a:accent4>
    <a:accent5>
      <a:srgbClr val="F8D68A"/>
    </a:accent5>
    <a:accent6>
      <a:srgbClr val="BE8EA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AZ COLORS">
    <a:dk1>
      <a:srgbClr val="000000"/>
    </a:dk1>
    <a:lt1>
      <a:srgbClr val="FFFFFF"/>
    </a:lt1>
    <a:dk2>
      <a:srgbClr val="585858"/>
    </a:dk2>
    <a:lt2>
      <a:srgbClr val="A5A5A5"/>
    </a:lt2>
    <a:accent1>
      <a:srgbClr val="0C3659"/>
    </a:accent1>
    <a:accent2>
      <a:srgbClr val="F3AD00"/>
    </a:accent2>
    <a:accent3>
      <a:srgbClr val="7F134C"/>
    </a:accent3>
    <a:accent4>
      <a:srgbClr val="91A2B1"/>
    </a:accent4>
    <a:accent5>
      <a:srgbClr val="F8D68A"/>
    </a:accent5>
    <a:accent6>
      <a:srgbClr val="BE8EA5"/>
    </a:accent6>
    <a:hlink>
      <a:srgbClr val="0563C1"/>
    </a:hlink>
    <a:folHlink>
      <a:srgbClr val="954F72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9">
    <a:dk1>
      <a:srgbClr val="000000"/>
    </a:dk1>
    <a:lt1>
      <a:srgbClr val="FFFFFF"/>
    </a:lt1>
    <a:dk2>
      <a:srgbClr val="585858"/>
    </a:dk2>
    <a:lt2>
      <a:srgbClr val="A5A5A5"/>
    </a:lt2>
    <a:accent1>
      <a:srgbClr val="0C3659"/>
    </a:accent1>
    <a:accent2>
      <a:srgbClr val="F3AD00"/>
    </a:accent2>
    <a:accent3>
      <a:srgbClr val="7F134C"/>
    </a:accent3>
    <a:accent4>
      <a:srgbClr val="91A2B1"/>
    </a:accent4>
    <a:accent5>
      <a:srgbClr val="F8D68A"/>
    </a:accent5>
    <a:accent6>
      <a:srgbClr val="BE8EA5"/>
    </a:accent6>
    <a:hlink>
      <a:srgbClr val="7F134C"/>
    </a:hlink>
    <a:folHlink>
      <a:srgbClr val="A5A5A5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12988</Words>
  <Application>Microsoft Office PowerPoint</Application>
  <PresentationFormat>Широкоэкранный</PresentationFormat>
  <Paragraphs>1166</Paragraphs>
  <Slides>49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64" baseType="lpstr">
      <vt:lpstr>Arial</vt:lpstr>
      <vt:lpstr>Arial Black</vt:lpstr>
      <vt:lpstr>Calibri</vt:lpstr>
      <vt:lpstr>Helvetica Neue</vt:lpstr>
      <vt:lpstr>MyriadPro-Light</vt:lpstr>
      <vt:lpstr>System Font Regular</vt:lpstr>
      <vt:lpstr>Tahoma</vt:lpstr>
      <vt:lpstr>Times New Roman</vt:lpstr>
      <vt:lpstr>Тема Office</vt:lpstr>
      <vt:lpstr>EVUSHELD</vt:lpstr>
      <vt:lpstr>1_EVUSHELD</vt:lpstr>
      <vt:lpstr>2_MI No Product</vt:lpstr>
      <vt:lpstr>1_Тема Office</vt:lpstr>
      <vt:lpstr>2_Тема Office</vt:lpstr>
      <vt:lpstr>think-cell Slide</vt:lpstr>
      <vt:lpstr>  Междисциплинарная конференция «День специалиста.  Применение моноклональных антител в разных терапевтических областях»   26 октября  2023г,  г. Курган, ул.Томина,д.63г.,  Курганская областная клиническая больница   "Вызовы и новые возможности профилактики и лечения COVID-19 у особых групп пациентов"    Kocoлaпoвa Bepa Ивaнoвнa, заведующая отделением пульмонологии,глaвный внeштaтный специалист-пyльмoнoлoг Дeпapтaмeнтa 3дpaвooxpaнeния Kypгaнcкoй oблacти,  г. Kypгaн. </vt:lpstr>
      <vt:lpstr>Роль вируса SARS-CoV-2 в развитии COVID-19</vt:lpstr>
      <vt:lpstr>S-белок SARS-CoV-2: строение и функции</vt:lpstr>
      <vt:lpstr>Проникновение и репликация вируса SARS-CoV-2 происходят быстро, и пик инфекции наблюдается в течение 1й недели</vt:lpstr>
      <vt:lpstr>У большинства пациентов с положительным результатом теста на SARS-CoV-2 заболевание протекает в легкой форме1,2</vt:lpstr>
      <vt:lpstr>Неудовлетворенная потребность и повышенная заболеваемость в группах высокого риска</vt:lpstr>
      <vt:lpstr>Почечная недостаточность: Увеличение летальности от COVID-19, связанной с определенными медицинскими состояниями1-4</vt:lpstr>
      <vt:lpstr>Пациенты с терминальной стадией хронической почечной недостаточности входят в группу высокого риска по заболеваемости и смертности, связанным с COVID-19</vt:lpstr>
      <vt:lpstr>Другие заболевания: Увеличение летальности от COVID-19, связанной с определенными медицинскими состояниями1-6</vt:lpstr>
      <vt:lpstr>У реципиентов солидных органов с COVID-19 наблюдалось ухудшение клинических исходов, включая более высокую смертность </vt:lpstr>
      <vt:lpstr>Эффективность вакцины против COVID-19a снижается у лиц с нарушением функции иммунной системы</vt:lpstr>
      <vt:lpstr>Доля лиц с образованием антител после двух доз вакцины* по заболеваниям, приводящим  к снижению иммунного статуса</vt:lpstr>
      <vt:lpstr>Из-за недостаточного ответа на вакцину лица со сниженной функцией иммунной системы остаются  в группе риска инфицирования SARS-CoV-21-4</vt:lpstr>
      <vt:lpstr>Из-за недостаточного ответа на вакцину лица со сниженной функцией иммунной системы остаются в группе риска инфицирования SARS-CoV-21-4</vt:lpstr>
      <vt:lpstr>Из-за недостаточного ответа на вакцину лица со сниженной функцией иммунной системы остаются  в группе риска инфицирования SARS-CoV-21-4</vt:lpstr>
      <vt:lpstr>Из-за недостаточного ответа на вакцину лица со сниженной функцией иммунной системы остаются  в группе риска инфицирования SARS-CoV-21-4</vt:lpstr>
      <vt:lpstr>Из-за недостаточного ответа на вакцину лица со сниженной функцией иммунной системы остаются  в группе риска инфицирования SARS-CoV-21-4</vt:lpstr>
      <vt:lpstr>Из-за недостаточного ответа на вакцину лица со сниженной функцией иммунной системы остаются  в группе риска инфицирования SARS-CoV-21-5</vt:lpstr>
      <vt:lpstr>Хотя развитие инфекции после вакцинации — редкое явление, у некоторых вакцинированных лиц может развиться COVID-19a</vt:lpstr>
      <vt:lpstr>Определенные сопутствующие заболевания увеличивают риск госпитализации лиц  с положительным результатом теста на SARS-CoV-2</vt:lpstr>
      <vt:lpstr>COVID-19: нерешенные вопросы</vt:lpstr>
      <vt:lpstr>Для пациентов групп риска необходима дополнительная защита от COVID-19: моноклональные антитела длительного действия1,4</vt:lpstr>
      <vt:lpstr>Моноклональные антитела (мАТ) для доконтактной профилактики обеспечивают дополнительную защиту от COVID-19 1-4</vt:lpstr>
      <vt:lpstr>Презентация PowerPoint</vt:lpstr>
      <vt:lpstr>Презентация PowerPoint</vt:lpstr>
      <vt:lpstr>ЭВУШЕЛД  показан к применению с целью:</vt:lpstr>
      <vt:lpstr>PROVENT: рандомизированное двойное слепое плацебо-контролируемое исследование III фазы, оценившее применение препарата ЭВУШЕЛД для доконтактной профилактики (N=5197 участников)1,2</vt:lpstr>
      <vt:lpstr>PROVENT: рандомизированное двойное слепое плацебо-контролируемое исследование III фазы, оценившее применение препарата ЭВУШЕЛД для доконтактной профилактики (N=5197 участников)1,2</vt:lpstr>
      <vt:lpstr>Презентация PowerPoint</vt:lpstr>
      <vt:lpstr>PROVENT: рандомизированное двойное слепое плацебо-контролируемое исследование III фазы, оценившее применение препарата ЭВУШЕЛД для доконтактной профилактики  (N=5197 участников)1,2</vt:lpstr>
      <vt:lpstr>В исследовании PROVENT препарат ЭВУШЕЛД демонстрирует оптимальную защиту от симптоматического COVID-19  в течение первых 6 месяцев после применения</vt:lpstr>
      <vt:lpstr>PROVENT: рандомизированное двойное слепое плацебо-контролируемое исследование III фазы, оценившее применение препарата ЭВУШЕЛД для доконтактной профилактики  (N=5197 участников)1,2</vt:lpstr>
      <vt:lpstr>PROVENT: рандомизированное двойное слепое плацебо-контролируемое исследование III фазы, оценившее применение препарата ЭВУШЕЛД для доконтактной профилактики  (N=5197 участников)1,2</vt:lpstr>
      <vt:lpstr>TACKLE: двойное слепое плацебо-контролируемое рандомизированное исследование III фазы применения препарата ЭВУШЕЛД для амбулаторного лечения COVID-19 у взрослых пациентов (N=903)1,2</vt:lpstr>
      <vt:lpstr>TACKLE: применение препарата ЭВУШЕЛД в амбулаторных условиях значительно снизило риск тяжелого течения COVID-19 или смерти1</vt:lpstr>
      <vt:lpstr>TACKLE: двойное слепое плацебо-контролируемое рандомизированное исследование III фазы применения препарата ЭВУШЕЛД для амбулаторного лечения COVID-19 у взрослых пациентов (N=903)1,2</vt:lpstr>
      <vt:lpstr>TACKLE: двойное слепое плацебо-контролируемое рандомизированное исследование III фазы применения препарата ЭВУШЕЛД для амбулаторного лечения COVID-19 у взрослых пациентов (N=903)1,2</vt:lpstr>
      <vt:lpstr>Препарат ЭВУШЕЛД проявляет нейтрализующую активность против вариантов SARS-CoV-2, вызывающих обеспокоенность (VOC), включая варианты штамма Омикрон1-11</vt:lpstr>
      <vt:lpstr>Профилактика COVID-19:  группы пациентов согласно ВМР в.17</vt:lpstr>
      <vt:lpstr>Лечение COVID-19: группы пациентов согласно ВМР в.17</vt:lpstr>
      <vt:lpstr>Согласно ВМР в.172, режим дозирования - 600 мг в/м для профилактики и лечения. Повторная иммунизацией через 6 месяцев. </vt:lpstr>
      <vt:lpstr>Препарат ЭВУШЕЛД применяют в виде 2 в/м инъекций для ДКП COVID-19</vt:lpstr>
      <vt:lpstr>RWE: ДКП с использованием препарата ЭВУШЕЛД 300 мг или 600 мг в/м ассоциируется со значительным снижением риска развития инфекции SARS-CoV-2 после вакцинации у пациентов после трансплантации солидных органов</vt:lpstr>
      <vt:lpstr>Профилактики COVID-19 . Опыт применения препарата ЭВУШЕЛД  в круглосуточном стационаре  </vt:lpstr>
      <vt:lpstr>Характеристика групп пациентов для профилактики COVID-19. Период ноябрь 2022 г.</vt:lpstr>
      <vt:lpstr>Характеристика групп пациентов для профилактики COVID-19.  Период ноябрь 2022 г. </vt:lpstr>
      <vt:lpstr>Исходы в группах пациентов для профилактики COVID-19.   Период ноябрь 2022 г. Время наблюдения 3 месяца</vt:lpstr>
      <vt:lpstr>Выводы (профилактика) период ноябрь 2022г. </vt:lpstr>
      <vt:lpstr>Выводы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стол:</dc:title>
  <dc:creator>Tkachenko, Sofia</dc:creator>
  <cp:lastModifiedBy>Popovich, Marina</cp:lastModifiedBy>
  <cp:revision>20</cp:revision>
  <dcterms:created xsi:type="dcterms:W3CDTF">2022-11-20T09:14:17Z</dcterms:created>
  <dcterms:modified xsi:type="dcterms:W3CDTF">2023-10-25T08:51:42Z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4711995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S9.2.0</vt:lpwstr>
  </property>
</Properties>
</file>